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5"/>
  </p:notesMasterIdLst>
  <p:handoutMasterIdLst>
    <p:handoutMasterId r:id="rId106"/>
  </p:handoutMasterIdLst>
  <p:sldIdLst>
    <p:sldId id="529" r:id="rId2"/>
    <p:sldId id="830" r:id="rId3"/>
    <p:sldId id="844" r:id="rId4"/>
    <p:sldId id="934" r:id="rId5"/>
    <p:sldId id="972" r:id="rId6"/>
    <p:sldId id="973" r:id="rId7"/>
    <p:sldId id="839" r:id="rId8"/>
    <p:sldId id="819" r:id="rId9"/>
    <p:sldId id="653" r:id="rId10"/>
    <p:sldId id="654" r:id="rId11"/>
    <p:sldId id="957" r:id="rId12"/>
    <p:sldId id="958" r:id="rId13"/>
    <p:sldId id="496" r:id="rId14"/>
    <p:sldId id="905" r:id="rId15"/>
    <p:sldId id="695" r:id="rId16"/>
    <p:sldId id="922" r:id="rId17"/>
    <p:sldId id="694" r:id="rId18"/>
    <p:sldId id="849" r:id="rId19"/>
    <p:sldId id="850" r:id="rId20"/>
    <p:sldId id="851" r:id="rId21"/>
    <p:sldId id="862" r:id="rId22"/>
    <p:sldId id="852" r:id="rId23"/>
    <p:sldId id="853" r:id="rId24"/>
    <p:sldId id="855" r:id="rId25"/>
    <p:sldId id="861" r:id="rId26"/>
    <p:sldId id="863" r:id="rId27"/>
    <p:sldId id="864" r:id="rId28"/>
    <p:sldId id="865" r:id="rId29"/>
    <p:sldId id="866" r:id="rId30"/>
    <p:sldId id="867" r:id="rId31"/>
    <p:sldId id="869" r:id="rId32"/>
    <p:sldId id="871" r:id="rId33"/>
    <p:sldId id="874" r:id="rId34"/>
    <p:sldId id="875" r:id="rId35"/>
    <p:sldId id="877" r:id="rId36"/>
    <p:sldId id="878" r:id="rId37"/>
    <p:sldId id="879" r:id="rId38"/>
    <p:sldId id="880" r:id="rId39"/>
    <p:sldId id="881" r:id="rId40"/>
    <p:sldId id="882" r:id="rId41"/>
    <p:sldId id="887" r:id="rId42"/>
    <p:sldId id="837" r:id="rId43"/>
    <p:sldId id="985" r:id="rId44"/>
    <p:sldId id="988" r:id="rId45"/>
    <p:sldId id="784" r:id="rId46"/>
    <p:sldId id="954" r:id="rId47"/>
    <p:sldId id="937" r:id="rId48"/>
    <p:sldId id="938" r:id="rId49"/>
    <p:sldId id="976" r:id="rId50"/>
    <p:sldId id="977" r:id="rId51"/>
    <p:sldId id="978" r:id="rId52"/>
    <p:sldId id="979" r:id="rId53"/>
    <p:sldId id="980" r:id="rId54"/>
    <p:sldId id="981" r:id="rId55"/>
    <p:sldId id="982" r:id="rId56"/>
    <p:sldId id="946" r:id="rId57"/>
    <p:sldId id="947" r:id="rId58"/>
    <p:sldId id="948" r:id="rId59"/>
    <p:sldId id="786" r:id="rId60"/>
    <p:sldId id="888" r:id="rId61"/>
    <p:sldId id="789" r:id="rId62"/>
    <p:sldId id="790" r:id="rId63"/>
    <p:sldId id="897" r:id="rId64"/>
    <p:sldId id="898" r:id="rId65"/>
    <p:sldId id="791" r:id="rId66"/>
    <p:sldId id="792" r:id="rId67"/>
    <p:sldId id="794" r:id="rId68"/>
    <p:sldId id="796" r:id="rId69"/>
    <p:sldId id="797" r:id="rId70"/>
    <p:sldId id="901" r:id="rId71"/>
    <p:sldId id="798" r:id="rId72"/>
    <p:sldId id="799" r:id="rId73"/>
    <p:sldId id="800" r:id="rId74"/>
    <p:sldId id="959" r:id="rId75"/>
    <p:sldId id="962" r:id="rId76"/>
    <p:sldId id="963" r:id="rId77"/>
    <p:sldId id="964" r:id="rId78"/>
    <p:sldId id="927" r:id="rId79"/>
    <p:sldId id="928" r:id="rId80"/>
    <p:sldId id="929" r:id="rId81"/>
    <p:sldId id="910" r:id="rId82"/>
    <p:sldId id="912" r:id="rId83"/>
    <p:sldId id="914" r:id="rId84"/>
    <p:sldId id="915" r:id="rId85"/>
    <p:sldId id="916" r:id="rId86"/>
    <p:sldId id="917" r:id="rId87"/>
    <p:sldId id="918" r:id="rId88"/>
    <p:sldId id="919" r:id="rId89"/>
    <p:sldId id="920" r:id="rId90"/>
    <p:sldId id="921" r:id="rId91"/>
    <p:sldId id="986" r:id="rId92"/>
    <p:sldId id="987" r:id="rId93"/>
    <p:sldId id="820" r:id="rId94"/>
    <p:sldId id="975" r:id="rId95"/>
    <p:sldId id="821" r:id="rId96"/>
    <p:sldId id="823" r:id="rId97"/>
    <p:sldId id="825" r:id="rId98"/>
    <p:sldId id="827" r:id="rId99"/>
    <p:sldId id="829" r:id="rId100"/>
    <p:sldId id="783" r:id="rId101"/>
    <p:sldId id="634" r:id="rId102"/>
    <p:sldId id="781" r:id="rId103"/>
    <p:sldId id="899" r:id="rId104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FF"/>
    <a:srgbClr val="FF0000"/>
    <a:srgbClr val="FFCCFF"/>
    <a:srgbClr val="CCFFFF"/>
    <a:srgbClr val="99FFCC"/>
    <a:srgbClr val="FFCC99"/>
    <a:srgbClr val="FF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3" autoAdjust="0"/>
    <p:restoredTop sz="93053" autoAdjust="0"/>
  </p:normalViewPr>
  <p:slideViewPr>
    <p:cSldViewPr>
      <p:cViewPr varScale="1">
        <p:scale>
          <a:sx n="64" d="100"/>
          <a:sy n="64" d="100"/>
        </p:scale>
        <p:origin x="124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563"/>
    </p:cViewPr>
  </p:sorterViewPr>
  <p:notesViewPr>
    <p:cSldViewPr>
      <p:cViewPr varScale="1">
        <p:scale>
          <a:sx n="78" d="100"/>
          <a:sy n="78" d="100"/>
        </p:scale>
        <p:origin x="-396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人數(萬人)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1.7137960582690502E-3"/>
                  <c:y val="-3.2284100080710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F3-4FEF-A17D-AFF0F8A904AE}"/>
                </c:ext>
              </c:extLst>
            </c:dLbl>
            <c:dLbl>
              <c:idx val="3"/>
              <c:layout>
                <c:manualLayout>
                  <c:x val="-5.1413881748072297E-3"/>
                  <c:y val="-1.937046004842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F3-4FEF-A17D-AFF0F8A904AE}"/>
                </c:ext>
              </c:extLst>
            </c:dLbl>
            <c:dLbl>
              <c:idx val="7"/>
              <c:layout>
                <c:manualLayout>
                  <c:x val="6.8551842330763267E-3"/>
                  <c:y val="-4.1969330104923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F3-4FEF-A17D-AFF0F8A904AE}"/>
                </c:ext>
              </c:extLst>
            </c:dLbl>
            <c:dLbl>
              <c:idx val="8"/>
              <c:layout>
                <c:manualLayout>
                  <c:x val="6.8551842330762643E-3"/>
                  <c:y val="6.1339790153349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F3-4FEF-A17D-AFF0F8A904AE}"/>
                </c:ext>
              </c:extLst>
            </c:dLbl>
            <c:dLbl>
              <c:idx val="9"/>
              <c:layout>
                <c:manualLayout>
                  <c:x val="1.7137960582690535E-2"/>
                  <c:y val="-4.1969330104923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F3-4FEF-A17D-AFF0F8A904AE}"/>
                </c:ext>
              </c:extLst>
            </c:dLbl>
            <c:dLbl>
              <c:idx val="10"/>
              <c:layout>
                <c:manualLayout>
                  <c:x val="1.1996572407883337E-2"/>
                  <c:y val="6.7796610169491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F3-4FEF-A17D-AFF0F8A904AE}"/>
                </c:ext>
              </c:extLst>
            </c:dLbl>
            <c:dLbl>
              <c:idx val="11"/>
              <c:layout>
                <c:manualLayout>
                  <c:x val="1.0282776349614395E-2"/>
                  <c:y val="-3.874092009685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AF3-4FEF-A17D-AFF0F8A904AE}"/>
                </c:ext>
              </c:extLst>
            </c:dLbl>
            <c:dLbl>
              <c:idx val="12"/>
              <c:layout>
                <c:manualLayout>
                  <c:x val="1.0282776349614395E-2"/>
                  <c:y val="-2.9055690072639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F3-4FEF-A17D-AFF0F8A904AE}"/>
                </c:ext>
              </c:extLst>
            </c:dLbl>
            <c:dLbl>
              <c:idx val="13"/>
              <c:layout>
                <c:manualLayout>
                  <c:x val="-3.4275921165381321E-2"/>
                  <c:y val="4.8426150121065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F3-4FEF-A17D-AFF0F8A90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工作表1!$A$2:$A$15</c:f>
              <c:numCache>
                <c:formatCode>General</c:formatCode>
                <c:ptCount val="14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  <c:pt idx="10">
                  <c:v>110</c:v>
                </c:pt>
                <c:pt idx="11">
                  <c:v>111</c:v>
                </c:pt>
                <c:pt idx="12">
                  <c:v>112</c:v>
                </c:pt>
                <c:pt idx="13">
                  <c:v>113</c:v>
                </c:pt>
              </c:numCache>
            </c:numRef>
          </c:xVal>
          <c:yVal>
            <c:numRef>
              <c:f>工作表1!$B$2:$B$15</c:f>
              <c:numCache>
                <c:formatCode>General</c:formatCode>
                <c:ptCount val="14"/>
                <c:pt idx="0">
                  <c:v>31.4</c:v>
                </c:pt>
                <c:pt idx="1">
                  <c:v>28.9</c:v>
                </c:pt>
                <c:pt idx="2">
                  <c:v>27.2</c:v>
                </c:pt>
                <c:pt idx="3">
                  <c:v>28.7</c:v>
                </c:pt>
                <c:pt idx="4">
                  <c:v>27.5</c:v>
                </c:pt>
                <c:pt idx="5">
                  <c:v>24.2</c:v>
                </c:pt>
                <c:pt idx="6">
                  <c:v>23</c:v>
                </c:pt>
                <c:pt idx="7">
                  <c:v>21.5</c:v>
                </c:pt>
                <c:pt idx="8">
                  <c:v>20.9</c:v>
                </c:pt>
                <c:pt idx="9">
                  <c:v>20.2</c:v>
                </c:pt>
                <c:pt idx="10">
                  <c:v>19.899999999999999</c:v>
                </c:pt>
                <c:pt idx="11">
                  <c:v>19.8</c:v>
                </c:pt>
                <c:pt idx="12">
                  <c:v>19.2</c:v>
                </c:pt>
                <c:pt idx="13">
                  <c:v>17.5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AF3-4FEF-A17D-AFF0F8A90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260416"/>
        <c:axId val="143260992"/>
      </c:scatterChart>
      <c:valAx>
        <c:axId val="143260416"/>
        <c:scaling>
          <c:orientation val="minMax"/>
          <c:max val="113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3260992"/>
        <c:crosses val="autoZero"/>
        <c:crossBetween val="midCat"/>
        <c:majorUnit val="1"/>
      </c:valAx>
      <c:valAx>
        <c:axId val="14326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3260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00"/>
    </a:soli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B186F-5B46-468C-AF55-E024DAAFAA39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9E79064-68C8-483E-A861-C4EFA5F54ACA}">
      <dgm:prSet phldrT="[文字]" custT="1"/>
      <dgm:spPr/>
      <dgm:t>
        <a:bodyPr/>
        <a:lstStyle/>
        <a:p>
          <a:r>
            <a:rPr lang="en-US" altLang="zh-TW" sz="2800" dirty="0">
              <a:latin typeface="標楷體" pitchFamily="65" charset="-120"/>
              <a:ea typeface="標楷體" pitchFamily="65" charset="-120"/>
            </a:rPr>
            <a:t>108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學年度桃連區特色招生甄選</a:t>
          </a:r>
        </a:p>
      </dgm:t>
    </dgm:pt>
    <dgm:pt modelId="{83CD7FB1-65A5-4620-A94D-7E1A4C92B777}" type="parTrans" cxnId="{41D125F7-4F59-44F9-B8B1-BE12B712D02E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88A2C6E5-2988-49BF-B1B1-289F0A496B89}" type="sibTrans" cxnId="{41D125F7-4F59-44F9-B8B1-BE12B712D02E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A7112B98-6EF3-4FE7-BF3D-C59D1B368008}">
      <dgm:prSet phldrT="[文字]" custT="1"/>
      <dgm:spPr/>
      <dgm:t>
        <a:bodyPr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考試分發</a:t>
          </a:r>
          <a:r>
            <a:rPr lang="en-US" altLang="zh-TW" sz="2800" dirty="0">
              <a:latin typeface="標楷體" pitchFamily="65" charset="-120"/>
              <a:ea typeface="標楷體" pitchFamily="65" charset="-120"/>
            </a:rPr>
            <a:t>-2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2800" dirty="0">
            <a:latin typeface="標楷體" pitchFamily="65" charset="-120"/>
            <a:ea typeface="標楷體" pitchFamily="65" charset="-120"/>
          </a:endParaRPr>
        </a:p>
        <a:p>
          <a:r>
            <a: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72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個名額</a:t>
          </a:r>
          <a:endParaRPr lang="en-US" altLang="zh-TW" sz="2800" dirty="0">
            <a:latin typeface="標楷體" pitchFamily="65" charset="-120"/>
            <a:ea typeface="標楷體" pitchFamily="65" charset="-120"/>
          </a:endParaRPr>
        </a:p>
      </dgm:t>
    </dgm:pt>
    <dgm:pt modelId="{D565FFC9-7E5F-4E16-B5CB-8356BB01A266}" type="parTrans" cxnId="{B0DBCE13-AB09-4A29-B70A-02676696CE97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C5566B29-EA1D-499F-BCA4-71D0AE10D7B6}" type="sibTrans" cxnId="{B0DBCE13-AB09-4A29-B70A-02676696CE97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163E3733-E3DE-4603-B81D-A07920279013}">
      <dgm:prSet phldrT="[文字]" custT="1"/>
      <dgm:spPr/>
      <dgm:t>
        <a:bodyPr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專業群科</a:t>
          </a:r>
          <a:r>
            <a:rPr lang="en-US" altLang="zh-TW" sz="2800" dirty="0">
              <a:latin typeface="標楷體" pitchFamily="65" charset="-120"/>
              <a:ea typeface="標楷體" pitchFamily="65" charset="-120"/>
            </a:rPr>
            <a:t>-72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班</a:t>
          </a:r>
          <a:r>
            <a:rPr lang="en-US" altLang="zh-TW" sz="28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dirty="0">
              <a:latin typeface="標楷體" pitchFamily="65" charset="-120"/>
              <a:ea typeface="標楷體" pitchFamily="65" charset="-120"/>
            </a:rPr>
          </a:br>
          <a:r>
            <a: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2223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個名額</a:t>
          </a:r>
        </a:p>
      </dgm:t>
    </dgm:pt>
    <dgm:pt modelId="{6CB1DB07-AA8B-4C48-A29B-559FCF6B1F87}" type="parTrans" cxnId="{D0D89CFF-2DDC-42B9-97EF-165D11C67010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EEB7CB51-D528-4B27-BF94-CC9191BAC249}" type="sibTrans" cxnId="{D0D89CFF-2DDC-42B9-97EF-165D11C67010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6549D92B-83E7-4382-BCE2-AD411F4B9095}">
      <dgm:prSet phldrT="[文字]" custT="1"/>
      <dgm:spPr/>
      <dgm:t>
        <a:bodyPr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科學班</a:t>
          </a:r>
          <a:r>
            <a:rPr lang="en-US" altLang="zh-TW" sz="2800" dirty="0">
              <a:latin typeface="標楷體" pitchFamily="65" charset="-120"/>
              <a:ea typeface="標楷體" pitchFamily="65" charset="-120"/>
            </a:rPr>
            <a:t>-1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班</a:t>
          </a:r>
          <a:r>
            <a:rPr lang="en-US" altLang="zh-TW" sz="28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dirty="0">
              <a:latin typeface="標楷體" pitchFamily="65" charset="-120"/>
              <a:ea typeface="標楷體" pitchFamily="65" charset="-120"/>
            </a:rPr>
          </a:br>
          <a:r>
            <a: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個名額</a:t>
          </a:r>
        </a:p>
      </dgm:t>
    </dgm:pt>
    <dgm:pt modelId="{97738555-1C5B-4877-B0B6-5F0D62AC8F85}" type="parTrans" cxnId="{DE024195-E350-41E0-843C-07E1C18E238A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4C9B512C-8C6C-417C-9FE7-3CA82609C85E}" type="sibTrans" cxnId="{DE024195-E350-41E0-843C-07E1C18E238A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B2B8C07D-43F5-4C65-A23A-D2D80650E3E0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標楷體" pitchFamily="65" charset="-120"/>
              <a:ea typeface="標楷體" pitchFamily="65" charset="-120"/>
            </a:rPr>
            <a:t>體育班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-15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班    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473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個名額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dirty="0">
              <a:latin typeface="標楷體" pitchFamily="65" charset="-120"/>
              <a:ea typeface="標楷體" pitchFamily="65" charset="-120"/>
            </a:rPr>
          </a:br>
          <a:r>
            <a:rPr lang="zh-TW" altLang="en-US" sz="2400" dirty="0">
              <a:latin typeface="標楷體" pitchFamily="65" charset="-120"/>
              <a:ea typeface="標楷體" pitchFamily="65" charset="-120"/>
            </a:rPr>
            <a:t>藝才美術班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-4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班 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120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個名額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dirty="0">
              <a:latin typeface="標楷體" pitchFamily="65" charset="-120"/>
              <a:ea typeface="標楷體" pitchFamily="65" charset="-120"/>
            </a:rPr>
          </a:br>
          <a:r>
            <a:rPr lang="zh-TW" altLang="en-US" sz="2400" dirty="0">
              <a:latin typeface="標楷體" pitchFamily="65" charset="-120"/>
              <a:ea typeface="標楷體" pitchFamily="65" charset="-120"/>
            </a:rPr>
            <a:t>藝才音樂班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-3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班 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90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個名額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dirty="0">
              <a:latin typeface="標楷體" pitchFamily="65" charset="-120"/>
              <a:ea typeface="標楷體" pitchFamily="65" charset="-120"/>
            </a:rPr>
          </a:br>
          <a:r>
            <a:rPr lang="zh-TW" altLang="en-US" sz="2400" dirty="0">
              <a:latin typeface="標楷體" pitchFamily="65" charset="-120"/>
              <a:ea typeface="標楷體" pitchFamily="65" charset="-120"/>
            </a:rPr>
            <a:t>藝才舞蹈班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-1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班 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個名額</a:t>
          </a:r>
        </a:p>
      </dgm:t>
    </dgm:pt>
    <dgm:pt modelId="{477E55E1-8396-468B-AFE0-22BEDD77F5B7}" type="parTrans" cxnId="{6D7DEF88-D32A-4953-A58A-951ACC9EE33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DACF4943-C3D6-4084-BAB5-AE5B368DB4A7}" type="sibTrans" cxnId="{6D7DEF88-D32A-4953-A58A-951ACC9EE33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7946C596-4121-4021-BADA-B7DCCC57B3BE}" type="pres">
      <dgm:prSet presAssocID="{827B186F-5B46-468C-AF55-E024DAAFAA3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023388-E77E-4DEB-AB21-039C45EBC052}" type="pres">
      <dgm:prSet presAssocID="{827B186F-5B46-468C-AF55-E024DAAFAA39}" presName="matrix" presStyleCnt="0"/>
      <dgm:spPr/>
    </dgm:pt>
    <dgm:pt modelId="{CD18A5EF-14CC-4D99-B9B5-ADC491578342}" type="pres">
      <dgm:prSet presAssocID="{827B186F-5B46-468C-AF55-E024DAAFAA39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C4C3389C-960C-45F0-B12F-65FC46FCDAAF}" type="pres">
      <dgm:prSet presAssocID="{827B186F-5B46-468C-AF55-E024DAAFAA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A2D15B-CF76-4202-AA22-9C6B1404492F}" type="pres">
      <dgm:prSet presAssocID="{827B186F-5B46-468C-AF55-E024DAAFAA39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2DBDCC4B-9364-4C26-897D-9D5279936C4A}" type="pres">
      <dgm:prSet presAssocID="{827B186F-5B46-468C-AF55-E024DAAFAA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5F4473-6895-42D5-9283-BB264002653F}" type="pres">
      <dgm:prSet presAssocID="{827B186F-5B46-468C-AF55-E024DAAFAA39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CD12BA36-16AB-4F0D-9947-4D905491FE95}" type="pres">
      <dgm:prSet presAssocID="{827B186F-5B46-468C-AF55-E024DAAFAA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B11538-AE62-4BBD-9767-0683C1A64A5B}" type="pres">
      <dgm:prSet presAssocID="{827B186F-5B46-468C-AF55-E024DAAFAA39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D9475630-C8AD-44A0-9DDF-60B3D2C6E705}" type="pres">
      <dgm:prSet presAssocID="{827B186F-5B46-468C-AF55-E024DAAFAA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95E15C-553B-471B-9ADC-ED155AB191E3}" type="pres">
      <dgm:prSet presAssocID="{827B186F-5B46-468C-AF55-E024DAAFAA39}" presName="centerTile" presStyleLbl="fgShp" presStyleIdx="0" presStyleCnt="1" custScaleX="11492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D89CFF-2DDC-42B9-97EF-165D11C67010}" srcId="{F9E79064-68C8-483E-A861-C4EFA5F54ACA}" destId="{163E3733-E3DE-4603-B81D-A07920279013}" srcOrd="1" destOrd="0" parTransId="{6CB1DB07-AA8B-4C48-A29B-559FCF6B1F87}" sibTransId="{EEB7CB51-D528-4B27-BF94-CC9191BAC249}"/>
    <dgm:cxn modelId="{B72953B4-B5B0-4FDE-8432-D56E4A016426}" type="presOf" srcId="{6549D92B-83E7-4382-BCE2-AD411F4B9095}" destId="{CD12BA36-16AB-4F0D-9947-4D905491FE95}" srcOrd="1" destOrd="0" presId="urn:microsoft.com/office/officeart/2005/8/layout/matrix1"/>
    <dgm:cxn modelId="{530BC97C-8EE5-4BE3-A9EF-EF5DE3BD1D43}" type="presOf" srcId="{F9E79064-68C8-483E-A861-C4EFA5F54ACA}" destId="{7595E15C-553B-471B-9ADC-ED155AB191E3}" srcOrd="0" destOrd="0" presId="urn:microsoft.com/office/officeart/2005/8/layout/matrix1"/>
    <dgm:cxn modelId="{4735403C-32DB-4665-9960-4BB52EEF1B8C}" type="presOf" srcId="{827B186F-5B46-468C-AF55-E024DAAFAA39}" destId="{7946C596-4121-4021-BADA-B7DCCC57B3BE}" srcOrd="0" destOrd="0" presId="urn:microsoft.com/office/officeart/2005/8/layout/matrix1"/>
    <dgm:cxn modelId="{25C0F3C1-5C9C-45D4-8362-C3A53C497600}" type="presOf" srcId="{163E3733-E3DE-4603-B81D-A07920279013}" destId="{2DBDCC4B-9364-4C26-897D-9D5279936C4A}" srcOrd="1" destOrd="0" presId="urn:microsoft.com/office/officeart/2005/8/layout/matrix1"/>
    <dgm:cxn modelId="{DE024195-E350-41E0-843C-07E1C18E238A}" srcId="{F9E79064-68C8-483E-A861-C4EFA5F54ACA}" destId="{6549D92B-83E7-4382-BCE2-AD411F4B9095}" srcOrd="2" destOrd="0" parTransId="{97738555-1C5B-4877-B0B6-5F0D62AC8F85}" sibTransId="{4C9B512C-8C6C-417C-9FE7-3CA82609C85E}"/>
    <dgm:cxn modelId="{41D125F7-4F59-44F9-B8B1-BE12B712D02E}" srcId="{827B186F-5B46-468C-AF55-E024DAAFAA39}" destId="{F9E79064-68C8-483E-A861-C4EFA5F54ACA}" srcOrd="0" destOrd="0" parTransId="{83CD7FB1-65A5-4620-A94D-7E1A4C92B777}" sibTransId="{88A2C6E5-2988-49BF-B1B1-289F0A496B89}"/>
    <dgm:cxn modelId="{AF811277-E083-40CE-B0C4-940CDB77EA60}" type="presOf" srcId="{B2B8C07D-43F5-4C65-A23A-D2D80650E3E0}" destId="{D9475630-C8AD-44A0-9DDF-60B3D2C6E705}" srcOrd="1" destOrd="0" presId="urn:microsoft.com/office/officeart/2005/8/layout/matrix1"/>
    <dgm:cxn modelId="{6D7DEF88-D32A-4953-A58A-951ACC9EE33F}" srcId="{F9E79064-68C8-483E-A861-C4EFA5F54ACA}" destId="{B2B8C07D-43F5-4C65-A23A-D2D80650E3E0}" srcOrd="3" destOrd="0" parTransId="{477E55E1-8396-468B-AFE0-22BEDD77F5B7}" sibTransId="{DACF4943-C3D6-4084-BAB5-AE5B368DB4A7}"/>
    <dgm:cxn modelId="{830CBF17-14B7-41AE-B5A4-D329F6A8CB67}" type="presOf" srcId="{B2B8C07D-43F5-4C65-A23A-D2D80650E3E0}" destId="{6AB11538-AE62-4BBD-9767-0683C1A64A5B}" srcOrd="0" destOrd="0" presId="urn:microsoft.com/office/officeart/2005/8/layout/matrix1"/>
    <dgm:cxn modelId="{52FDFCA9-9AFC-4FAE-BC46-886A76BEDBED}" type="presOf" srcId="{163E3733-E3DE-4603-B81D-A07920279013}" destId="{3FA2D15B-CF76-4202-AA22-9C6B1404492F}" srcOrd="0" destOrd="0" presId="urn:microsoft.com/office/officeart/2005/8/layout/matrix1"/>
    <dgm:cxn modelId="{B0DBCE13-AB09-4A29-B70A-02676696CE97}" srcId="{F9E79064-68C8-483E-A861-C4EFA5F54ACA}" destId="{A7112B98-6EF3-4FE7-BF3D-C59D1B368008}" srcOrd="0" destOrd="0" parTransId="{D565FFC9-7E5F-4E16-B5CB-8356BB01A266}" sibTransId="{C5566B29-EA1D-499F-BCA4-71D0AE10D7B6}"/>
    <dgm:cxn modelId="{4588DD55-AFF1-4A4D-9339-3B01563F142D}" type="presOf" srcId="{A7112B98-6EF3-4FE7-BF3D-C59D1B368008}" destId="{C4C3389C-960C-45F0-B12F-65FC46FCDAAF}" srcOrd="1" destOrd="0" presId="urn:microsoft.com/office/officeart/2005/8/layout/matrix1"/>
    <dgm:cxn modelId="{23326607-0446-4C40-9048-CC9BAD85E192}" type="presOf" srcId="{A7112B98-6EF3-4FE7-BF3D-C59D1B368008}" destId="{CD18A5EF-14CC-4D99-B9B5-ADC491578342}" srcOrd="0" destOrd="0" presId="urn:microsoft.com/office/officeart/2005/8/layout/matrix1"/>
    <dgm:cxn modelId="{5ADBCD25-05A9-40C7-9B10-9B144F217493}" type="presOf" srcId="{6549D92B-83E7-4382-BCE2-AD411F4B9095}" destId="{E95F4473-6895-42D5-9283-BB264002653F}" srcOrd="0" destOrd="0" presId="urn:microsoft.com/office/officeart/2005/8/layout/matrix1"/>
    <dgm:cxn modelId="{A2B849CF-6408-4CC8-8083-C5A9F793A094}" type="presParOf" srcId="{7946C596-4121-4021-BADA-B7DCCC57B3BE}" destId="{6D023388-E77E-4DEB-AB21-039C45EBC052}" srcOrd="0" destOrd="0" presId="urn:microsoft.com/office/officeart/2005/8/layout/matrix1"/>
    <dgm:cxn modelId="{B733CF92-7B85-47AC-93DD-37C781FA2505}" type="presParOf" srcId="{6D023388-E77E-4DEB-AB21-039C45EBC052}" destId="{CD18A5EF-14CC-4D99-B9B5-ADC491578342}" srcOrd="0" destOrd="0" presId="urn:microsoft.com/office/officeart/2005/8/layout/matrix1"/>
    <dgm:cxn modelId="{E0C26A1C-E8BB-48B3-BA37-0ACB80CF963F}" type="presParOf" srcId="{6D023388-E77E-4DEB-AB21-039C45EBC052}" destId="{C4C3389C-960C-45F0-B12F-65FC46FCDAAF}" srcOrd="1" destOrd="0" presId="urn:microsoft.com/office/officeart/2005/8/layout/matrix1"/>
    <dgm:cxn modelId="{AB2DF8BF-CE27-4067-9972-ED14000185EE}" type="presParOf" srcId="{6D023388-E77E-4DEB-AB21-039C45EBC052}" destId="{3FA2D15B-CF76-4202-AA22-9C6B1404492F}" srcOrd="2" destOrd="0" presId="urn:microsoft.com/office/officeart/2005/8/layout/matrix1"/>
    <dgm:cxn modelId="{3D5E6CF3-66F1-4502-981D-B747E10A8AA3}" type="presParOf" srcId="{6D023388-E77E-4DEB-AB21-039C45EBC052}" destId="{2DBDCC4B-9364-4C26-897D-9D5279936C4A}" srcOrd="3" destOrd="0" presId="urn:microsoft.com/office/officeart/2005/8/layout/matrix1"/>
    <dgm:cxn modelId="{40166D22-333B-4300-A5C0-428BCF317019}" type="presParOf" srcId="{6D023388-E77E-4DEB-AB21-039C45EBC052}" destId="{E95F4473-6895-42D5-9283-BB264002653F}" srcOrd="4" destOrd="0" presId="urn:microsoft.com/office/officeart/2005/8/layout/matrix1"/>
    <dgm:cxn modelId="{E81C32A8-7A3C-4484-BAD7-8601BD316FC2}" type="presParOf" srcId="{6D023388-E77E-4DEB-AB21-039C45EBC052}" destId="{CD12BA36-16AB-4F0D-9947-4D905491FE95}" srcOrd="5" destOrd="0" presId="urn:microsoft.com/office/officeart/2005/8/layout/matrix1"/>
    <dgm:cxn modelId="{BF51AF9E-E7F4-4B8A-8735-1D81F7C06292}" type="presParOf" srcId="{6D023388-E77E-4DEB-AB21-039C45EBC052}" destId="{6AB11538-AE62-4BBD-9767-0683C1A64A5B}" srcOrd="6" destOrd="0" presId="urn:microsoft.com/office/officeart/2005/8/layout/matrix1"/>
    <dgm:cxn modelId="{2B728F10-D881-4E06-8EA2-7C241DFC0097}" type="presParOf" srcId="{6D023388-E77E-4DEB-AB21-039C45EBC052}" destId="{D9475630-C8AD-44A0-9DDF-60B3D2C6E705}" srcOrd="7" destOrd="0" presId="urn:microsoft.com/office/officeart/2005/8/layout/matrix1"/>
    <dgm:cxn modelId="{1E5845CA-A65B-4B7C-91BF-44A08DEB3C75}" type="presParOf" srcId="{7946C596-4121-4021-BADA-B7DCCC57B3BE}" destId="{7595E15C-553B-471B-9ADC-ED155AB191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E4696-CE36-40FB-8726-EC24909286A6}" type="doc">
      <dgm:prSet loTypeId="urn:microsoft.com/office/officeart/2005/8/layout/vList6" loCatId="list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B625F2EB-10E5-4149-8948-148379F6CACA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適性輔導</a:t>
          </a:r>
        </a:p>
      </dgm:t>
    </dgm:pt>
    <dgm:pt modelId="{4538D5EC-F26F-48D5-A6E0-75ECE2C745A7}" type="parTrans" cxnId="{DE954ED6-D966-4ADE-B96B-11239B33A9D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6CBCB96-AAC9-4331-A6E3-92D55FF819FA}" type="sibTrans" cxnId="{DE954ED6-D966-4ADE-B96B-11239B33A9D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0BA452B-58F9-4D08-9C12-EE745668566A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多元學習</a:t>
          </a:r>
        </a:p>
      </dgm:t>
    </dgm:pt>
    <dgm:pt modelId="{288EAFA3-7AFA-4E08-9F83-DD1D789A95C9}" type="sibTrans" cxnId="{098F245B-042A-4729-A996-24DD4446AD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0D173E7-34E4-45CD-8598-B168AA3E55AE}" type="parTrans" cxnId="{098F245B-042A-4729-A996-24DD4446AD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9249124-F0DD-4A7E-A6ED-2EC7309F368E}">
      <dgm:prSet phldrT="[文字]" custT="1"/>
      <dgm:spPr>
        <a:solidFill>
          <a:srgbClr val="B1FFFF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algn="ctr"/>
          <a:r>
            <a:rPr lang="zh-TW" altLang="en-US" sz="2000" b="1" u="sng" dirty="0">
              <a:solidFill>
                <a:schemeClr val="tx1"/>
              </a:solidFill>
            </a:rPr>
            <a:t>採計</a:t>
          </a:r>
          <a:r>
            <a:rPr lang="en-US" altLang="zh-TW" sz="2000" b="1" u="sng" dirty="0">
              <a:solidFill>
                <a:schemeClr val="tx1"/>
              </a:solidFill>
            </a:rPr>
            <a:t>32</a:t>
          </a:r>
          <a:r>
            <a:rPr lang="zh-TW" altLang="en-US" sz="2000" b="1" u="sng" dirty="0">
              <a:solidFill>
                <a:schemeClr val="tx1"/>
              </a:solidFill>
            </a:rPr>
            <a:t>分</a:t>
          </a:r>
        </a:p>
      </dgm:t>
    </dgm:pt>
    <dgm:pt modelId="{10AC73A9-FE8C-49C0-8B57-082B3D964D3F}" type="sibTrans" cxnId="{87D4FEEE-CC21-4C22-87C8-4DCFCB8320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F6AF54F-00ED-444A-B0F9-39340F8718BE}" type="parTrans" cxnId="{87D4FEEE-CC21-4C22-87C8-4DCFCB8320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F3883D0-7001-44C2-901B-A585C73FBE5F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anchor="ctr"/>
        <a:lstStyle/>
        <a:p>
          <a:r>
            <a:rPr lang="zh-TW" altLang="en-US" sz="2000" b="1" u="sng" dirty="0">
              <a:solidFill>
                <a:schemeClr val="tx1"/>
              </a:solidFill>
            </a:rPr>
            <a:t>採計</a:t>
          </a:r>
          <a:r>
            <a:rPr lang="en-US" altLang="zh-TW" sz="2000" b="1" u="sng" dirty="0">
              <a:solidFill>
                <a:schemeClr val="tx1"/>
              </a:solidFill>
            </a:rPr>
            <a:t>35</a:t>
          </a:r>
          <a:r>
            <a:rPr lang="zh-TW" altLang="en-US" sz="2000" b="1" u="sng" dirty="0">
              <a:solidFill>
                <a:schemeClr val="tx1"/>
              </a:solidFill>
            </a:rPr>
            <a:t>分</a:t>
          </a:r>
        </a:p>
      </dgm:t>
    </dgm:pt>
    <dgm:pt modelId="{BB0400D1-699A-4D9A-8473-DB385D4EF011}" type="sibTrans" cxnId="{6E3925E8-3950-49DD-B576-1730647D7E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5525506-3FA0-4083-BB46-A2AC44E20EED}" type="parTrans" cxnId="{6E3925E8-3950-49DD-B576-1730647D7E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3D1DF83-6FA8-491B-AE46-8C5470B6695B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教育會考</a:t>
          </a:r>
        </a:p>
      </dgm:t>
    </dgm:pt>
    <dgm:pt modelId="{26971985-E956-48B4-8640-A3266AF6487F}" type="parTrans" cxnId="{FAC25FA9-73F4-4151-9AB1-14B2A6F7D99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0706A68-CA4F-4245-B745-AD5B3F276025}" type="sibTrans" cxnId="{FAC25FA9-73F4-4151-9AB1-14B2A6F7D99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ACA794B-7619-4EA6-A915-1A29521C5590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lIns="39600" rIns="0" anchor="ctr"/>
        <a:lstStyle/>
        <a:p>
          <a:pPr marL="252000" algn="r">
            <a:spcBef>
              <a:spcPts val="200"/>
            </a:spcBef>
          </a:pPr>
          <a:r>
            <a:rPr lang="en-US" altLang="zh-TW" sz="2400" dirty="0">
              <a:solidFill>
                <a:schemeClr val="tx1"/>
              </a:solidFill>
              <a:latin typeface="+mn-lt"/>
            </a:rPr>
            <a:t>33</a:t>
          </a:r>
          <a:r>
            <a:rPr lang="zh-TW" altLang="en-US" sz="2400" dirty="0">
              <a:solidFill>
                <a:schemeClr val="tx1"/>
              </a:solidFill>
              <a:latin typeface="+mn-lt"/>
            </a:rPr>
            <a:t>分</a:t>
          </a:r>
        </a:p>
      </dgm:t>
    </dgm:pt>
    <dgm:pt modelId="{2D0225E2-6BD3-4B84-9D92-A2D917DC64A4}" type="sibTrans" cxnId="{D7CB9603-4DEC-4CE0-9854-2308A7D4ACC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2282500-FB3A-4304-91B5-CDB2E162DBBD}" type="parTrans" cxnId="{D7CB9603-4DEC-4CE0-9854-2308A7D4ACC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F8D0DE0-7183-4802-A472-D51DF5A0C91C}">
      <dgm:prSet phldrT="[文字]" custT="1"/>
      <dgm:spPr>
        <a:solidFill>
          <a:srgbClr val="B1FFFF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algn="ctr"/>
          <a:r>
            <a:rPr lang="zh-TW" altLang="en-US" sz="2000" dirty="0">
              <a:solidFill>
                <a:schemeClr val="tx1"/>
              </a:solidFill>
            </a:rPr>
            <a:t>總分</a:t>
          </a:r>
          <a:r>
            <a:rPr lang="en-US" altLang="zh-TW" sz="2000" dirty="0">
              <a:solidFill>
                <a:schemeClr val="tx1"/>
              </a:solidFill>
            </a:rPr>
            <a:t>32</a:t>
          </a:r>
          <a:r>
            <a:rPr lang="zh-TW" altLang="en-US" sz="2000" dirty="0">
              <a:solidFill>
                <a:schemeClr val="tx1"/>
              </a:solidFill>
            </a:rPr>
            <a:t>分</a:t>
          </a:r>
        </a:p>
      </dgm:t>
    </dgm:pt>
    <dgm:pt modelId="{D36406B9-0E8F-42DA-8278-1758A98C6133}" type="parTrans" cxnId="{89B086EC-A8B6-4CAE-ACE9-C7149DFA28B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30C475B-951E-4ADF-9023-BB44AC0D2AC6}" type="sibTrans" cxnId="{89B086EC-A8B6-4CAE-ACE9-C7149DFA28B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2089FB6-1069-40A4-A70D-663009CAC143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anchor="ctr"/>
        <a:lstStyle/>
        <a:p>
          <a:r>
            <a:rPr lang="zh-TW" altLang="en-US" sz="2000" dirty="0">
              <a:solidFill>
                <a:schemeClr val="tx1"/>
              </a:solidFill>
            </a:rPr>
            <a:t>總分</a:t>
          </a:r>
          <a:r>
            <a:rPr lang="en-US" altLang="zh-TW" sz="2000" dirty="0">
              <a:solidFill>
                <a:schemeClr val="tx1"/>
              </a:solidFill>
            </a:rPr>
            <a:t>42</a:t>
          </a:r>
          <a:r>
            <a:rPr lang="zh-TW" altLang="en-US" sz="2000" dirty="0">
              <a:solidFill>
                <a:schemeClr val="tx1"/>
              </a:solidFill>
            </a:rPr>
            <a:t>分</a:t>
          </a:r>
        </a:p>
      </dgm:t>
    </dgm:pt>
    <dgm:pt modelId="{30E778EF-CB4F-4134-807F-3F99E87F8A13}" type="parTrans" cxnId="{24AF1BD1-829D-4895-ABC1-3C382610666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73D7343-E26D-48D8-B684-5E4ACA35AC45}" type="sibTrans" cxnId="{24AF1BD1-829D-4895-ABC1-3C382610666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E63D85C-3837-4D2B-B9A0-FCAAE26FC636}" type="pres">
      <dgm:prSet presAssocID="{205E4696-CE36-40FB-8726-EC24909286A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D551B06-B7DE-448B-B9EE-0C60CE3408D6}" type="pres">
      <dgm:prSet presAssocID="{B625F2EB-10E5-4149-8948-148379F6CACA}" presName="linNode" presStyleCnt="0"/>
      <dgm:spPr/>
    </dgm:pt>
    <dgm:pt modelId="{50818BBC-F477-4D9E-837A-21259D15C457}" type="pres">
      <dgm:prSet presAssocID="{B625F2EB-10E5-4149-8948-148379F6CACA}" presName="parentShp" presStyleLbl="node1" presStyleIdx="0" presStyleCnt="3" custScaleX="2240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539567-1F23-4E76-A758-5A862BB9EFFC}" type="pres">
      <dgm:prSet presAssocID="{B625F2EB-10E5-4149-8948-148379F6CAC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541B67-E6BB-4A55-AB99-60DBC347093E}" type="pres">
      <dgm:prSet presAssocID="{F6CBCB96-AAC9-4331-A6E3-92D55FF819FA}" presName="spacing" presStyleCnt="0"/>
      <dgm:spPr/>
    </dgm:pt>
    <dgm:pt modelId="{670EE82C-C216-48D5-9379-19F889DB8888}" type="pres">
      <dgm:prSet presAssocID="{C0BA452B-58F9-4D08-9C12-EE745668566A}" presName="linNode" presStyleCnt="0"/>
      <dgm:spPr/>
    </dgm:pt>
    <dgm:pt modelId="{09D89B46-01BD-4CE7-8FF2-34FB9ACC1234}" type="pres">
      <dgm:prSet presAssocID="{C0BA452B-58F9-4D08-9C12-EE745668566A}" presName="parentShp" presStyleLbl="node1" presStyleIdx="1" presStyleCnt="3" custScaleX="247987" custLinFactNeighborX="-29" custLinFactNeighborY="26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BF2826-A93F-484E-809F-0952285A6A23}" type="pres">
      <dgm:prSet presAssocID="{C0BA452B-58F9-4D08-9C12-EE745668566A}" presName="childShp" presStyleLbl="bgAccFollowNode1" presStyleIdx="1" presStyleCnt="3" custScaleX="1116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401293-0E6F-4BE0-9B3D-3779AF0E7BDB}" type="pres">
      <dgm:prSet presAssocID="{288EAFA3-7AFA-4E08-9F83-DD1D789A95C9}" presName="spacing" presStyleCnt="0"/>
      <dgm:spPr/>
    </dgm:pt>
    <dgm:pt modelId="{18881F29-BE38-41C9-9182-D08C73E20DEA}" type="pres">
      <dgm:prSet presAssocID="{33D1DF83-6FA8-491B-AE46-8C5470B6695B}" presName="linNode" presStyleCnt="0"/>
      <dgm:spPr/>
    </dgm:pt>
    <dgm:pt modelId="{BDD9785E-5988-4D9A-BEBF-25DE815D2930}" type="pres">
      <dgm:prSet presAssocID="{33D1DF83-6FA8-491B-AE46-8C5470B6695B}" presName="parentShp" presStyleLbl="node1" presStyleIdx="2" presStyleCnt="3" custScaleX="259923" custLinFactNeighborX="1274" custLinFactNeighborY="115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3D0A37-9639-43F8-AAA7-6563C960F0FF}" type="pres">
      <dgm:prSet presAssocID="{33D1DF83-6FA8-491B-AE46-8C5470B6695B}" presName="childShp" presStyleLbl="bgAccFollowNode1" presStyleIdx="2" presStyleCnt="3" custScaleX="117047" custLinFactNeighborX="-11258" custLinFactNeighborY="8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207F378-A0D6-4C20-BC0B-4E7E751FCCC2}" type="presOf" srcId="{FF8D0DE0-7183-4802-A472-D51DF5A0C91C}" destId="{3F539567-1F23-4E76-A758-5A862BB9EFFC}" srcOrd="0" destOrd="1" presId="urn:microsoft.com/office/officeart/2005/8/layout/vList6"/>
    <dgm:cxn modelId="{6E3925E8-3950-49DD-B576-1730647D7EB2}" srcId="{C0BA452B-58F9-4D08-9C12-EE745668566A}" destId="{BF3883D0-7001-44C2-901B-A585C73FBE5F}" srcOrd="0" destOrd="0" parTransId="{B5525506-3FA0-4083-BB46-A2AC44E20EED}" sibTransId="{BB0400D1-699A-4D9A-8473-DB385D4EF011}"/>
    <dgm:cxn modelId="{631B61A8-E44E-4BDC-BDE8-164B7372D8AE}" type="presOf" srcId="{B625F2EB-10E5-4149-8948-148379F6CACA}" destId="{50818BBC-F477-4D9E-837A-21259D15C457}" srcOrd="0" destOrd="0" presId="urn:microsoft.com/office/officeart/2005/8/layout/vList6"/>
    <dgm:cxn modelId="{D47D9837-9B03-4456-BD57-DEF6216DF6B0}" type="presOf" srcId="{82089FB6-1069-40A4-A70D-663009CAC143}" destId="{B9BF2826-A93F-484E-809F-0952285A6A23}" srcOrd="0" destOrd="1" presId="urn:microsoft.com/office/officeart/2005/8/layout/vList6"/>
    <dgm:cxn modelId="{89B086EC-A8B6-4CAE-ACE9-C7149DFA28B7}" srcId="{B625F2EB-10E5-4149-8948-148379F6CACA}" destId="{FF8D0DE0-7183-4802-A472-D51DF5A0C91C}" srcOrd="1" destOrd="0" parTransId="{D36406B9-0E8F-42DA-8278-1758A98C6133}" sibTransId="{530C475B-951E-4ADF-9023-BB44AC0D2AC6}"/>
    <dgm:cxn modelId="{22F9D0C8-7D05-4DF6-8506-FE1A94E27170}" type="presOf" srcId="{C0BA452B-58F9-4D08-9C12-EE745668566A}" destId="{09D89B46-01BD-4CE7-8FF2-34FB9ACC1234}" srcOrd="0" destOrd="0" presId="urn:microsoft.com/office/officeart/2005/8/layout/vList6"/>
    <dgm:cxn modelId="{098F245B-042A-4729-A996-24DD4446AD25}" srcId="{205E4696-CE36-40FB-8726-EC24909286A6}" destId="{C0BA452B-58F9-4D08-9C12-EE745668566A}" srcOrd="1" destOrd="0" parTransId="{F0D173E7-34E4-45CD-8598-B168AA3E55AE}" sibTransId="{288EAFA3-7AFA-4E08-9F83-DD1D789A95C9}"/>
    <dgm:cxn modelId="{87D4FEEE-CC21-4C22-87C8-4DCFCB83206E}" srcId="{B625F2EB-10E5-4149-8948-148379F6CACA}" destId="{19249124-F0DD-4A7E-A6ED-2EC7309F368E}" srcOrd="0" destOrd="0" parTransId="{7F6AF54F-00ED-444A-B0F9-39340F8718BE}" sibTransId="{10AC73A9-FE8C-49C0-8B57-082B3D964D3F}"/>
    <dgm:cxn modelId="{02369C00-6CA1-4661-8A80-ACF9695B9077}" type="presOf" srcId="{5ACA794B-7619-4EA6-A915-1A29521C5590}" destId="{413D0A37-9639-43F8-AAA7-6563C960F0FF}" srcOrd="0" destOrd="0" presId="urn:microsoft.com/office/officeart/2005/8/layout/vList6"/>
    <dgm:cxn modelId="{D7CB9603-4DEC-4CE0-9854-2308A7D4ACCA}" srcId="{33D1DF83-6FA8-491B-AE46-8C5470B6695B}" destId="{5ACA794B-7619-4EA6-A915-1A29521C5590}" srcOrd="0" destOrd="0" parTransId="{32282500-FB3A-4304-91B5-CDB2E162DBBD}" sibTransId="{2D0225E2-6BD3-4B84-9D92-A2D917DC64A4}"/>
    <dgm:cxn modelId="{AD028663-FB0C-41B5-B65E-6059DF4C53D6}" type="presOf" srcId="{33D1DF83-6FA8-491B-AE46-8C5470B6695B}" destId="{BDD9785E-5988-4D9A-BEBF-25DE815D2930}" srcOrd="0" destOrd="0" presId="urn:microsoft.com/office/officeart/2005/8/layout/vList6"/>
    <dgm:cxn modelId="{24AF1BD1-829D-4895-ABC1-3C3826106667}" srcId="{C0BA452B-58F9-4D08-9C12-EE745668566A}" destId="{82089FB6-1069-40A4-A70D-663009CAC143}" srcOrd="1" destOrd="0" parTransId="{30E778EF-CB4F-4134-807F-3F99E87F8A13}" sibTransId="{273D7343-E26D-48D8-B684-5E4ACA35AC45}"/>
    <dgm:cxn modelId="{F5AB19F6-40B1-41F4-98C2-D99A8DD54211}" type="presOf" srcId="{19249124-F0DD-4A7E-A6ED-2EC7309F368E}" destId="{3F539567-1F23-4E76-A758-5A862BB9EFFC}" srcOrd="0" destOrd="0" presId="urn:microsoft.com/office/officeart/2005/8/layout/vList6"/>
    <dgm:cxn modelId="{FAC25FA9-73F4-4151-9AB1-14B2A6F7D99B}" srcId="{205E4696-CE36-40FB-8726-EC24909286A6}" destId="{33D1DF83-6FA8-491B-AE46-8C5470B6695B}" srcOrd="2" destOrd="0" parTransId="{26971985-E956-48B4-8640-A3266AF6487F}" sibTransId="{20706A68-CA4F-4245-B745-AD5B3F276025}"/>
    <dgm:cxn modelId="{FD1D7725-2D7A-4317-8DA3-AA370157CFF1}" type="presOf" srcId="{205E4696-CE36-40FB-8726-EC24909286A6}" destId="{4E63D85C-3837-4D2B-B9A0-FCAAE26FC636}" srcOrd="0" destOrd="0" presId="urn:microsoft.com/office/officeart/2005/8/layout/vList6"/>
    <dgm:cxn modelId="{76ED44B2-4937-482D-AE66-E2A99F2F25CE}" type="presOf" srcId="{BF3883D0-7001-44C2-901B-A585C73FBE5F}" destId="{B9BF2826-A93F-484E-809F-0952285A6A23}" srcOrd="0" destOrd="0" presId="urn:microsoft.com/office/officeart/2005/8/layout/vList6"/>
    <dgm:cxn modelId="{DE954ED6-D966-4ADE-B96B-11239B33A9DE}" srcId="{205E4696-CE36-40FB-8726-EC24909286A6}" destId="{B625F2EB-10E5-4149-8948-148379F6CACA}" srcOrd="0" destOrd="0" parTransId="{4538D5EC-F26F-48D5-A6E0-75ECE2C745A7}" sibTransId="{F6CBCB96-AAC9-4331-A6E3-92D55FF819FA}"/>
    <dgm:cxn modelId="{664E78B8-C948-42D9-9149-3310075081B3}" type="presParOf" srcId="{4E63D85C-3837-4D2B-B9A0-FCAAE26FC636}" destId="{ED551B06-B7DE-448B-B9EE-0C60CE3408D6}" srcOrd="0" destOrd="0" presId="urn:microsoft.com/office/officeart/2005/8/layout/vList6"/>
    <dgm:cxn modelId="{0CDE522B-3C70-42FB-9115-2A323B604304}" type="presParOf" srcId="{ED551B06-B7DE-448B-B9EE-0C60CE3408D6}" destId="{50818BBC-F477-4D9E-837A-21259D15C457}" srcOrd="0" destOrd="0" presId="urn:microsoft.com/office/officeart/2005/8/layout/vList6"/>
    <dgm:cxn modelId="{9F8F0649-8E7C-4BA3-AB2F-3171323D69BC}" type="presParOf" srcId="{ED551B06-B7DE-448B-B9EE-0C60CE3408D6}" destId="{3F539567-1F23-4E76-A758-5A862BB9EFFC}" srcOrd="1" destOrd="0" presId="urn:microsoft.com/office/officeart/2005/8/layout/vList6"/>
    <dgm:cxn modelId="{49C30CD7-CBF3-4A3F-91EB-8206687A0848}" type="presParOf" srcId="{4E63D85C-3837-4D2B-B9A0-FCAAE26FC636}" destId="{25541B67-E6BB-4A55-AB99-60DBC347093E}" srcOrd="1" destOrd="0" presId="urn:microsoft.com/office/officeart/2005/8/layout/vList6"/>
    <dgm:cxn modelId="{6235BB4C-8BA4-4521-98F4-D3FD770154E7}" type="presParOf" srcId="{4E63D85C-3837-4D2B-B9A0-FCAAE26FC636}" destId="{670EE82C-C216-48D5-9379-19F889DB8888}" srcOrd="2" destOrd="0" presId="urn:microsoft.com/office/officeart/2005/8/layout/vList6"/>
    <dgm:cxn modelId="{3ADAF82C-6E3B-44A8-B1C4-A74C5AD1E2D3}" type="presParOf" srcId="{670EE82C-C216-48D5-9379-19F889DB8888}" destId="{09D89B46-01BD-4CE7-8FF2-34FB9ACC1234}" srcOrd="0" destOrd="0" presId="urn:microsoft.com/office/officeart/2005/8/layout/vList6"/>
    <dgm:cxn modelId="{689B89F4-C5D5-4DF4-A5E8-273131EF3C1A}" type="presParOf" srcId="{670EE82C-C216-48D5-9379-19F889DB8888}" destId="{B9BF2826-A93F-484E-809F-0952285A6A23}" srcOrd="1" destOrd="0" presId="urn:microsoft.com/office/officeart/2005/8/layout/vList6"/>
    <dgm:cxn modelId="{9E1A9E2F-ACB6-4D5D-8B81-226D10150CBE}" type="presParOf" srcId="{4E63D85C-3837-4D2B-B9A0-FCAAE26FC636}" destId="{FC401293-0E6F-4BE0-9B3D-3779AF0E7BDB}" srcOrd="3" destOrd="0" presId="urn:microsoft.com/office/officeart/2005/8/layout/vList6"/>
    <dgm:cxn modelId="{97B721EF-ECCB-4D8E-BC82-2FB04CCBE93C}" type="presParOf" srcId="{4E63D85C-3837-4D2B-B9A0-FCAAE26FC636}" destId="{18881F29-BE38-41C9-9182-D08C73E20DEA}" srcOrd="4" destOrd="0" presId="urn:microsoft.com/office/officeart/2005/8/layout/vList6"/>
    <dgm:cxn modelId="{5DCB04C5-43E2-4194-83EC-6B750FB13394}" type="presParOf" srcId="{18881F29-BE38-41C9-9182-D08C73E20DEA}" destId="{BDD9785E-5988-4D9A-BEBF-25DE815D2930}" srcOrd="0" destOrd="0" presId="urn:microsoft.com/office/officeart/2005/8/layout/vList6"/>
    <dgm:cxn modelId="{D50CFA9C-48DF-4B71-B592-34979EECA23E}" type="presParOf" srcId="{18881F29-BE38-41C9-9182-D08C73E20DEA}" destId="{413D0A37-9639-43F8-AAA7-6563C960F0FF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5F123D-1D8B-A64F-8933-66F4CD9661C6}" type="doc">
      <dgm:prSet loTypeId="urn:microsoft.com/office/officeart/2005/8/layout/hProcess3" loCatId="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zh-TW" altLang="en-US"/>
        </a:p>
      </dgm:t>
    </dgm:pt>
    <dgm:pt modelId="{FE7AF7D2-F977-8C4F-B1D3-FB091098CF13}" type="pres">
      <dgm:prSet presAssocID="{EC5F123D-1D8B-A64F-8933-66F4CD9661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6D126A-797E-0540-ABFC-E950EE998E9F}" type="pres">
      <dgm:prSet presAssocID="{EC5F123D-1D8B-A64F-8933-66F4CD9661C6}" presName="dummy" presStyleCnt="0"/>
      <dgm:spPr/>
    </dgm:pt>
    <dgm:pt modelId="{BAD02919-DF43-644F-B79E-0B985C83C920}" type="pres">
      <dgm:prSet presAssocID="{EC5F123D-1D8B-A64F-8933-66F4CD9661C6}" presName="linH" presStyleCnt="0"/>
      <dgm:spPr/>
    </dgm:pt>
    <dgm:pt modelId="{C5CFC8FC-6174-4D43-88CC-6B962C344BCF}" type="pres">
      <dgm:prSet presAssocID="{EC5F123D-1D8B-A64F-8933-66F4CD9661C6}" presName="padding1" presStyleCnt="0"/>
      <dgm:spPr/>
    </dgm:pt>
    <dgm:pt modelId="{4EC8E62C-140B-4B44-AEFD-9E3ED296488A}" type="pres">
      <dgm:prSet presAssocID="{EC5F123D-1D8B-A64F-8933-66F4CD9661C6}" presName="padding2" presStyleCnt="0"/>
      <dgm:spPr/>
    </dgm:pt>
    <dgm:pt modelId="{945DAF16-BC05-C248-889B-68E77D2C912B}" type="pres">
      <dgm:prSet presAssocID="{EC5F123D-1D8B-A64F-8933-66F4CD9661C6}" presName="negArrow" presStyleCnt="0"/>
      <dgm:spPr/>
    </dgm:pt>
    <dgm:pt modelId="{5E3B773A-443A-F24F-A937-5A59AE6AA9D4}" type="pres">
      <dgm:prSet presAssocID="{EC5F123D-1D8B-A64F-8933-66F4CD9661C6}" presName="backgroundArrow" presStyleLbl="node1" presStyleIdx="0" presStyleCnt="1" custScaleX="100000" custScaleY="120013" custLinFactNeighborX="-376" custLinFactNeighborY="-3854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3C485A09-FEAE-4303-85E5-32C83A53D747}" type="presOf" srcId="{EC5F123D-1D8B-A64F-8933-66F4CD9661C6}" destId="{FE7AF7D2-F977-8C4F-B1D3-FB091098CF13}" srcOrd="0" destOrd="0" presId="urn:microsoft.com/office/officeart/2005/8/layout/hProcess3"/>
    <dgm:cxn modelId="{D305488C-6A43-4CFE-8915-62CEC7BFCE40}" type="presParOf" srcId="{FE7AF7D2-F977-8C4F-B1D3-FB091098CF13}" destId="{7A6D126A-797E-0540-ABFC-E950EE998E9F}" srcOrd="0" destOrd="0" presId="urn:microsoft.com/office/officeart/2005/8/layout/hProcess3"/>
    <dgm:cxn modelId="{045CCB9E-F2EA-4BCD-936A-7AED1097C1A6}" type="presParOf" srcId="{FE7AF7D2-F977-8C4F-B1D3-FB091098CF13}" destId="{BAD02919-DF43-644F-B79E-0B985C83C920}" srcOrd="1" destOrd="0" presId="urn:microsoft.com/office/officeart/2005/8/layout/hProcess3"/>
    <dgm:cxn modelId="{6CC2A3AE-B602-4B51-9E40-D3D29B31DD2D}" type="presParOf" srcId="{BAD02919-DF43-644F-B79E-0B985C83C920}" destId="{C5CFC8FC-6174-4D43-88CC-6B962C344BCF}" srcOrd="0" destOrd="0" presId="urn:microsoft.com/office/officeart/2005/8/layout/hProcess3"/>
    <dgm:cxn modelId="{19AB2FEE-C199-4C04-A883-2B664330569D}" type="presParOf" srcId="{BAD02919-DF43-644F-B79E-0B985C83C920}" destId="{4EC8E62C-140B-4B44-AEFD-9E3ED296488A}" srcOrd="1" destOrd="0" presId="urn:microsoft.com/office/officeart/2005/8/layout/hProcess3"/>
    <dgm:cxn modelId="{9F82BFC2-01F8-45EB-BF8C-9C496FDB9DB5}" type="presParOf" srcId="{BAD02919-DF43-644F-B79E-0B985C83C920}" destId="{945DAF16-BC05-C248-889B-68E77D2C912B}" srcOrd="2" destOrd="0" presId="urn:microsoft.com/office/officeart/2005/8/layout/hProcess3"/>
    <dgm:cxn modelId="{B8246C63-6A54-41AC-9ECC-62944A92B2B6}" type="presParOf" srcId="{BAD02919-DF43-644F-B79E-0B985C83C920}" destId="{5E3B773A-443A-F24F-A937-5A59AE6AA9D4}" srcOrd="3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53233E-B05D-47A3-ABC9-EE048329E17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22C7503-B165-4A91-81D2-30594084B8D7}" type="pres">
      <dgm:prSet presAssocID="{C653233E-B05D-47A3-ABC9-EE048329E170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E9299D6E-B2ED-4812-B2DB-C88EB5937B9A}" type="presOf" srcId="{C653233E-B05D-47A3-ABC9-EE048329E170}" destId="{722C7503-B165-4A91-81D2-30594084B8D7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8A5EF-14CC-4D99-B9B5-ADC491578342}">
      <dsp:nvSpPr>
        <dsp:cNvPr id="0" name=""/>
        <dsp:cNvSpPr/>
      </dsp:nvSpPr>
      <dsp:spPr>
        <a:xfrm rot="16200000">
          <a:off x="923032" y="-923032"/>
          <a:ext cx="2384152" cy="4230216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考試分發</a:t>
          </a:r>
          <a:r>
            <a:rPr lang="en-US" altLang="zh-TW" sz="2800" kern="1200" dirty="0">
              <a:latin typeface="標楷體" pitchFamily="65" charset="-120"/>
              <a:ea typeface="標楷體" pitchFamily="65" charset="-120"/>
            </a:rPr>
            <a:t>-2</a:t>
          </a: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2800" kern="1200" dirty="0">
            <a:latin typeface="標楷體" pitchFamily="65" charset="-120"/>
            <a:ea typeface="標楷體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72</a:t>
          </a: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個名額</a:t>
          </a:r>
          <a:endParaRPr lang="en-US" altLang="zh-TW" sz="2800" kern="1200" dirty="0">
            <a:latin typeface="標楷體" pitchFamily="65" charset="-120"/>
            <a:ea typeface="標楷體" pitchFamily="65" charset="-120"/>
          </a:endParaRPr>
        </a:p>
      </dsp:txBody>
      <dsp:txXfrm rot="5400000">
        <a:off x="-1" y="1"/>
        <a:ext cx="4230216" cy="1788114"/>
      </dsp:txXfrm>
    </dsp:sp>
    <dsp:sp modelId="{3FA2D15B-CF76-4202-AA22-9C6B1404492F}">
      <dsp:nvSpPr>
        <dsp:cNvPr id="0" name=""/>
        <dsp:cNvSpPr/>
      </dsp:nvSpPr>
      <dsp:spPr>
        <a:xfrm>
          <a:off x="4230216" y="0"/>
          <a:ext cx="4230216" cy="2384152"/>
        </a:xfrm>
        <a:prstGeom prst="round1Rect">
          <a:avLst/>
        </a:prstGeom>
        <a:solidFill>
          <a:schemeClr val="accent5">
            <a:hueOff val="-4326688"/>
            <a:satOff val="2309"/>
            <a:lumOff val="-100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專業群科</a:t>
          </a:r>
          <a:r>
            <a:rPr lang="en-US" altLang="zh-TW" sz="2800" kern="1200" dirty="0">
              <a:latin typeface="標楷體" pitchFamily="65" charset="-120"/>
              <a:ea typeface="標楷體" pitchFamily="65" charset="-120"/>
            </a:rPr>
            <a:t>-72</a:t>
          </a: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班</a:t>
          </a:r>
          <a:r>
            <a:rPr lang="en-US" altLang="zh-TW" sz="2800" kern="12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kern="1200" dirty="0">
              <a:latin typeface="標楷體" pitchFamily="65" charset="-120"/>
              <a:ea typeface="標楷體" pitchFamily="65" charset="-120"/>
            </a:rPr>
          </a:br>
          <a:r>
            <a:rPr lang="en-US" altLang="zh-TW" sz="2800" kern="1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2223</a:t>
          </a: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個名額</a:t>
          </a:r>
        </a:p>
      </dsp:txBody>
      <dsp:txXfrm>
        <a:off x="4230216" y="0"/>
        <a:ext cx="4230216" cy="1788114"/>
      </dsp:txXfrm>
    </dsp:sp>
    <dsp:sp modelId="{E95F4473-6895-42D5-9283-BB264002653F}">
      <dsp:nvSpPr>
        <dsp:cNvPr id="0" name=""/>
        <dsp:cNvSpPr/>
      </dsp:nvSpPr>
      <dsp:spPr>
        <a:xfrm rot="10800000">
          <a:off x="0" y="2384152"/>
          <a:ext cx="4230216" cy="2384152"/>
        </a:xfrm>
        <a:prstGeom prst="round1Rect">
          <a:avLst/>
        </a:prstGeom>
        <a:solidFill>
          <a:schemeClr val="accent5">
            <a:hueOff val="-8653376"/>
            <a:satOff val="4617"/>
            <a:lumOff val="-20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科學班</a:t>
          </a:r>
          <a:r>
            <a:rPr lang="en-US" altLang="zh-TW" sz="2800" kern="1200" dirty="0">
              <a:latin typeface="標楷體" pitchFamily="65" charset="-120"/>
              <a:ea typeface="標楷體" pitchFamily="65" charset="-120"/>
            </a:rPr>
            <a:t>-1</a:t>
          </a: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班</a:t>
          </a:r>
          <a:r>
            <a:rPr lang="en-US" altLang="zh-TW" sz="2800" kern="12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kern="1200" dirty="0">
              <a:latin typeface="標楷體" pitchFamily="65" charset="-120"/>
              <a:ea typeface="標楷體" pitchFamily="65" charset="-120"/>
            </a:rPr>
          </a:br>
          <a:r>
            <a:rPr lang="en-US" altLang="zh-TW" sz="2800" kern="1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個名額</a:t>
          </a:r>
        </a:p>
      </dsp:txBody>
      <dsp:txXfrm rot="10800000">
        <a:off x="0" y="2980189"/>
        <a:ext cx="4230216" cy="1788114"/>
      </dsp:txXfrm>
    </dsp:sp>
    <dsp:sp modelId="{6AB11538-AE62-4BBD-9767-0683C1A64A5B}">
      <dsp:nvSpPr>
        <dsp:cNvPr id="0" name=""/>
        <dsp:cNvSpPr/>
      </dsp:nvSpPr>
      <dsp:spPr>
        <a:xfrm rot="5400000">
          <a:off x="5153247" y="1461119"/>
          <a:ext cx="2384152" cy="4230216"/>
        </a:xfrm>
        <a:prstGeom prst="round1Rect">
          <a:avLst/>
        </a:prstGeom>
        <a:solidFill>
          <a:schemeClr val="accent5">
            <a:hueOff val="-12980063"/>
            <a:satOff val="6926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體育班</a:t>
          </a:r>
          <a:r>
            <a:rPr lang="en-US" altLang="zh-TW" sz="2400" kern="1200" dirty="0">
              <a:latin typeface="標楷體" pitchFamily="65" charset="-120"/>
              <a:ea typeface="標楷體" pitchFamily="65" charset="-120"/>
            </a:rPr>
            <a:t>-15</a:t>
          </a: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班    </a:t>
          </a:r>
          <a:r>
            <a:rPr lang="en-US" altLang="zh-TW" sz="2400" kern="1200" dirty="0">
              <a:latin typeface="標楷體" pitchFamily="65" charset="-120"/>
              <a:ea typeface="標楷體" pitchFamily="65" charset="-120"/>
            </a:rPr>
            <a:t>473</a:t>
          </a: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個名額</a:t>
          </a:r>
          <a:r>
            <a:rPr lang="en-US" altLang="zh-TW" sz="2400" kern="12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kern="1200" dirty="0">
              <a:latin typeface="標楷體" pitchFamily="65" charset="-120"/>
              <a:ea typeface="標楷體" pitchFamily="65" charset="-120"/>
            </a:rPr>
          </a:b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藝才美術班</a:t>
          </a:r>
          <a:r>
            <a:rPr lang="en-US" altLang="zh-TW" sz="2400" kern="1200" dirty="0">
              <a:latin typeface="標楷體" pitchFamily="65" charset="-120"/>
              <a:ea typeface="標楷體" pitchFamily="65" charset="-120"/>
            </a:rPr>
            <a:t>-4</a:t>
          </a: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班 </a:t>
          </a:r>
          <a:r>
            <a:rPr lang="en-US" altLang="zh-TW" sz="2400" kern="1200" dirty="0">
              <a:latin typeface="標楷體" pitchFamily="65" charset="-120"/>
              <a:ea typeface="標楷體" pitchFamily="65" charset="-120"/>
            </a:rPr>
            <a:t>120</a:t>
          </a: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個名額</a:t>
          </a:r>
          <a:r>
            <a:rPr lang="en-US" altLang="zh-TW" sz="2400" kern="12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kern="1200" dirty="0">
              <a:latin typeface="標楷體" pitchFamily="65" charset="-120"/>
              <a:ea typeface="標楷體" pitchFamily="65" charset="-120"/>
            </a:rPr>
          </a:b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藝才音樂班</a:t>
          </a:r>
          <a:r>
            <a:rPr lang="en-US" altLang="zh-TW" sz="2400" kern="1200" dirty="0">
              <a:latin typeface="標楷體" pitchFamily="65" charset="-120"/>
              <a:ea typeface="標楷體" pitchFamily="65" charset="-120"/>
            </a:rPr>
            <a:t>-3</a:t>
          </a: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班 </a:t>
          </a:r>
          <a:r>
            <a:rPr lang="en-US" altLang="zh-TW" sz="2400" kern="1200" dirty="0">
              <a:latin typeface="標楷體" pitchFamily="65" charset="-120"/>
              <a:ea typeface="標楷體" pitchFamily="65" charset="-120"/>
            </a:rPr>
            <a:t>90</a:t>
          </a: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個名額</a:t>
          </a:r>
          <a:r>
            <a:rPr lang="en-US" altLang="zh-TW" sz="2400" kern="12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kern="1200" dirty="0">
              <a:latin typeface="標楷體" pitchFamily="65" charset="-120"/>
              <a:ea typeface="標楷體" pitchFamily="65" charset="-120"/>
            </a:rPr>
          </a:b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藝才舞蹈班</a:t>
          </a:r>
          <a:r>
            <a:rPr lang="en-US" altLang="zh-TW" sz="2400" kern="1200" dirty="0">
              <a:latin typeface="標楷體" pitchFamily="65" charset="-120"/>
              <a:ea typeface="標楷體" pitchFamily="65" charset="-120"/>
            </a:rPr>
            <a:t>-1</a:t>
          </a: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班 </a:t>
          </a:r>
          <a:r>
            <a:rPr lang="en-US" altLang="zh-TW" sz="2400" kern="1200" dirty="0"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個名額</a:t>
          </a:r>
        </a:p>
      </dsp:txBody>
      <dsp:txXfrm rot="-5400000">
        <a:off x="4230216" y="2980189"/>
        <a:ext cx="4230216" cy="1788114"/>
      </dsp:txXfrm>
    </dsp:sp>
    <dsp:sp modelId="{7595E15C-553B-471B-9ADC-ED155AB191E3}">
      <dsp:nvSpPr>
        <dsp:cNvPr id="0" name=""/>
        <dsp:cNvSpPr/>
      </dsp:nvSpPr>
      <dsp:spPr>
        <a:xfrm>
          <a:off x="2771794" y="1788114"/>
          <a:ext cx="2916843" cy="1192076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>
              <a:latin typeface="標楷體" pitchFamily="65" charset="-120"/>
              <a:ea typeface="標楷體" pitchFamily="65" charset="-120"/>
            </a:rPr>
            <a:t>108</a:t>
          </a: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學年度桃連區特色招生甄選</a:t>
          </a:r>
        </a:p>
      </dsp:txBody>
      <dsp:txXfrm>
        <a:off x="2829986" y="1846306"/>
        <a:ext cx="2800459" cy="1075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39567-1F23-4E76-A758-5A862BB9EFFC}">
      <dsp:nvSpPr>
        <dsp:cNvPr id="0" name=""/>
        <dsp:cNvSpPr/>
      </dsp:nvSpPr>
      <dsp:spPr>
        <a:xfrm>
          <a:off x="2292934" y="0"/>
          <a:ext cx="1534272" cy="1736990"/>
        </a:xfrm>
        <a:prstGeom prst="rightArrow">
          <a:avLst>
            <a:gd name="adj1" fmla="val 75000"/>
            <a:gd name="adj2" fmla="val 50000"/>
          </a:avLst>
        </a:prstGeom>
        <a:solidFill>
          <a:srgbClr val="B1FFFF">
            <a:alpha val="90000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u="sng" kern="1200" dirty="0">
              <a:solidFill>
                <a:schemeClr val="tx1"/>
              </a:solidFill>
            </a:rPr>
            <a:t>採計</a:t>
          </a:r>
          <a:r>
            <a:rPr lang="en-US" altLang="zh-TW" sz="2000" b="1" u="sng" kern="1200" dirty="0">
              <a:solidFill>
                <a:schemeClr val="tx1"/>
              </a:solidFill>
            </a:rPr>
            <a:t>32</a:t>
          </a:r>
          <a:r>
            <a:rPr lang="zh-TW" altLang="en-US" sz="2000" b="1" u="sng" kern="1200" dirty="0">
              <a:solidFill>
                <a:schemeClr val="tx1"/>
              </a:solidFill>
            </a:rPr>
            <a:t>分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chemeClr val="tx1"/>
              </a:solidFill>
            </a:rPr>
            <a:t>總分</a:t>
          </a:r>
          <a:r>
            <a:rPr lang="en-US" altLang="zh-TW" sz="2000" kern="1200" dirty="0">
              <a:solidFill>
                <a:schemeClr val="tx1"/>
              </a:solidFill>
            </a:rPr>
            <a:t>32</a:t>
          </a:r>
          <a:r>
            <a:rPr lang="zh-TW" altLang="en-US" sz="2000" kern="1200" dirty="0">
              <a:solidFill>
                <a:schemeClr val="tx1"/>
              </a:solidFill>
            </a:rPr>
            <a:t>分</a:t>
          </a:r>
        </a:p>
      </dsp:txBody>
      <dsp:txXfrm>
        <a:off x="2292934" y="217124"/>
        <a:ext cx="958920" cy="1302742"/>
      </dsp:txXfrm>
    </dsp:sp>
    <dsp:sp modelId="{50818BBC-F477-4D9E-837A-21259D15C457}">
      <dsp:nvSpPr>
        <dsp:cNvPr id="0" name=""/>
        <dsp:cNvSpPr/>
      </dsp:nvSpPr>
      <dsp:spPr>
        <a:xfrm>
          <a:off x="997" y="0"/>
          <a:ext cx="2291937" cy="1736990"/>
        </a:xfrm>
        <a:prstGeom prst="roundRect">
          <a:avLst/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適性輔導</a:t>
          </a:r>
        </a:p>
      </dsp:txBody>
      <dsp:txXfrm>
        <a:off x="85790" y="84793"/>
        <a:ext cx="2122351" cy="1567404"/>
      </dsp:txXfrm>
    </dsp:sp>
    <dsp:sp modelId="{B9BF2826-A93F-484E-809F-0952285A6A23}">
      <dsp:nvSpPr>
        <dsp:cNvPr id="0" name=""/>
        <dsp:cNvSpPr/>
      </dsp:nvSpPr>
      <dsp:spPr>
        <a:xfrm>
          <a:off x="2285214" y="1910689"/>
          <a:ext cx="1542135" cy="1736990"/>
        </a:xfrm>
        <a:prstGeom prst="rightArrow">
          <a:avLst>
            <a:gd name="adj1" fmla="val 75000"/>
            <a:gd name="adj2" fmla="val 50000"/>
          </a:avLst>
        </a:prstGeom>
        <a:solidFill>
          <a:srgbClr val="B1FFFF">
            <a:alpha val="90000"/>
          </a:srgb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u="sng" kern="1200" dirty="0">
              <a:solidFill>
                <a:schemeClr val="tx1"/>
              </a:solidFill>
            </a:rPr>
            <a:t>採計</a:t>
          </a:r>
          <a:r>
            <a:rPr lang="en-US" altLang="zh-TW" sz="2000" b="1" u="sng" kern="1200" dirty="0">
              <a:solidFill>
                <a:schemeClr val="tx1"/>
              </a:solidFill>
            </a:rPr>
            <a:t>35</a:t>
          </a:r>
          <a:r>
            <a:rPr lang="zh-TW" altLang="en-US" sz="2000" b="1" u="sng" kern="1200" dirty="0">
              <a:solidFill>
                <a:schemeClr val="tx1"/>
              </a:solidFill>
            </a:rPr>
            <a:t>分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chemeClr val="tx1"/>
              </a:solidFill>
            </a:rPr>
            <a:t>總分</a:t>
          </a:r>
          <a:r>
            <a:rPr lang="en-US" altLang="zh-TW" sz="2000" kern="1200" dirty="0">
              <a:solidFill>
                <a:schemeClr val="tx1"/>
              </a:solidFill>
            </a:rPr>
            <a:t>42</a:t>
          </a:r>
          <a:r>
            <a:rPr lang="zh-TW" altLang="en-US" sz="2000" kern="1200" dirty="0">
              <a:solidFill>
                <a:schemeClr val="tx1"/>
              </a:solidFill>
            </a:rPr>
            <a:t>分</a:t>
          </a:r>
        </a:p>
      </dsp:txBody>
      <dsp:txXfrm>
        <a:off x="2285214" y="2127813"/>
        <a:ext cx="963834" cy="1302742"/>
      </dsp:txXfrm>
    </dsp:sp>
    <dsp:sp modelId="{09D89B46-01BD-4CE7-8FF2-34FB9ACC1234}">
      <dsp:nvSpPr>
        <dsp:cNvPr id="0" name=""/>
        <dsp:cNvSpPr/>
      </dsp:nvSpPr>
      <dsp:spPr>
        <a:xfrm>
          <a:off x="453" y="1957171"/>
          <a:ext cx="2284360" cy="1736990"/>
        </a:xfrm>
        <a:prstGeom prst="roundRect">
          <a:avLst/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多元學習</a:t>
          </a:r>
        </a:p>
      </dsp:txBody>
      <dsp:txXfrm>
        <a:off x="85246" y="2041964"/>
        <a:ext cx="2114774" cy="1567404"/>
      </dsp:txXfrm>
    </dsp:sp>
    <dsp:sp modelId="{413D0A37-9639-43F8-AAA7-6563C960F0FF}">
      <dsp:nvSpPr>
        <dsp:cNvPr id="0" name=""/>
        <dsp:cNvSpPr/>
      </dsp:nvSpPr>
      <dsp:spPr>
        <a:xfrm>
          <a:off x="2185500" y="3821378"/>
          <a:ext cx="1541149" cy="1736990"/>
        </a:xfrm>
        <a:prstGeom prst="rightArrow">
          <a:avLst>
            <a:gd name="adj1" fmla="val 75000"/>
            <a:gd name="adj2" fmla="val 50000"/>
          </a:avLst>
        </a:prstGeom>
        <a:solidFill>
          <a:srgbClr val="B1FFFF">
            <a:alpha val="90000"/>
          </a:srgb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00" tIns="15240" rIns="0" bIns="15240" numCol="1" spcCol="1270" anchor="ctr" anchorCtr="0">
          <a:noAutofit/>
        </a:bodyPr>
        <a:lstStyle/>
        <a:p>
          <a:pPr marL="2520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>
              <a:solidFill>
                <a:schemeClr val="tx1"/>
              </a:solidFill>
              <a:latin typeface="+mn-lt"/>
            </a:rPr>
            <a:t>33</a:t>
          </a:r>
          <a:r>
            <a:rPr lang="zh-TW" altLang="en-US" sz="2400" kern="1200" dirty="0">
              <a:solidFill>
                <a:schemeClr val="tx1"/>
              </a:solidFill>
              <a:latin typeface="+mn-lt"/>
            </a:rPr>
            <a:t>分</a:t>
          </a:r>
        </a:p>
      </dsp:txBody>
      <dsp:txXfrm>
        <a:off x="2185500" y="4038502"/>
        <a:ext cx="963218" cy="1302742"/>
      </dsp:txXfrm>
    </dsp:sp>
    <dsp:sp modelId="{BDD9785E-5988-4D9A-BEBF-25DE815D2930}">
      <dsp:nvSpPr>
        <dsp:cNvPr id="0" name=""/>
        <dsp:cNvSpPr/>
      </dsp:nvSpPr>
      <dsp:spPr>
        <a:xfrm>
          <a:off x="19506" y="3821378"/>
          <a:ext cx="2281591" cy="1736990"/>
        </a:xfrm>
        <a:prstGeom prst="roundRect">
          <a:avLst/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教育會考</a:t>
          </a:r>
        </a:p>
      </dsp:txBody>
      <dsp:txXfrm>
        <a:off x="104299" y="3906171"/>
        <a:ext cx="2112005" cy="1567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773A-443A-F24F-A937-5A59AE6AA9D4}">
      <dsp:nvSpPr>
        <dsp:cNvPr id="0" name=""/>
        <dsp:cNvSpPr/>
      </dsp:nvSpPr>
      <dsp:spPr>
        <a:xfrm>
          <a:off x="0" y="0"/>
          <a:ext cx="8983662" cy="5530199"/>
        </a:xfrm>
        <a:prstGeom prst="rightArrow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defTabSz="880682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3907" name="Rectangle 3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defTabSz="880682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20130522</a:t>
            </a:r>
            <a:r>
              <a:rPr lang="zh-TW" altLang="en-US"/>
              <a:t>會議資料</a:t>
            </a:r>
            <a:endParaRPr lang="en-US" altLang="zh-TW"/>
          </a:p>
        </p:txBody>
      </p:sp>
      <p:sp>
        <p:nvSpPr>
          <p:cNvPr id="123908" name="Rectangle 4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defTabSz="880682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3909" name="Rectangle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690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latin typeface="Arial" pitchFamily="34" charset="0"/>
              </a:defRPr>
            </a:lvl1pPr>
          </a:lstStyle>
          <a:p>
            <a:fld id="{5751B700-6D00-4555-85D8-F6046E46085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9928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defTabSz="880682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39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defTabSz="880682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9730AAF-7B1A-4047-8AF2-47A5B93FFEF1}" type="datetimeFigureOut">
              <a:rPr lang="zh-TW" altLang="en-US"/>
              <a:pPr>
                <a:defRPr/>
              </a:pPr>
              <a:t>2019/12/10</a:t>
            </a:fld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419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6742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defTabSz="880682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3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latin typeface="Arial" pitchFamily="34" charset="0"/>
              </a:defRPr>
            </a:lvl1pPr>
          </a:lstStyle>
          <a:p>
            <a:fld id="{E73A443C-5C70-497E-AA06-012DFBD0CD1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2736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88319" tIns="44159" rIns="88319" bIns="44159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88221" tIns="44111" rIns="88221" bIns="44111"/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03427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88221" tIns="44111" rIns="88221" bIns="44111"/>
          <a:lstStyle/>
          <a:p>
            <a:endParaRPr lang="zh-TW" altLang="en-US"/>
          </a:p>
        </p:txBody>
      </p:sp>
      <p:sp>
        <p:nvSpPr>
          <p:cNvPr id="103428" name="投影片編號版面配置區 3"/>
          <p:cNvSpPr txBox="1">
            <a:spLocks noGrp="1"/>
          </p:cNvSpPr>
          <p:nvPr/>
        </p:nvSpPr>
        <p:spPr bwMode="auto">
          <a:xfrm>
            <a:off x="3848100" y="9428163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1" tIns="44111" rIns="88221" bIns="44111" anchor="b"/>
          <a:lstStyle/>
          <a:p>
            <a:pPr algn="r" eaLnBrk="1" hangingPunct="1"/>
            <a:fld id="{CC1E3406-F6BE-403E-9F0E-58966DD389CC}" type="slidenum">
              <a:rPr kumimoji="0" lang="zh-TW" altLang="en-US" sz="1200"/>
              <a:pPr algn="r" eaLnBrk="1" hangingPunct="1"/>
              <a:t>24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29027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88221" tIns="44111" rIns="88221" bIns="44111"/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29028" name="投影片編號版面配置區 3"/>
          <p:cNvSpPr txBox="1">
            <a:spLocks noGrp="1"/>
          </p:cNvSpPr>
          <p:nvPr/>
        </p:nvSpPr>
        <p:spPr bwMode="auto">
          <a:xfrm>
            <a:off x="3848100" y="9428163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1" tIns="44111" rIns="88221" bIns="44111" anchor="b"/>
          <a:lstStyle/>
          <a:p>
            <a:pPr algn="r" eaLnBrk="1" hangingPunct="1"/>
            <a:fld id="{1AD003AC-E163-4C39-B310-B7AAFC2B473F}" type="slidenum">
              <a:rPr kumimoji="0" lang="zh-TW" altLang="en-US" sz="1200">
                <a:solidFill>
                  <a:srgbClr val="000000"/>
                </a:solidFill>
              </a:rPr>
              <a:pPr algn="r" eaLnBrk="1" hangingPunct="1"/>
              <a:t>48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投影片編號版面配置區 6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12813" eaLnBrk="1" hangingPunct="1"/>
            <a:fld id="{1834DC59-F89F-467A-87E3-021DE4C009C9}" type="slidenum">
              <a:rPr lang="zh-TW" altLang="en-US" sz="1200">
                <a:latin typeface="Arial" pitchFamily="34" charset="0"/>
              </a:rPr>
              <a:pPr algn="r" defTabSz="912813" eaLnBrk="1" hangingPunct="1"/>
              <a:t>59</a:t>
            </a:fld>
            <a:endParaRPr lang="en-US" altLang="zh-TW" sz="1200">
              <a:latin typeface="Arial" pitchFamily="34" charset="0"/>
            </a:endParaRPr>
          </a:p>
        </p:txBody>
      </p:sp>
      <p:sp>
        <p:nvSpPr>
          <p:cNvPr id="146435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146437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 anchor="b"/>
          <a:lstStyle/>
          <a:p>
            <a:pPr algn="r" defTabSz="911225" eaLnBrk="1" hangingPunct="1"/>
            <a:fld id="{2B1065ED-6C92-4F6E-B054-020D7CD153A9}" type="slidenum">
              <a:rPr lang="en-US" altLang="zh-TW" sz="1200">
                <a:latin typeface="Arial" pitchFamily="34" charset="0"/>
              </a:rPr>
              <a:pPr algn="r" defTabSz="911225" eaLnBrk="1" hangingPunct="1"/>
              <a:t>59</a:t>
            </a:fld>
            <a:endParaRPr lang="en-US" altLang="zh-TW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 lIns="91419" tIns="45709" rIns="91419" bIns="45709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個人賽：</a:t>
            </a:r>
          </a:p>
          <a:p>
            <a:pPr>
              <a:spcBef>
                <a:spcPct val="2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全縣：第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分。</a:t>
            </a:r>
          </a:p>
          <a:p>
            <a:pPr>
              <a:spcBef>
                <a:spcPct val="2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區域性（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縣市以上）：第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分。</a:t>
            </a:r>
          </a:p>
          <a:p>
            <a:pPr>
              <a:spcBef>
                <a:spcPct val="2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全國：第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分。</a:t>
            </a:r>
          </a:p>
          <a:p>
            <a:pPr>
              <a:spcBef>
                <a:spcPct val="2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國際性：第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分。</a:t>
            </a:r>
          </a:p>
          <a:p>
            <a:pPr>
              <a:spcBef>
                <a:spcPct val="20000"/>
              </a:spcBef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團體賽：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依個人賽積分折半計算。</a:t>
            </a:r>
          </a:p>
          <a:p>
            <a:r>
              <a:rPr lang="zh-TW" altLang="en-US"/>
              <a:t>特優比照第</a:t>
            </a:r>
            <a:r>
              <a:rPr lang="en-US" altLang="zh-TW"/>
              <a:t>1</a:t>
            </a:r>
            <a:r>
              <a:rPr lang="zh-TW" altLang="en-US"/>
              <a:t>名、優等比照第</a:t>
            </a:r>
            <a:r>
              <a:rPr lang="en-US" altLang="zh-TW"/>
              <a:t>2</a:t>
            </a:r>
            <a:r>
              <a:rPr lang="zh-TW" altLang="en-US"/>
              <a:t>名、甲等比照第</a:t>
            </a:r>
            <a:r>
              <a:rPr lang="en-US" altLang="zh-TW"/>
              <a:t>3</a:t>
            </a:r>
            <a:r>
              <a:rPr lang="zh-TW" altLang="en-US"/>
              <a:t>名、乙等比照第</a:t>
            </a:r>
            <a:r>
              <a:rPr lang="en-US" altLang="zh-TW"/>
              <a:t>4</a:t>
            </a:r>
            <a:r>
              <a:rPr lang="zh-TW" altLang="en-US"/>
              <a:t>名。</a:t>
            </a:r>
          </a:p>
        </p:txBody>
      </p:sp>
      <p:sp>
        <p:nvSpPr>
          <p:cNvPr id="158724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46150" eaLnBrk="1" hangingPunct="1"/>
            <a:fld id="{094EB6A5-F5CE-42C2-B342-4CB5B36674C5}" type="slidenum">
              <a:rPr lang="zh-TW" altLang="en-US" sz="1200">
                <a:latin typeface="Arial" pitchFamily="34" charset="0"/>
              </a:rPr>
              <a:pPr algn="r" defTabSz="946150" eaLnBrk="1" hangingPunct="1"/>
              <a:t>69</a:t>
            </a:fld>
            <a:endParaRPr lang="en-US" altLang="zh-TW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z="1100">
                <a:latin typeface="Arial" pitchFamily="34" charset="0"/>
              </a:rPr>
              <a:t>摺頁資料  金雞蛋</a:t>
            </a:r>
            <a:r>
              <a:rPr lang="en-US" altLang="zh-TW" sz="1100">
                <a:latin typeface="Arial" pitchFamily="34" charset="0"/>
              </a:rPr>
              <a:t>(</a:t>
            </a:r>
            <a:r>
              <a:rPr lang="zh-TW" altLang="en-US" sz="1100">
                <a:latin typeface="Arial" pitchFamily="34" charset="0"/>
              </a:rPr>
              <a:t>精、基、待</a:t>
            </a:r>
          </a:p>
          <a:p>
            <a:pPr eaLnBrk="1" hangingPunct="1">
              <a:spcBef>
                <a:spcPct val="0"/>
              </a:spcBef>
            </a:pPr>
            <a:endParaRPr lang="en-US" altLang="zh-TW" sz="1100" b="1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z="1100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會考仍在進行試模擬中，請不要隨補習班起舞</a:t>
            </a:r>
            <a:r>
              <a:rPr lang="en-US" altLang="zh-TW" sz="1100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!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 ◎</a:t>
            </a:r>
            <a:r>
              <a:rPr lang="zh-TW" altLang="en-US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會考考國英數自社五科，題目難易適中</a:t>
            </a:r>
            <a:endParaRPr lang="en-US" altLang="zh-TW" b="1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-</a:t>
            </a:r>
            <a:r>
              <a:rPr lang="zh-TW" altLang="en-US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每科成績僅以精熟、基礎、待加強三級表示</a:t>
            </a:r>
            <a:endParaRPr lang="en-US" altLang="zh-TW" b="1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 </a:t>
            </a:r>
            <a:r>
              <a:rPr lang="en-US" altLang="zh-TW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※</a:t>
            </a:r>
            <a:r>
              <a:rPr lang="zh-TW" altLang="en-US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無需分分計較（</a:t>
            </a:r>
            <a:r>
              <a:rPr lang="en-US" altLang="zh-TW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80</a:t>
            </a:r>
            <a:r>
              <a:rPr lang="zh-TW" altLang="en-US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和</a:t>
            </a:r>
            <a:r>
              <a:rPr lang="en-US" altLang="zh-TW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99</a:t>
            </a:r>
            <a:r>
              <a:rPr lang="zh-TW" altLang="en-US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分都是精熟），思考、統整應用重於反覆練習作答</a:t>
            </a:r>
            <a:endParaRPr lang="en-US" altLang="zh-TW" b="1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 ※</a:t>
            </a:r>
            <a:r>
              <a:rPr lang="zh-TW" altLang="en-US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教師的啟發式教學專業更要講究</a:t>
            </a:r>
            <a:endParaRPr lang="en-US" altLang="zh-TW" b="1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endParaRPr lang="zh-TW" altLang="en-US"/>
          </a:p>
        </p:txBody>
      </p:sp>
      <p:sp>
        <p:nvSpPr>
          <p:cNvPr id="162820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46150" eaLnBrk="1" hangingPunct="1"/>
            <a:fld id="{11EB6DDB-28E7-4CE6-813B-EB098644F616}" type="slidenum">
              <a:rPr lang="zh-TW" altLang="en-US" sz="1200">
                <a:latin typeface="Arial" pitchFamily="34" charset="0"/>
              </a:rPr>
              <a:pPr algn="r" defTabSz="946150" eaLnBrk="1" hangingPunct="1"/>
              <a:t>72</a:t>
            </a:fld>
            <a:endParaRPr lang="en-US" altLang="zh-TW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65700" cy="3724275"/>
          </a:xfrm>
          <a:ln/>
        </p:spPr>
      </p:sp>
      <p:sp>
        <p:nvSpPr>
          <p:cNvPr id="164867" name="備忘稿版面配置區 2"/>
          <p:cNvSpPr>
            <a:spLocks noGrp="1"/>
          </p:cNvSpPr>
          <p:nvPr>
            <p:ph type="body" idx="1"/>
          </p:nvPr>
        </p:nvSpPr>
        <p:spPr>
          <a:xfrm>
            <a:off x="677863" y="4716463"/>
            <a:ext cx="5441950" cy="4467225"/>
          </a:xfrm>
          <a:noFill/>
          <a:ln/>
        </p:spPr>
        <p:txBody>
          <a:bodyPr lIns="95115" tIns="47558" rIns="95115" bIns="47558"/>
          <a:lstStyle/>
          <a:p>
            <a:pPr eaLnBrk="1" hangingPunct="1"/>
            <a:r>
              <a:rPr lang="zh-TW" altLang="en-US">
                <a:latin typeface="Arial" pitchFamily="34" charset="0"/>
              </a:rPr>
              <a:t>摺頁資料</a:t>
            </a:r>
          </a:p>
          <a:p>
            <a:pPr eaLnBrk="1" hangingPunct="1"/>
            <a:endParaRPr lang="zh-TW" altLang="en-US">
              <a:latin typeface="Arial" pitchFamily="34" charset="0"/>
            </a:endParaRPr>
          </a:p>
        </p:txBody>
      </p:sp>
      <p:sp>
        <p:nvSpPr>
          <p:cNvPr id="164868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15" tIns="47558" rIns="95115" bIns="47558" anchor="b"/>
          <a:lstStyle/>
          <a:p>
            <a:pPr algn="r" defTabSz="969963" eaLnBrk="1" hangingPunct="1"/>
            <a:fld id="{8032D4D3-6BF3-4093-AC0E-A7723551DE85}" type="slidenum">
              <a:rPr lang="zh-TW" altLang="en-US" sz="1200"/>
              <a:pPr algn="r" defTabSz="969963" eaLnBrk="1" hangingPunct="1"/>
              <a:t>73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189443" name="備忘稿版面配置區 2"/>
          <p:cNvSpPr>
            <a:spLocks noGrp="1"/>
          </p:cNvSpPr>
          <p:nvPr>
            <p:ph type="body" idx="1"/>
          </p:nvPr>
        </p:nvSpPr>
        <p:spPr>
          <a:xfrm>
            <a:off x="677863" y="4714875"/>
            <a:ext cx="5441950" cy="4468813"/>
          </a:xfrm>
          <a:noFill/>
          <a:ln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91491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88221" tIns="44111" rIns="88221" bIns="44111"/>
          <a:lstStyle/>
          <a:p>
            <a:pPr>
              <a:spcBef>
                <a:spcPct val="0"/>
              </a:spcBef>
            </a:pPr>
            <a:endParaRPr lang="en-US" altLang="zh-TW"/>
          </a:p>
          <a:p>
            <a:pPr>
              <a:spcBef>
                <a:spcPct val="0"/>
              </a:spcBef>
            </a:pPr>
            <a:endParaRPr lang="en-US" altLang="zh-TW"/>
          </a:p>
        </p:txBody>
      </p:sp>
      <p:sp>
        <p:nvSpPr>
          <p:cNvPr id="191492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1" tIns="44111" rIns="88221" bIns="44111" anchor="b"/>
          <a:lstStyle/>
          <a:p>
            <a:pPr algn="r" eaLnBrk="1" hangingPunct="1"/>
            <a:fld id="{C0FBEC63-D9ED-4A19-8068-A0E01217CDE0}" type="slidenum">
              <a:rPr kumimoji="0" lang="zh-TW" altLang="en-US" sz="1200"/>
              <a:pPr algn="r" eaLnBrk="1" hangingPunct="1"/>
              <a:t>101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88319" tIns="44159" rIns="88319" bIns="44159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投影片編號版面配置區 6"/>
          <p:cNvSpPr txBox="1">
            <a:spLocks noGrp="1"/>
          </p:cNvSpPr>
          <p:nvPr/>
        </p:nvSpPr>
        <p:spPr bwMode="auto">
          <a:xfrm>
            <a:off x="3849688" y="942816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19" tIns="44159" rIns="88319" bIns="44159" anchor="b"/>
          <a:lstStyle/>
          <a:p>
            <a:pPr algn="r" eaLnBrk="1" hangingPunct="1"/>
            <a:fld id="{549133A7-DADE-478E-A5FE-1407FF3DFE57}" type="slidenum">
              <a:rPr lang="zh-TW" altLang="en-US" sz="1200">
                <a:latin typeface="Arial" pitchFamily="34" charset="0"/>
              </a:rPr>
              <a:pPr algn="r" eaLnBrk="1" hangingPunct="1"/>
              <a:t>102</a:t>
            </a:fld>
            <a:endParaRPr lang="en-US" altLang="zh-TW" sz="1200">
              <a:latin typeface="Arial" pitchFamily="34" charset="0"/>
            </a:endParaRPr>
          </a:p>
        </p:txBody>
      </p:sp>
      <p:sp>
        <p:nvSpPr>
          <p:cNvPr id="193539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93540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88319" tIns="44159" rIns="88319" bIns="44159"/>
          <a:lstStyle/>
          <a:p>
            <a:pPr eaLnBrk="1" hangingPunct="1">
              <a:spcBef>
                <a:spcPct val="0"/>
              </a:spcBef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193541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03" tIns="44102" rIns="88203" bIns="44102" anchor="b"/>
          <a:lstStyle/>
          <a:p>
            <a:pPr algn="r" defTabSz="912813" eaLnBrk="1" hangingPunct="1"/>
            <a:fld id="{A63B1124-1833-4DB8-BF9B-2C3A73440A50}" type="slidenum">
              <a:rPr lang="en-US" altLang="zh-TW" sz="1200">
                <a:latin typeface="Arial" pitchFamily="34" charset="0"/>
              </a:rPr>
              <a:pPr algn="r" defTabSz="912813" eaLnBrk="1" hangingPunct="1"/>
              <a:t>102</a:t>
            </a:fld>
            <a:endParaRPr lang="en-US" altLang="zh-TW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87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5546" tIns="95546" rIns="95546" bIns="95546" anchor="ctr"/>
          <a:lstStyle/>
          <a:p>
            <a:pPr>
              <a:spcBef>
                <a:spcPct val="0"/>
              </a:spcBef>
            </a:pPr>
            <a:endParaRPr lang="zh-TW" altLang="en-US" sz="1100"/>
          </a:p>
        </p:txBody>
      </p:sp>
      <p:sp>
        <p:nvSpPr>
          <p:cNvPr id="10243" name="Shape 8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87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5546" tIns="95546" rIns="95546" bIns="95546" anchor="ctr"/>
          <a:lstStyle/>
          <a:p>
            <a:pPr>
              <a:spcBef>
                <a:spcPct val="0"/>
              </a:spcBef>
            </a:pPr>
            <a:endParaRPr lang="zh-TW" altLang="en-US" sz="1100"/>
          </a:p>
        </p:txBody>
      </p:sp>
      <p:sp>
        <p:nvSpPr>
          <p:cNvPr id="10243" name="Shape 8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175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87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5546" tIns="95546" rIns="95546" bIns="95546" anchor="ctr"/>
          <a:lstStyle/>
          <a:p>
            <a:pPr>
              <a:spcBef>
                <a:spcPct val="0"/>
              </a:spcBef>
            </a:pPr>
            <a:endParaRPr lang="zh-TW" altLang="en-US" sz="1100" dirty="0"/>
          </a:p>
        </p:txBody>
      </p:sp>
      <p:sp>
        <p:nvSpPr>
          <p:cNvPr id="10243" name="Shape 8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7114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88221" tIns="44111" rIns="88221" bIns="44111"/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88221" tIns="44111" rIns="88221" bIns="44111"/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0E23A-A96D-4AD7-B1FC-EA2C2420AE77}" type="slidenum">
              <a:rPr lang="zh-TW" altLang="en-US"/>
              <a:pPr/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88221" tIns="44111" rIns="88221" bIns="44111"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F936-24D8-4568-894A-8E0C1C9378BA}" type="datetimeFigureOut">
              <a:rPr lang="zh-TW" altLang="en-US"/>
              <a:pPr>
                <a:defRPr/>
              </a:pPr>
              <a:t>2019/12/10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FEA3-968D-49B8-9388-B0C2573D53A8}" type="datetimeFigureOut">
              <a:rPr lang="zh-TW" altLang="en-US"/>
              <a:pPr>
                <a:defRPr/>
              </a:pPr>
              <a:t>2019/12/10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889A7-B72C-4CBD-BC61-DC94BDED97BD}" type="datetimeFigureOut">
              <a:rPr lang="zh-TW" altLang="en-US"/>
              <a:pPr>
                <a:defRPr/>
              </a:pPr>
              <a:t>2019/12/10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D267-5BEB-4CE2-B649-62A5FA1F918A}" type="datetimeFigureOut">
              <a:rPr lang="zh-TW" altLang="en-US"/>
              <a:pPr>
                <a:defRPr/>
              </a:pPr>
              <a:t>2019/12/10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CCC1-393F-40AB-820A-929276F2FDDC}" type="datetimeFigureOut">
              <a:rPr lang="zh-TW" altLang="en-US"/>
              <a:pPr>
                <a:defRPr/>
              </a:pPr>
              <a:t>2019/12/10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073E8-41AF-49B4-918E-64D12F1D53BB}" type="datetimeFigureOut">
              <a:rPr lang="zh-TW" altLang="en-US"/>
              <a:pPr>
                <a:defRPr/>
              </a:pPr>
              <a:t>2019/12/10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DC95-E653-4C3C-A249-9F537CCE2818}" type="datetimeFigureOut">
              <a:rPr lang="zh-TW" altLang="en-US"/>
              <a:pPr>
                <a:defRPr/>
              </a:pPr>
              <a:t>2019/12/10</a:t>
            </a:fld>
            <a:endParaRPr lang="zh-TW" altLang="en-US"/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77A6-4730-4244-B54E-ADF4AFE4915E}" type="datetimeFigureOut">
              <a:rPr lang="zh-TW" altLang="en-US"/>
              <a:pPr>
                <a:defRPr/>
              </a:pPr>
              <a:t>2019/12/10</a:t>
            </a:fld>
            <a:endParaRPr lang="zh-TW" altLang="en-US"/>
          </a:p>
        </p:txBody>
      </p:sp>
      <p:sp>
        <p:nvSpPr>
          <p:cNvPr id="8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63C5-EA8A-4373-B85A-3C2B7D317D9B}" type="datetimeFigureOut">
              <a:rPr lang="zh-TW" altLang="en-US"/>
              <a:pPr>
                <a:defRPr/>
              </a:pPr>
              <a:t>2019/12/10</a:t>
            </a:fld>
            <a:endParaRPr lang="zh-TW" altLang="en-US"/>
          </a:p>
        </p:txBody>
      </p:sp>
      <p:sp>
        <p:nvSpPr>
          <p:cNvPr id="4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39A1-5212-46F7-B07C-8A0F5A0111C5}" type="datetimeFigureOut">
              <a:rPr lang="zh-TW" altLang="en-US"/>
              <a:pPr>
                <a:defRPr/>
              </a:pPr>
              <a:t>2019/12/10</a:t>
            </a:fld>
            <a:endParaRPr lang="zh-TW" altLang="en-US"/>
          </a:p>
        </p:txBody>
      </p:sp>
      <p:sp>
        <p:nvSpPr>
          <p:cNvPr id="3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F85C-4055-46BD-A099-66CBC74EC842}" type="datetimeFigureOut">
              <a:rPr lang="zh-TW" altLang="en-US"/>
              <a:pPr>
                <a:defRPr/>
              </a:pPr>
              <a:t>2019/12/10</a:t>
            </a:fld>
            <a:endParaRPr lang="zh-TW" altLang="en-US"/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3110-98B5-40FF-BD1D-A09D7D5047F3}" type="datetimeFigureOut">
              <a:rPr lang="zh-TW" altLang="en-US"/>
              <a:pPr>
                <a:defRPr/>
              </a:pPr>
              <a:t>2019/12/10</a:t>
            </a:fld>
            <a:endParaRPr lang="zh-TW" altLang="en-US"/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日期版面配置區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A2B5C98-BED2-4FF0-AFC1-EEF688675CD8}" type="datetimeFigureOut">
              <a:rPr lang="zh-TW" altLang="en-US"/>
              <a:pPr>
                <a:defRPr/>
              </a:pPr>
              <a:t>2019/12/10</a:t>
            </a:fld>
            <a:endParaRPr lang="zh-TW" altLang="en-US"/>
          </a:p>
        </p:txBody>
      </p:sp>
      <p:sp>
        <p:nvSpPr>
          <p:cNvPr id="9" name="頁尾版面配置區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&#20154;&#29983;&#39340;&#25289;&#26494;.mp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image" Target="../media/image6.png"/><Relationship Id="rId7" Type="http://schemas.openxmlformats.org/officeDocument/2006/relationships/slide" Target="slide18.xml"/><Relationship Id="rId12" Type="http://schemas.openxmlformats.org/officeDocument/2006/relationships/slide" Target="slide10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93.xml"/><Relationship Id="rId5" Type="http://schemas.openxmlformats.org/officeDocument/2006/relationships/slide" Target="slide7.xml"/><Relationship Id="rId10" Type="http://schemas.openxmlformats.org/officeDocument/2006/relationships/slide" Target="slide71.xml"/><Relationship Id="rId4" Type="http://schemas.openxmlformats.org/officeDocument/2006/relationships/slide" Target="slide3.xml"/><Relationship Id="rId9" Type="http://schemas.openxmlformats.org/officeDocument/2006/relationships/slide" Target="slide7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12basic.edu.tw/Detail.php?LevelNo=22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576263"/>
            <a:ext cx="91186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360117" y="2439679"/>
            <a:ext cx="54006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200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會考暨免試入學宣</a:t>
            </a:r>
            <a:r>
              <a:rPr lang="zh-TW" altLang="en-US" sz="4200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導</a:t>
            </a:r>
            <a:endParaRPr lang="zh-TW" altLang="en-US" sz="4200" b="1" dirty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308475"/>
            <a:ext cx="12239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2913" y="4232275"/>
            <a:ext cx="151288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989138"/>
            <a:ext cx="3103563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3"/>
          <p:cNvSpPr txBox="1">
            <a:spLocks noChangeArrowheads="1"/>
          </p:cNvSpPr>
          <p:nvPr/>
        </p:nvSpPr>
        <p:spPr bwMode="auto">
          <a:xfrm>
            <a:off x="3563938" y="4652963"/>
            <a:ext cx="540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時間：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7" grpId="0"/>
      <p:bldP spid="7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7A4E741-479B-49E9-9D6B-2905E0288309}" type="slidenum">
              <a:rPr lang="en-US" altLang="zh-TW" sz="1400" b="1">
                <a:latin typeface="Arial" pitchFamily="34" charset="0"/>
              </a:rPr>
              <a:pPr algn="r" eaLnBrk="1" hangingPunct="1"/>
              <a:t>10</a:t>
            </a:fld>
            <a:endParaRPr lang="en-US" altLang="zh-TW" sz="1400" b="1">
              <a:latin typeface="Arial" pitchFamily="34" charset="0"/>
            </a:endParaRPr>
          </a:p>
        </p:txBody>
      </p:sp>
      <p:sp>
        <p:nvSpPr>
          <p:cNvPr id="22531" name="Oval 2"/>
          <p:cNvSpPr>
            <a:spLocks noChangeArrowheads="1"/>
          </p:cNvSpPr>
          <p:nvPr/>
        </p:nvSpPr>
        <p:spPr bwMode="auto">
          <a:xfrm>
            <a:off x="7229475" y="4941888"/>
            <a:ext cx="931863" cy="431800"/>
          </a:xfrm>
          <a:prstGeom prst="ellipse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/>
            <a:endParaRPr kumimoji="0" lang="zh-TW" altLang="en-US" sz="1800">
              <a:solidFill>
                <a:schemeClr val="accent2"/>
              </a:solidFill>
            </a:endParaRPr>
          </a:p>
        </p:txBody>
      </p:sp>
      <p:graphicFrame>
        <p:nvGraphicFramePr>
          <p:cNvPr id="232563" name="Group 115">
            <a:extLst/>
          </p:cNvPr>
          <p:cNvGraphicFramePr>
            <a:graphicFrameLocks noGrp="1"/>
          </p:cNvGraphicFramePr>
          <p:nvPr/>
        </p:nvGraphicFramePr>
        <p:xfrm>
          <a:off x="395288" y="1060450"/>
          <a:ext cx="8353425" cy="5599111"/>
        </p:xfrm>
        <a:graphic>
          <a:graphicData uri="http://schemas.openxmlformats.org/drawingml/2006/table">
            <a:tbl>
              <a:tblPr/>
              <a:tblGrid>
                <a:gridCol w="10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840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學年度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高一新生來源 </a:t>
                      </a: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招生容量比率</a:t>
                      </a:r>
                      <a:endParaRPr kumimoji="1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公立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高中</a:t>
                      </a: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公立高職及五專</a:t>
                      </a: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私立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高中</a:t>
                      </a: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私立高職及五專</a:t>
                      </a: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總計</a:t>
                      </a: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316,009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31%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52%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120%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4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101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311,640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31%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52%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122%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102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285,522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34%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25%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57%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133%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103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268,752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36%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27%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18%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61%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141%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104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282,314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35%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25%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58%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135%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105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271,686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36%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26%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60%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140%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106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239,389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41%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30%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68%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159%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107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226,783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43%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31%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21%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72%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167%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108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212,725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46%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34%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77%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180%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109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206,874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47%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34%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23%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79%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183%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110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199,770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49%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36%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82%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191%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2641" name="Rectangle 112"/>
          <p:cNvSpPr>
            <a:spLocks noChangeArrowheads="1"/>
          </p:cNvSpPr>
          <p:nvPr/>
        </p:nvSpPr>
        <p:spPr bwMode="auto">
          <a:xfrm>
            <a:off x="468313" y="601663"/>
            <a:ext cx="82788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招生容量比率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全國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71488" y="669925"/>
            <a:ext cx="8310562" cy="758825"/>
            <a:chOff x="720" y="-712"/>
            <a:chExt cx="2256" cy="4457"/>
          </a:xfrm>
        </p:grpSpPr>
        <p:sp>
          <p:nvSpPr>
            <p:cNvPr id="188422" name="AutoShape 16"/>
            <p:cNvSpPr>
              <a:spLocks noChangeArrowheads="1"/>
            </p:cNvSpPr>
            <p:nvPr/>
          </p:nvSpPr>
          <p:spPr bwMode="gray">
            <a:xfrm>
              <a:off x="720" y="-712"/>
              <a:ext cx="2256" cy="4457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FF99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Arial" pitchFamily="34" charset="0"/>
                <a:ea typeface="微軟正黑體" pitchFamily="34" charset="-120"/>
              </a:endParaRPr>
            </a:p>
          </p:txBody>
        </p:sp>
        <p:sp>
          <p:nvSpPr>
            <p:cNvPr id="188423" name="AutoShape 17"/>
            <p:cNvSpPr>
              <a:spLocks noChangeArrowheads="1"/>
            </p:cNvSpPr>
            <p:nvPr/>
          </p:nvSpPr>
          <p:spPr bwMode="gray">
            <a:xfrm>
              <a:off x="767" y="-334"/>
              <a:ext cx="2188" cy="37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zh-TW" altLang="en-US" sz="2400" b="1">
                  <a:solidFill>
                    <a:srgbClr val="000000"/>
                  </a:solidFill>
                  <a:latin typeface="Cataneo BT" pitchFamily="66" charset="0"/>
                  <a:ea typeface="標楷體" pitchFamily="65" charset="-120"/>
                </a:rPr>
                <a:t>桃園市政府教育局十二年國教資訊網 </a:t>
              </a:r>
              <a:r>
                <a:rPr lang="en-US" altLang="zh-TW" sz="1800">
                  <a:solidFill>
                    <a:srgbClr val="000000"/>
                  </a:solidFill>
                  <a:latin typeface="Cataneo BT" pitchFamily="66" charset="0"/>
                  <a:ea typeface="標楷體" pitchFamily="65" charset="-120"/>
                </a:rPr>
                <a:t>http://12basic.tyc.edu.tw/</a:t>
              </a:r>
              <a:endParaRPr lang="zh-TW" altLang="en-US" sz="180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endParaRPr>
            </a:p>
          </p:txBody>
        </p:sp>
        <p:sp>
          <p:nvSpPr>
            <p:cNvPr id="188424" name="AutoShape 19"/>
            <p:cNvSpPr>
              <a:spLocks noChangeArrowheads="1"/>
            </p:cNvSpPr>
            <p:nvPr/>
          </p:nvSpPr>
          <p:spPr bwMode="gray">
            <a:xfrm>
              <a:off x="773" y="393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Arial" pitchFamily="34" charset="0"/>
                <a:ea typeface="微軟正黑體" pitchFamily="34" charset="-120"/>
              </a:endParaRPr>
            </a:p>
          </p:txBody>
        </p:sp>
      </p:grpSp>
      <p:pic>
        <p:nvPicPr>
          <p:cNvPr id="188419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5105400"/>
            <a:ext cx="13208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0" name="圖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8263" y="5157788"/>
            <a:ext cx="1289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8" y="1387075"/>
            <a:ext cx="9144000" cy="547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/>
          </p:cNvPr>
          <p:cNvSpPr>
            <a:spLocks noGrp="1"/>
          </p:cNvSpPr>
          <p:nvPr>
            <p:ph type="title" idx="4294967295"/>
          </p:nvPr>
        </p:nvSpPr>
        <p:spPr>
          <a:xfrm>
            <a:off x="1600200" y="0"/>
            <a:ext cx="7543800" cy="1143000"/>
          </a:xfrm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zh-TW" altLang="en-US" b="1">
                <a:solidFill>
                  <a:srgbClr val="244583"/>
                </a:solidFill>
                <a:latin typeface="標楷體" pitchFamily="65" charset="-120"/>
                <a:ea typeface="標楷體" pitchFamily="65" charset="-120"/>
              </a:rPr>
              <a:t>進路分析</a:t>
            </a:r>
            <a:r>
              <a:rPr lang="zh-TW" altLang="en-US" sz="7500" b="1">
                <a:solidFill>
                  <a:srgbClr val="244583"/>
                </a:solidFill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b="1">
                <a:solidFill>
                  <a:srgbClr val="244583"/>
                </a:solidFill>
                <a:latin typeface="標楷體" pitchFamily="65" charset="-120"/>
                <a:ea typeface="標楷體" pitchFamily="65" charset="-120"/>
              </a:rPr>
              <a:t>不同</a:t>
            </a:r>
          </a:p>
        </p:txBody>
      </p:sp>
      <p:sp>
        <p:nvSpPr>
          <p:cNvPr id="5" name="文字版面配置區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3657600" cy="6588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txBody>
          <a:bodyPr anchor="ctr"/>
          <a:lstStyle/>
          <a:p>
            <a:pPr marL="0" indent="0" algn="ctr">
              <a:spcBef>
                <a:spcPts val="575"/>
              </a:spcBef>
              <a:buFont typeface="Wingdings 2" pitchFamily="18" charset="2"/>
              <a:buNone/>
            </a:pPr>
            <a:r>
              <a:rPr lang="zh-TW" altLang="en-US" sz="2800" b="1">
                <a:solidFill>
                  <a:srgbClr val="3668C4"/>
                </a:solidFill>
                <a:latin typeface="標楷體" pitchFamily="65" charset="-120"/>
                <a:ea typeface="標楷體" pitchFamily="65" charset="-120"/>
              </a:rPr>
              <a:t>過去我們的進路分析</a:t>
            </a:r>
          </a:p>
        </p:txBody>
      </p:sp>
      <p:sp>
        <p:nvSpPr>
          <p:cNvPr id="6" name="文字版面配置區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3188" y="1557338"/>
            <a:ext cx="3960812" cy="6588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txBody>
          <a:bodyPr anchor="ctr"/>
          <a:lstStyle/>
          <a:p>
            <a:pPr marL="0" indent="0" algn="ctr">
              <a:spcBef>
                <a:spcPts val="575"/>
              </a:spcBef>
              <a:buFont typeface="Wingdings 2" pitchFamily="18" charset="2"/>
              <a:buNone/>
            </a:pPr>
            <a:r>
              <a:rPr lang="en-US" altLang="zh-TW" sz="2800" b="1">
                <a:solidFill>
                  <a:srgbClr val="3668C4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800" b="1">
                <a:solidFill>
                  <a:srgbClr val="3668C4"/>
                </a:solidFill>
                <a:latin typeface="標楷體" pitchFamily="65" charset="-120"/>
                <a:ea typeface="標楷體" pitchFamily="65" charset="-120"/>
              </a:rPr>
              <a:t>年國教後的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進路分析</a:t>
            </a:r>
          </a:p>
        </p:txBody>
      </p:sp>
      <p:sp>
        <p:nvSpPr>
          <p:cNvPr id="14339" name="內容版面配置區 2">
            <a:extLst/>
          </p:cNvPr>
          <p:cNvSpPr>
            <a:spLocks noGrp="1"/>
          </p:cNvSpPr>
          <p:nvPr>
            <p:ph sz="half" idx="4294967295"/>
          </p:nvPr>
        </p:nvSpPr>
        <p:spPr>
          <a:xfrm>
            <a:off x="0" y="2228850"/>
            <a:ext cx="4030663" cy="2595563"/>
          </a:xfrm>
        </p:spPr>
        <p:txBody>
          <a:bodyPr>
            <a:normAutofit lnSpcReduction="10000"/>
          </a:bodyPr>
          <a:lstStyle/>
          <a:p>
            <a:pPr marL="273050" indent="-273050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國中的生活就是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不斷念書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，考上理想的高中。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五專、高職、軍校都是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不會念書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的人去讀的。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志願序就是按照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學校排名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來填寫。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作成績的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落點分析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  <a:defRPr/>
            </a:pPr>
            <a:endParaRPr lang="en-US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40" name="內容版面配置區 6"/>
          <p:cNvSpPr>
            <a:spLocks noGrp="1"/>
          </p:cNvSpPr>
          <p:nvPr>
            <p:ph sz="half" idx="4294967295"/>
          </p:nvPr>
        </p:nvSpPr>
        <p:spPr>
          <a:xfrm>
            <a:off x="4371975" y="2276475"/>
            <a:ext cx="4772025" cy="3024188"/>
          </a:xfrm>
        </p:spPr>
        <p:txBody>
          <a:bodyPr/>
          <a:lstStyle/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生涯不只升學而是生活整體樣貌的規劃，也包含了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自我認識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想過怎麼樣的生活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』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不再是分數分流，而是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自主分流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志願只有「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最適合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」，沒有「最好」。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從被動落點分析，到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主動選擇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/>
          </a:p>
        </p:txBody>
      </p:sp>
      <p:grpSp>
        <p:nvGrpSpPr>
          <p:cNvPr id="2" name="向上箭號圖說文字 6"/>
          <p:cNvGrpSpPr>
            <a:grpSpLocks/>
          </p:cNvGrpSpPr>
          <p:nvPr/>
        </p:nvGrpSpPr>
        <p:grpSpPr bwMode="auto">
          <a:xfrm>
            <a:off x="0" y="5065713"/>
            <a:ext cx="8718550" cy="1792287"/>
            <a:chOff x="61" y="3130"/>
            <a:chExt cx="5492" cy="1129"/>
          </a:xfrm>
        </p:grpSpPr>
        <p:pic>
          <p:nvPicPr>
            <p:cNvPr id="190472" name="向上箭號圖說文字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" y="3130"/>
              <a:ext cx="5492" cy="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0473" name="Text Box 9"/>
            <p:cNvSpPr txBox="1">
              <a:spLocks noChangeArrowheads="1"/>
            </p:cNvSpPr>
            <p:nvPr/>
          </p:nvSpPr>
          <p:spPr bwMode="auto">
            <a:xfrm>
              <a:off x="158" y="3495"/>
              <a:ext cx="5262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kumimoji="0" lang="zh-TW" altLang="en-US" sz="2400" b="1">
                  <a:solidFill>
                    <a:srgbClr val="FF0000"/>
                  </a:solidFill>
                  <a:latin typeface="Century Schoolbook" pitchFamily="18" charset="0"/>
                </a:rPr>
                <a:t>適性輔導：</a:t>
              </a:r>
              <a:endParaRPr kumimoji="0" lang="en-US" altLang="zh-TW" sz="2400" b="1">
                <a:solidFill>
                  <a:srgbClr val="FF0000"/>
                </a:solidFill>
                <a:latin typeface="Century Schoolbook" pitchFamily="18" charset="0"/>
              </a:endParaRPr>
            </a:p>
            <a:p>
              <a:pPr eaLnBrk="1" hangingPunct="1"/>
              <a:r>
                <a:rPr kumimoji="0" lang="zh-TW" altLang="en-US" sz="2400" b="1">
                  <a:latin typeface="Century Schoolbook" pitchFamily="18" charset="0"/>
                </a:rPr>
                <a:t>了解自己的</a:t>
              </a:r>
              <a:r>
                <a:rPr kumimoji="0" lang="zh-TW" altLang="en-US" sz="2400" b="1" u="sng">
                  <a:solidFill>
                    <a:srgbClr val="0070C0"/>
                  </a:solidFill>
                  <a:latin typeface="Century Schoolbook" pitchFamily="18" charset="0"/>
                </a:rPr>
                <a:t>特質</a:t>
              </a:r>
              <a:r>
                <a:rPr kumimoji="0" lang="zh-TW" altLang="en-US" sz="2400" b="1">
                  <a:latin typeface="Century Schoolbook" pitchFamily="18" charset="0"/>
                </a:rPr>
                <a:t>、</a:t>
              </a:r>
              <a:r>
                <a:rPr kumimoji="0" lang="zh-TW" altLang="en-US" sz="2400" b="1" u="sng">
                  <a:solidFill>
                    <a:srgbClr val="0070C0"/>
                  </a:solidFill>
                  <a:latin typeface="Century Schoolbook" pitchFamily="18" charset="0"/>
                </a:rPr>
                <a:t>價值觀</a:t>
              </a:r>
              <a:r>
                <a:rPr kumimoji="0" lang="zh-TW" altLang="en-US" sz="2400" b="1">
                  <a:latin typeface="Century Schoolbook" pitchFamily="18" charset="0"/>
                </a:rPr>
                <a:t>、</a:t>
              </a:r>
              <a:r>
                <a:rPr kumimoji="0" lang="zh-TW" altLang="en-US" sz="2400" b="1" u="sng">
                  <a:solidFill>
                    <a:srgbClr val="0070C0"/>
                  </a:solidFill>
                  <a:latin typeface="Century Schoolbook" pitchFamily="18" charset="0"/>
                </a:rPr>
                <a:t>能力</a:t>
              </a:r>
              <a:r>
                <a:rPr kumimoji="0" lang="zh-TW" altLang="en-US" sz="2400" b="1">
                  <a:latin typeface="Century Schoolbook" pitchFamily="18" charset="0"/>
                </a:rPr>
                <a:t>，經過</a:t>
              </a:r>
              <a:r>
                <a:rPr kumimoji="0" lang="zh-TW" altLang="en-US" sz="2400" b="1" u="sng">
                  <a:solidFill>
                    <a:srgbClr val="0070C0"/>
                  </a:solidFill>
                  <a:latin typeface="Century Schoolbook" pitchFamily="18" charset="0"/>
                </a:rPr>
                <a:t>經驗探索</a:t>
              </a:r>
              <a:r>
                <a:rPr kumimoji="0" lang="zh-TW" altLang="en-US" sz="2400" b="1">
                  <a:latin typeface="Century Schoolbook" pitchFamily="18" charset="0"/>
                </a:rPr>
                <a:t>、</a:t>
              </a:r>
              <a:r>
                <a:rPr kumimoji="0" lang="zh-TW" altLang="en-US" sz="2400" b="1" u="sng">
                  <a:solidFill>
                    <a:srgbClr val="0070C0"/>
                  </a:solidFill>
                  <a:latin typeface="Century Schoolbook" pitchFamily="18" charset="0"/>
                </a:rPr>
                <a:t>資訊收集</a:t>
              </a:r>
              <a:r>
                <a:rPr kumimoji="0" lang="zh-TW" altLang="en-US" sz="2400" b="1">
                  <a:latin typeface="Century Schoolbook" pitchFamily="18" charset="0"/>
                </a:rPr>
                <a:t>，做出適切的生涯決定。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投影片編號版面配置區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E4701AF1-F720-44AF-A2BA-3CDF91A4198F}" type="slidenum">
              <a:rPr lang="zh-TW" altLang="en-US" sz="1200">
                <a:solidFill>
                  <a:srgbClr val="104031"/>
                </a:solidFill>
                <a:latin typeface="Arial" pitchFamily="34" charset="0"/>
              </a:rPr>
              <a:pPr algn="r" eaLnBrk="1" hangingPunct="1"/>
              <a:t>102</a:t>
            </a:fld>
            <a:endParaRPr lang="en-US" altLang="zh-TW" sz="1200">
              <a:solidFill>
                <a:srgbClr val="104031"/>
              </a:solidFill>
              <a:latin typeface="Arial" pitchFamily="34" charset="0"/>
            </a:endParaRPr>
          </a:p>
        </p:txBody>
      </p:sp>
      <p:sp>
        <p:nvSpPr>
          <p:cNvPr id="50179" name="標題 1">
            <a:extLst/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諮詢專線</a:t>
            </a:r>
          </a:p>
        </p:txBody>
      </p:sp>
      <p:sp>
        <p:nvSpPr>
          <p:cNvPr id="4" name="內容版面配置區 3">
            <a:extLst/>
          </p:cNvPr>
          <p:cNvSpPr>
            <a:spLocks noGrp="1"/>
          </p:cNvSpPr>
          <p:nvPr>
            <p:ph idx="4294967295"/>
          </p:nvPr>
        </p:nvSpPr>
        <p:spPr>
          <a:xfrm>
            <a:off x="430213" y="1760538"/>
            <a:ext cx="8713787" cy="3097212"/>
          </a:xfrm>
        </p:spPr>
        <p:txBody>
          <a:bodyPr>
            <a:normAutofit lnSpcReduction="10000"/>
          </a:bodyPr>
          <a:lstStyle/>
          <a:p>
            <a:pPr marL="514350" indent="-457200" eaLnBrk="1" hangingPunct="1">
              <a:lnSpc>
                <a:spcPct val="90000"/>
              </a:lnSpc>
              <a:buFont typeface="Arial" pitchFamily="34" charset="0"/>
              <a:buBlip>
                <a:blip r:embed="rId3"/>
              </a:buBlip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諮詢專線：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Blip>
                <a:blip r:embed="rId4"/>
              </a:buBlip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各校教務主任、輔導主任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Blip>
                <a:blip r:embed="rId4"/>
              </a:buBlip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地方宣導團責任區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講師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沈萌明組長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0922295238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Blip>
                <a:blip r:embed="rId4"/>
              </a:buBlip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桃園市政府教育局</a:t>
            </a: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kumimoji="1" lang="en-US" altLang="zh-TW" sz="3200" dirty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/>
          </p:cNvPr>
          <p:cNvSpPr>
            <a:spLocks noChangeArrowheads="1"/>
          </p:cNvSpPr>
          <p:nvPr/>
        </p:nvSpPr>
        <p:spPr bwMode="auto">
          <a:xfrm>
            <a:off x="395288" y="908050"/>
            <a:ext cx="6148387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10253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面對入學方式的變革，鼓勵孩子做好準備，把握機會，讓學生適性發展、揮灑屬於自己的天空。期待十二年國民基本教育培育出更多不同領域的菁英</a:t>
            </a:r>
            <a:r>
              <a:rPr kumimoji="0" lang="en-US" altLang="zh-TW" sz="2800" b="1" dirty="0">
                <a:solidFill>
                  <a:srgbClr val="10253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10253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sp>
        <p:nvSpPr>
          <p:cNvPr id="7" name="文字方塊 1">
            <a:extLst/>
          </p:cNvPr>
          <p:cNvSpPr txBox="1"/>
          <p:nvPr/>
        </p:nvSpPr>
        <p:spPr>
          <a:xfrm>
            <a:off x="412610" y="4113920"/>
            <a:ext cx="830279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是魚就讓他在大海遙遊，是鳥就讓他在天空展翅飛翔</a:t>
            </a:r>
            <a:endParaRPr kumimoji="0" lang="zh-TW" altLang="en-US" sz="4800" b="1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4564" name="Picture 3" descr="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6648">
            <a:off x="6227763" y="1916113"/>
            <a:ext cx="2747962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55023" dir="3300479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/>
          </p:cNvPr>
          <p:cNvGraphicFramePr>
            <a:graphicFrameLocks noGrp="1"/>
          </p:cNvGraphicFramePr>
          <p:nvPr/>
        </p:nvGraphicFramePr>
        <p:xfrm>
          <a:off x="468313" y="1628775"/>
          <a:ext cx="8424862" cy="4392613"/>
        </p:xfrm>
        <a:graphic>
          <a:graphicData uri="http://schemas.openxmlformats.org/drawingml/2006/table">
            <a:tbl>
              <a:tblPr/>
              <a:tblGrid>
                <a:gridCol w="84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2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89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導師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輔導老師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其他學科教師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學校行政人員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家長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親戚或長輩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同學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兄弟姊妹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其他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桃園區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73.9%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68.7%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5.16%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7.64%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73.8%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20.7%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30.5%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20.3%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0.92%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全國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58.7%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55.5%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4.25%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4.97%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70.6%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21.9%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30.8%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21.2%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1.48%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60" name="文字方塊 4"/>
          <p:cNvSpPr txBox="1">
            <a:spLocks noChangeArrowheads="1"/>
          </p:cNvSpPr>
          <p:nvPr/>
        </p:nvSpPr>
        <p:spPr bwMode="auto">
          <a:xfrm>
            <a:off x="900113" y="692150"/>
            <a:ext cx="5903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105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年度第一次志願選填的問題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/>
          </p:cNvPr>
          <p:cNvGraphicFramePr>
            <a:graphicFrameLocks noGrp="1"/>
          </p:cNvGraphicFramePr>
          <p:nvPr/>
        </p:nvGraphicFramePr>
        <p:xfrm>
          <a:off x="684213" y="757238"/>
          <a:ext cx="7921625" cy="6100762"/>
        </p:xfrm>
        <a:graphic>
          <a:graphicData uri="http://schemas.openxmlformats.org/drawingml/2006/table">
            <a:tbl>
              <a:tblPr/>
              <a:tblGrid>
                <a:gridCol w="893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859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考量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因素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學業表現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性向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興趣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價值觀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人格特質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健康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狀況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經濟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狀況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家人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期望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桃園區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65.5%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62.6%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69.5%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24.8%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29.9%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9.35%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30.3%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58.9%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全國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59.7%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61.9%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71.5%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25.5%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27.1%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9.16%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28.3%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56.7%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考量</a:t>
                      </a: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因素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社會潮流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通勤</a:t>
                      </a: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距離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生涯</a:t>
                      </a: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試探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入學管道與方式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學校多元社團及發展特色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未來升學就業管道</a:t>
                      </a: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其他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桃園區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20.9%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30.7%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34.3%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31.4%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40.2%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0.71%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全國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21.5%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30.5%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27,3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27.7%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24.4%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40.9%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0.67%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010" name="文字方塊 5"/>
          <p:cNvSpPr txBox="1">
            <a:spLocks noChangeArrowheads="1"/>
          </p:cNvSpPr>
          <p:nvPr/>
        </p:nvSpPr>
        <p:spPr bwMode="auto">
          <a:xfrm>
            <a:off x="2339975" y="0"/>
            <a:ext cx="5903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105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年度第一次志願選填的問題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val 10"/>
          <p:cNvSpPr>
            <a:spLocks noChangeArrowheads="1"/>
          </p:cNvSpPr>
          <p:nvPr/>
        </p:nvSpPr>
        <p:spPr bwMode="auto">
          <a:xfrm>
            <a:off x="611188" y="3863975"/>
            <a:ext cx="7431087" cy="819150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zh-TW" altLang="en-US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Oval 25">
            <a:extLst/>
          </p:cNvPr>
          <p:cNvSpPr>
            <a:spLocks noChangeArrowheads="1"/>
          </p:cNvSpPr>
          <p:nvPr/>
        </p:nvSpPr>
        <p:spPr bwMode="gray">
          <a:xfrm>
            <a:off x="3471863" y="3883025"/>
            <a:ext cx="1592262" cy="7810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780" name="Oval 27"/>
          <p:cNvSpPr>
            <a:spLocks noChangeArrowheads="1"/>
          </p:cNvSpPr>
          <p:nvPr/>
        </p:nvSpPr>
        <p:spPr bwMode="gray">
          <a:xfrm>
            <a:off x="3549650" y="3884613"/>
            <a:ext cx="1435100" cy="781050"/>
          </a:xfrm>
          <a:prstGeom prst="ellipse">
            <a:avLst/>
          </a:pr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zh-TW" altLang="en-US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gray">
          <a:xfrm>
            <a:off x="1042988" y="2492375"/>
            <a:ext cx="1141412" cy="1101725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rgbClr val="92D05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zh-TW" altLang="en-US" sz="24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藝術群</a:t>
            </a:r>
          </a:p>
        </p:txBody>
      </p:sp>
      <p:sp>
        <p:nvSpPr>
          <p:cNvPr id="45" name="Oval 5">
            <a:extLst/>
          </p:cNvPr>
          <p:cNvSpPr>
            <a:spLocks noChangeArrowheads="1"/>
          </p:cNvSpPr>
          <p:nvPr/>
        </p:nvSpPr>
        <p:spPr bwMode="gray">
          <a:xfrm>
            <a:off x="260350" y="34290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0099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水產群</a:t>
            </a:r>
          </a:p>
        </p:txBody>
      </p:sp>
      <p:sp>
        <p:nvSpPr>
          <p:cNvPr id="46" name="Oval 5">
            <a:extLst/>
          </p:cNvPr>
          <p:cNvSpPr>
            <a:spLocks noChangeArrowheads="1"/>
          </p:cNvSpPr>
          <p:nvPr/>
        </p:nvSpPr>
        <p:spPr bwMode="gray">
          <a:xfrm>
            <a:off x="188913" y="45593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海事群</a:t>
            </a:r>
          </a:p>
        </p:txBody>
      </p:sp>
      <p:sp>
        <p:nvSpPr>
          <p:cNvPr id="51" name="Oval 9">
            <a:extLst/>
          </p:cNvPr>
          <p:cNvSpPr>
            <a:spLocks noChangeArrowheads="1"/>
          </p:cNvSpPr>
          <p:nvPr/>
        </p:nvSpPr>
        <p:spPr bwMode="gray">
          <a:xfrm>
            <a:off x="998538" y="5349875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餐旅群</a:t>
            </a:r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gray">
          <a:xfrm>
            <a:off x="2093913" y="5711825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家政群</a:t>
            </a:r>
          </a:p>
        </p:txBody>
      </p:sp>
      <p:sp>
        <p:nvSpPr>
          <p:cNvPr id="54" name="Oval 5">
            <a:extLst/>
          </p:cNvPr>
          <p:cNvSpPr>
            <a:spLocks noChangeArrowheads="1"/>
          </p:cNvSpPr>
          <p:nvPr/>
        </p:nvSpPr>
        <p:spPr bwMode="gray">
          <a:xfrm>
            <a:off x="3367088" y="5856288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食品群</a:t>
            </a:r>
          </a:p>
        </p:txBody>
      </p:sp>
      <p:sp>
        <p:nvSpPr>
          <p:cNvPr id="55" name="Oval 5">
            <a:extLst/>
          </p:cNvPr>
          <p:cNvSpPr>
            <a:spLocks noChangeArrowheads="1"/>
          </p:cNvSpPr>
          <p:nvPr/>
        </p:nvSpPr>
        <p:spPr bwMode="gray">
          <a:xfrm>
            <a:off x="7029450" y="45085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外語群</a:t>
            </a:r>
          </a:p>
        </p:txBody>
      </p:sp>
      <p:sp>
        <p:nvSpPr>
          <p:cNvPr id="75788" name="矩形 11"/>
          <p:cNvSpPr>
            <a:spLocks noChangeArrowheads="1"/>
          </p:cNvSpPr>
          <p:nvPr/>
        </p:nvSpPr>
        <p:spPr bwMode="auto">
          <a:xfrm>
            <a:off x="0" y="790575"/>
            <a:ext cx="9144000" cy="838200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 eaLnBrk="1" hangingPunct="1"/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⊙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認識職業學校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群別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⊙</a:t>
            </a:r>
            <a:endParaRPr lang="zh-TW" altLang="zh-TW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5789" name="群組 1"/>
          <p:cNvGrpSpPr>
            <a:grpSpLocks/>
          </p:cNvGrpSpPr>
          <p:nvPr/>
        </p:nvGrpSpPr>
        <p:grpSpPr bwMode="auto">
          <a:xfrm>
            <a:off x="1266825" y="2660650"/>
            <a:ext cx="6364288" cy="3222625"/>
            <a:chOff x="1267252" y="2659875"/>
            <a:chExt cx="6363198" cy="3222740"/>
          </a:xfrm>
        </p:grpSpPr>
        <p:sp>
          <p:nvSpPr>
            <p:cNvPr id="75798" name="AutoShape 6"/>
            <p:cNvSpPr>
              <a:spLocks noChangeArrowheads="1"/>
            </p:cNvSpPr>
            <p:nvPr/>
          </p:nvSpPr>
          <p:spPr bwMode="gray">
            <a:xfrm rot="-9207706">
              <a:off x="2047621" y="3669885"/>
              <a:ext cx="1245521" cy="216332"/>
            </a:xfrm>
            <a:prstGeom prst="rightArrow">
              <a:avLst>
                <a:gd name="adj1" fmla="val 35167"/>
                <a:gd name="adj2" fmla="val 111018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799" name="Oval 26"/>
            <p:cNvSpPr>
              <a:spLocks noChangeArrowheads="1"/>
            </p:cNvSpPr>
            <p:nvPr/>
          </p:nvSpPr>
          <p:spPr bwMode="gray">
            <a:xfrm>
              <a:off x="3484610" y="3853718"/>
              <a:ext cx="1593577" cy="781077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75800" name="Group 28"/>
            <p:cNvGrpSpPr>
              <a:grpSpLocks/>
            </p:cNvGrpSpPr>
            <p:nvPr/>
          </p:nvGrpSpPr>
          <p:grpSpPr bwMode="auto">
            <a:xfrm>
              <a:off x="3574119" y="3431790"/>
              <a:ext cx="1387420" cy="1684077"/>
              <a:chOff x="4166" y="1706"/>
              <a:chExt cx="1252" cy="1252"/>
            </a:xfrm>
          </p:grpSpPr>
          <p:sp>
            <p:nvSpPr>
              <p:cNvPr id="75816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5817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5818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75801" name="Text Box 33"/>
            <p:cNvSpPr txBox="1">
              <a:spLocks noChangeArrowheads="1"/>
            </p:cNvSpPr>
            <p:nvPr/>
          </p:nvSpPr>
          <p:spPr bwMode="gray">
            <a:xfrm>
              <a:off x="3767136" y="3790215"/>
              <a:ext cx="996780" cy="106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職業</a:t>
              </a:r>
              <a:endParaRPr lang="en-US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學校</a:t>
              </a:r>
              <a:endParaRPr lang="en-US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02" name="AutoShape 6"/>
            <p:cNvSpPr>
              <a:spLocks noChangeArrowheads="1"/>
            </p:cNvSpPr>
            <p:nvPr/>
          </p:nvSpPr>
          <p:spPr bwMode="gray">
            <a:xfrm rot="-10468005">
              <a:off x="1398992" y="4042637"/>
              <a:ext cx="1739602" cy="261946"/>
            </a:xfrm>
            <a:prstGeom prst="rightArrow">
              <a:avLst>
                <a:gd name="adj1" fmla="val 35167"/>
                <a:gd name="adj2" fmla="val 111023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03" name="AutoShape 6"/>
            <p:cNvSpPr>
              <a:spLocks noChangeArrowheads="1"/>
            </p:cNvSpPr>
            <p:nvPr/>
          </p:nvSpPr>
          <p:spPr bwMode="gray">
            <a:xfrm rot="9949800">
              <a:off x="1267252" y="4542717"/>
              <a:ext cx="1963402" cy="306399"/>
            </a:xfrm>
            <a:prstGeom prst="rightArrow">
              <a:avLst>
                <a:gd name="adj1" fmla="val 35167"/>
                <a:gd name="adj2" fmla="val 11104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04" name="AutoShape 6"/>
            <p:cNvSpPr>
              <a:spLocks noChangeArrowheads="1"/>
            </p:cNvSpPr>
            <p:nvPr/>
          </p:nvSpPr>
          <p:spPr bwMode="gray">
            <a:xfrm rot="8936425">
              <a:off x="1862463" y="5057086"/>
              <a:ext cx="1557070" cy="228608"/>
            </a:xfrm>
            <a:prstGeom prst="rightArrow">
              <a:avLst>
                <a:gd name="adj1" fmla="val 35167"/>
                <a:gd name="adj2" fmla="val 111027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05" name="AutoShape 6"/>
            <p:cNvSpPr>
              <a:spLocks noChangeArrowheads="1"/>
            </p:cNvSpPr>
            <p:nvPr/>
          </p:nvSpPr>
          <p:spPr bwMode="gray">
            <a:xfrm rot="7382279">
              <a:off x="2746457" y="5295249"/>
              <a:ext cx="885857" cy="288876"/>
            </a:xfrm>
            <a:prstGeom prst="rightArrow">
              <a:avLst>
                <a:gd name="adj1" fmla="val 35167"/>
                <a:gd name="adj2" fmla="val 111035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06" name="AutoShape 6"/>
            <p:cNvSpPr>
              <a:spLocks noChangeArrowheads="1"/>
            </p:cNvSpPr>
            <p:nvPr/>
          </p:nvSpPr>
          <p:spPr bwMode="gray">
            <a:xfrm rot="6056444">
              <a:off x="3757558" y="5436546"/>
              <a:ext cx="535006" cy="325381"/>
            </a:xfrm>
            <a:prstGeom prst="rightArrow">
              <a:avLst>
                <a:gd name="adj1" fmla="val 35167"/>
                <a:gd name="adj2" fmla="val 11103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07" name="AutoShape 6"/>
            <p:cNvSpPr>
              <a:spLocks noChangeArrowheads="1"/>
            </p:cNvSpPr>
            <p:nvPr/>
          </p:nvSpPr>
          <p:spPr bwMode="gray">
            <a:xfrm rot="3102181">
              <a:off x="4716250" y="5334940"/>
              <a:ext cx="473092" cy="307922"/>
            </a:xfrm>
            <a:prstGeom prst="rightArrow">
              <a:avLst>
                <a:gd name="adj1" fmla="val 35167"/>
                <a:gd name="adj2" fmla="val 111026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08" name="AutoShape 6"/>
            <p:cNvSpPr>
              <a:spLocks noChangeArrowheads="1"/>
            </p:cNvSpPr>
            <p:nvPr/>
          </p:nvSpPr>
          <p:spPr bwMode="gray">
            <a:xfrm rot="2067505">
              <a:off x="5043268" y="4984058"/>
              <a:ext cx="1211055" cy="334975"/>
            </a:xfrm>
            <a:prstGeom prst="rightArrow">
              <a:avLst>
                <a:gd name="adj1" fmla="val 35167"/>
                <a:gd name="adj2" fmla="val 11102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09" name="AutoShape 6"/>
            <p:cNvSpPr>
              <a:spLocks noChangeArrowheads="1"/>
            </p:cNvSpPr>
            <p:nvPr/>
          </p:nvSpPr>
          <p:spPr bwMode="gray">
            <a:xfrm rot="871503">
              <a:off x="5286114" y="4450639"/>
              <a:ext cx="1841185" cy="306399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10" name="AutoShape 6"/>
            <p:cNvSpPr>
              <a:spLocks noChangeArrowheads="1"/>
            </p:cNvSpPr>
            <p:nvPr/>
          </p:nvSpPr>
          <p:spPr bwMode="gray">
            <a:xfrm>
              <a:off x="5314684" y="3917220"/>
              <a:ext cx="2315766" cy="327037"/>
            </a:xfrm>
            <a:prstGeom prst="rightArrow">
              <a:avLst>
                <a:gd name="adj1" fmla="val 35167"/>
                <a:gd name="adj2" fmla="val 111035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11" name="AutoShape 6"/>
            <p:cNvSpPr>
              <a:spLocks noChangeArrowheads="1"/>
            </p:cNvSpPr>
            <p:nvPr/>
          </p:nvSpPr>
          <p:spPr bwMode="gray">
            <a:xfrm rot="-909172">
              <a:off x="5263892" y="3488580"/>
              <a:ext cx="1696747" cy="361963"/>
            </a:xfrm>
            <a:prstGeom prst="rightArrow">
              <a:avLst>
                <a:gd name="adj1" fmla="val 35167"/>
                <a:gd name="adj2" fmla="val 111027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12" name="AutoShape 6"/>
            <p:cNvSpPr>
              <a:spLocks noChangeArrowheads="1"/>
            </p:cNvSpPr>
            <p:nvPr/>
          </p:nvSpPr>
          <p:spPr bwMode="gray">
            <a:xfrm rot="-2102198">
              <a:off x="5071838" y="3139317"/>
              <a:ext cx="1011064" cy="301636"/>
            </a:xfrm>
            <a:prstGeom prst="rightArrow">
              <a:avLst>
                <a:gd name="adj1" fmla="val 35167"/>
                <a:gd name="adj2" fmla="val 111033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13" name="AutoShape 6"/>
            <p:cNvSpPr>
              <a:spLocks noChangeArrowheads="1"/>
            </p:cNvSpPr>
            <p:nvPr/>
          </p:nvSpPr>
          <p:spPr bwMode="gray">
            <a:xfrm rot="-3694956">
              <a:off x="4653541" y="2787709"/>
              <a:ext cx="598509" cy="342841"/>
            </a:xfrm>
            <a:prstGeom prst="rightArrow">
              <a:avLst>
                <a:gd name="adj1" fmla="val 35167"/>
                <a:gd name="adj2" fmla="val 11103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14" name="AutoShape 6"/>
            <p:cNvSpPr>
              <a:spLocks noChangeArrowheads="1"/>
            </p:cNvSpPr>
            <p:nvPr/>
          </p:nvSpPr>
          <p:spPr bwMode="gray">
            <a:xfrm rot="-6332387">
              <a:off x="3813108" y="2767869"/>
              <a:ext cx="563583" cy="385697"/>
            </a:xfrm>
            <a:prstGeom prst="rightArrow">
              <a:avLst>
                <a:gd name="adj1" fmla="val 35167"/>
                <a:gd name="adj2" fmla="val 111031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15" name="AutoShape 6"/>
            <p:cNvSpPr>
              <a:spLocks noChangeArrowheads="1"/>
            </p:cNvSpPr>
            <p:nvPr/>
          </p:nvSpPr>
          <p:spPr bwMode="gray">
            <a:xfrm rot="-7860206">
              <a:off x="2945678" y="3086171"/>
              <a:ext cx="650898" cy="350778"/>
            </a:xfrm>
            <a:prstGeom prst="rightArrow">
              <a:avLst>
                <a:gd name="adj1" fmla="val 35167"/>
                <a:gd name="adj2" fmla="val 111026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0" name="Oval 9"/>
          <p:cNvSpPr>
            <a:spLocks noChangeArrowheads="1"/>
          </p:cNvSpPr>
          <p:nvPr/>
        </p:nvSpPr>
        <p:spPr bwMode="gray">
          <a:xfrm>
            <a:off x="4645025" y="1628775"/>
            <a:ext cx="1079500" cy="1103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電機與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電子群</a:t>
            </a:r>
          </a:p>
        </p:txBody>
      </p:sp>
      <p:sp>
        <p:nvSpPr>
          <p:cNvPr id="39" name="Oval 9">
            <a:extLst/>
          </p:cNvPr>
          <p:cNvSpPr>
            <a:spLocks noChangeArrowheads="1"/>
          </p:cNvSpPr>
          <p:nvPr/>
        </p:nvSpPr>
        <p:spPr bwMode="gray">
          <a:xfrm>
            <a:off x="5795963" y="1989138"/>
            <a:ext cx="1079500" cy="1103312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土木與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建築群</a:t>
            </a: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gray">
          <a:xfrm>
            <a:off x="6815138" y="2614613"/>
            <a:ext cx="1141412" cy="1101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化工群</a:t>
            </a:r>
          </a:p>
        </p:txBody>
      </p:sp>
      <p:sp>
        <p:nvSpPr>
          <p:cNvPr id="53" name="Oval 9">
            <a:extLst/>
          </p:cNvPr>
          <p:cNvSpPr>
            <a:spLocks noChangeArrowheads="1"/>
          </p:cNvSpPr>
          <p:nvPr/>
        </p:nvSpPr>
        <p:spPr bwMode="gray">
          <a:xfrm>
            <a:off x="7596188" y="3429000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商業與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管理群</a:t>
            </a:r>
          </a:p>
        </p:txBody>
      </p:sp>
      <p:sp>
        <p:nvSpPr>
          <p:cNvPr id="50" name="Oval 9"/>
          <p:cNvSpPr>
            <a:spLocks noChangeArrowheads="1"/>
          </p:cNvSpPr>
          <p:nvPr/>
        </p:nvSpPr>
        <p:spPr bwMode="gray">
          <a:xfrm>
            <a:off x="4775200" y="5661025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農業群</a:t>
            </a:r>
          </a:p>
        </p:txBody>
      </p:sp>
      <p:sp>
        <p:nvSpPr>
          <p:cNvPr id="48" name="Oval 9">
            <a:extLst/>
          </p:cNvPr>
          <p:cNvSpPr>
            <a:spLocks noChangeArrowheads="1"/>
          </p:cNvSpPr>
          <p:nvPr/>
        </p:nvSpPr>
        <p:spPr bwMode="gray">
          <a:xfrm>
            <a:off x="6013450" y="5229225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設計群</a:t>
            </a:r>
          </a:p>
        </p:txBody>
      </p:sp>
      <p:sp>
        <p:nvSpPr>
          <p:cNvPr id="41" name="Oval 6">
            <a:extLst/>
          </p:cNvPr>
          <p:cNvSpPr>
            <a:spLocks noChangeArrowheads="1"/>
          </p:cNvSpPr>
          <p:nvPr/>
        </p:nvSpPr>
        <p:spPr bwMode="gray">
          <a:xfrm>
            <a:off x="3359150" y="1628775"/>
            <a:ext cx="1141413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accent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動力</a:t>
            </a:r>
            <a:endParaRPr lang="en-US" altLang="zh-TW" sz="2400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機械群</a:t>
            </a:r>
          </a:p>
        </p:txBody>
      </p:sp>
      <p:sp>
        <p:nvSpPr>
          <p:cNvPr id="42" name="Oval 6">
            <a:extLst/>
          </p:cNvPr>
          <p:cNvSpPr>
            <a:spLocks noChangeArrowheads="1"/>
          </p:cNvSpPr>
          <p:nvPr/>
        </p:nvSpPr>
        <p:spPr bwMode="gray">
          <a:xfrm>
            <a:off x="2135188" y="2039938"/>
            <a:ext cx="1141412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D6009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機械群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51" grpId="0" animBg="1"/>
      <p:bldP spid="52" grpId="0" animBg="1"/>
      <p:bldP spid="54" grpId="0" animBg="1"/>
      <p:bldP spid="55" grpId="0" animBg="1"/>
      <p:bldP spid="40" grpId="0" animBg="1"/>
      <p:bldP spid="39" grpId="0" animBg="1"/>
      <p:bldP spid="43" grpId="0" animBg="1"/>
      <p:bldP spid="53" grpId="0" animBg="1"/>
      <p:bldP spid="50" grpId="0" animBg="1"/>
      <p:bldP spid="48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11"/>
          <p:cNvSpPr>
            <a:spLocks noChangeArrowheads="1"/>
          </p:cNvSpPr>
          <p:nvPr/>
        </p:nvSpPr>
        <p:spPr bwMode="auto">
          <a:xfrm>
            <a:off x="0" y="785813"/>
            <a:ext cx="9144000" cy="785812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eaLnBrk="1" hangingPunct="1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⊙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認識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升學進路</a:t>
            </a:r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⊙</a:t>
            </a:r>
            <a:endParaRPr lang="zh-TW" altLang="zh-TW" sz="26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803" name="矩形 10"/>
          <p:cNvSpPr>
            <a:spLocks noChangeArrowheads="1"/>
          </p:cNvSpPr>
          <p:nvPr/>
        </p:nvSpPr>
        <p:spPr bwMode="auto">
          <a:xfrm>
            <a:off x="2411413" y="6143625"/>
            <a:ext cx="445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zh-TW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國中畢業生升學進路階梯圖</a:t>
            </a:r>
            <a:endParaRPr lang="zh-TW" altLang="en-US" sz="2800" b="1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6804" name="圖片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2266950"/>
            <a:ext cx="9683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62"/>
          <p:cNvGrpSpPr>
            <a:grpSpLocks/>
          </p:cNvGrpSpPr>
          <p:nvPr/>
        </p:nvGrpSpPr>
        <p:grpSpPr bwMode="auto">
          <a:xfrm>
            <a:off x="1031875" y="1428750"/>
            <a:ext cx="7356475" cy="4592638"/>
            <a:chOff x="468313" y="1460500"/>
            <a:chExt cx="8223250" cy="5186363"/>
          </a:xfrm>
        </p:grpSpPr>
        <p:grpSp>
          <p:nvGrpSpPr>
            <p:cNvPr id="76806" name="群組 49"/>
            <p:cNvGrpSpPr>
              <a:grpSpLocks/>
            </p:cNvGrpSpPr>
            <p:nvPr/>
          </p:nvGrpSpPr>
          <p:grpSpPr bwMode="auto">
            <a:xfrm>
              <a:off x="468313" y="1460500"/>
              <a:ext cx="8223250" cy="5186363"/>
              <a:chOff x="33757" y="487870"/>
              <a:chExt cx="9002739" cy="5920028"/>
            </a:xfrm>
          </p:grpSpPr>
          <p:pic>
            <p:nvPicPr>
              <p:cNvPr id="76815" name="Picture 2" descr="041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44612" y="3953801"/>
                <a:ext cx="3763592" cy="1888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" name="矩形 69">
                <a:extLst/>
              </p:cNvPr>
              <p:cNvSpPr/>
              <p:nvPr/>
            </p:nvSpPr>
            <p:spPr bwMode="auto">
              <a:xfrm>
                <a:off x="35700" y="5904501"/>
                <a:ext cx="4464457" cy="503397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進高中</a:t>
                </a:r>
              </a:p>
            </p:txBody>
          </p:sp>
          <p:sp>
            <p:nvSpPr>
              <p:cNvPr id="71" name="矩形 70">
                <a:extLst/>
              </p:cNvPr>
              <p:cNvSpPr/>
              <p:nvPr/>
            </p:nvSpPr>
            <p:spPr bwMode="auto">
              <a:xfrm>
                <a:off x="4500157" y="5904501"/>
                <a:ext cx="4536339" cy="503397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選技職</a:t>
                </a:r>
              </a:p>
            </p:txBody>
          </p:sp>
          <p:sp>
            <p:nvSpPr>
              <p:cNvPr id="72" name="向上箭號 2">
                <a:extLst/>
              </p:cNvPr>
              <p:cNvSpPr/>
              <p:nvPr/>
            </p:nvSpPr>
            <p:spPr bwMode="auto">
              <a:xfrm>
                <a:off x="3363644" y="1484432"/>
                <a:ext cx="2271084" cy="4393466"/>
              </a:xfrm>
              <a:custGeom>
                <a:avLst/>
                <a:gdLst>
                  <a:gd name="connsiteX0" fmla="*/ 0 w 2592288"/>
                  <a:gd name="connsiteY0" fmla="*/ 1246709 h 4392488"/>
                  <a:gd name="connsiteX1" fmla="*/ 1296144 w 2592288"/>
                  <a:gd name="connsiteY1" fmla="*/ 0 h 4392488"/>
                  <a:gd name="connsiteX2" fmla="*/ 2592288 w 2592288"/>
                  <a:gd name="connsiteY2" fmla="*/ 1246709 h 4392488"/>
                  <a:gd name="connsiteX3" fmla="*/ 1944216 w 2592288"/>
                  <a:gd name="connsiteY3" fmla="*/ 1246709 h 4392488"/>
                  <a:gd name="connsiteX4" fmla="*/ 1944216 w 2592288"/>
                  <a:gd name="connsiteY4" fmla="*/ 4392488 h 4392488"/>
                  <a:gd name="connsiteX5" fmla="*/ 648072 w 2592288"/>
                  <a:gd name="connsiteY5" fmla="*/ 4392488 h 4392488"/>
                  <a:gd name="connsiteX6" fmla="*/ 648072 w 2592288"/>
                  <a:gd name="connsiteY6" fmla="*/ 1246709 h 4392488"/>
                  <a:gd name="connsiteX7" fmla="*/ 0 w 2592288"/>
                  <a:gd name="connsiteY7" fmla="*/ 1246709 h 4392488"/>
                  <a:gd name="connsiteX0" fmla="*/ 0 w 2431650"/>
                  <a:gd name="connsiteY0" fmla="*/ 1259066 h 4392488"/>
                  <a:gd name="connsiteX1" fmla="*/ 1135506 w 2431650"/>
                  <a:gd name="connsiteY1" fmla="*/ 0 h 4392488"/>
                  <a:gd name="connsiteX2" fmla="*/ 2431650 w 2431650"/>
                  <a:gd name="connsiteY2" fmla="*/ 1246709 h 4392488"/>
                  <a:gd name="connsiteX3" fmla="*/ 1783578 w 2431650"/>
                  <a:gd name="connsiteY3" fmla="*/ 1246709 h 4392488"/>
                  <a:gd name="connsiteX4" fmla="*/ 1783578 w 2431650"/>
                  <a:gd name="connsiteY4" fmla="*/ 4392488 h 4392488"/>
                  <a:gd name="connsiteX5" fmla="*/ 487434 w 2431650"/>
                  <a:gd name="connsiteY5" fmla="*/ 4392488 h 4392488"/>
                  <a:gd name="connsiteX6" fmla="*/ 487434 w 2431650"/>
                  <a:gd name="connsiteY6" fmla="*/ 1246709 h 4392488"/>
                  <a:gd name="connsiteX7" fmla="*/ 0 w 2431650"/>
                  <a:gd name="connsiteY7" fmla="*/ 1259066 h 4392488"/>
                  <a:gd name="connsiteX0" fmla="*/ 0 w 2308082"/>
                  <a:gd name="connsiteY0" fmla="*/ 1259066 h 4392488"/>
                  <a:gd name="connsiteX1" fmla="*/ 1135506 w 2308082"/>
                  <a:gd name="connsiteY1" fmla="*/ 0 h 4392488"/>
                  <a:gd name="connsiteX2" fmla="*/ 2308082 w 2308082"/>
                  <a:gd name="connsiteY2" fmla="*/ 1259066 h 4392488"/>
                  <a:gd name="connsiteX3" fmla="*/ 1783578 w 2308082"/>
                  <a:gd name="connsiteY3" fmla="*/ 1246709 h 4392488"/>
                  <a:gd name="connsiteX4" fmla="*/ 1783578 w 2308082"/>
                  <a:gd name="connsiteY4" fmla="*/ 4392488 h 4392488"/>
                  <a:gd name="connsiteX5" fmla="*/ 487434 w 2308082"/>
                  <a:gd name="connsiteY5" fmla="*/ 4392488 h 4392488"/>
                  <a:gd name="connsiteX6" fmla="*/ 487434 w 2308082"/>
                  <a:gd name="connsiteY6" fmla="*/ 1246709 h 4392488"/>
                  <a:gd name="connsiteX7" fmla="*/ 0 w 2308082"/>
                  <a:gd name="connsiteY7" fmla="*/ 1259066 h 4392488"/>
                  <a:gd name="connsiteX0" fmla="*/ 0 w 2271012"/>
                  <a:gd name="connsiteY0" fmla="*/ 1259066 h 4392488"/>
                  <a:gd name="connsiteX1" fmla="*/ 1135506 w 2271012"/>
                  <a:gd name="connsiteY1" fmla="*/ 0 h 4392488"/>
                  <a:gd name="connsiteX2" fmla="*/ 2271012 w 2271012"/>
                  <a:gd name="connsiteY2" fmla="*/ 1246709 h 4392488"/>
                  <a:gd name="connsiteX3" fmla="*/ 1783578 w 2271012"/>
                  <a:gd name="connsiteY3" fmla="*/ 1246709 h 4392488"/>
                  <a:gd name="connsiteX4" fmla="*/ 1783578 w 2271012"/>
                  <a:gd name="connsiteY4" fmla="*/ 4392488 h 4392488"/>
                  <a:gd name="connsiteX5" fmla="*/ 487434 w 2271012"/>
                  <a:gd name="connsiteY5" fmla="*/ 4392488 h 4392488"/>
                  <a:gd name="connsiteX6" fmla="*/ 487434 w 2271012"/>
                  <a:gd name="connsiteY6" fmla="*/ 1246709 h 4392488"/>
                  <a:gd name="connsiteX7" fmla="*/ 0 w 2271012"/>
                  <a:gd name="connsiteY7" fmla="*/ 1259066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1012" h="4392488">
                    <a:moveTo>
                      <a:pt x="0" y="1259066"/>
                    </a:moveTo>
                    <a:lnTo>
                      <a:pt x="1135506" y="0"/>
                    </a:lnTo>
                    <a:lnTo>
                      <a:pt x="2271012" y="1246709"/>
                    </a:lnTo>
                    <a:lnTo>
                      <a:pt x="1783578" y="1246709"/>
                    </a:lnTo>
                    <a:lnTo>
                      <a:pt x="1783578" y="4392488"/>
                    </a:lnTo>
                    <a:lnTo>
                      <a:pt x="487434" y="4392488"/>
                    </a:lnTo>
                    <a:lnTo>
                      <a:pt x="487434" y="1246709"/>
                    </a:lnTo>
                    <a:lnTo>
                      <a:pt x="0" y="1259066"/>
                    </a:lnTo>
                    <a:close/>
                  </a:path>
                </a:pathLst>
              </a:custGeom>
              <a:solidFill>
                <a:srgbClr val="FFCCFF"/>
              </a:solidFill>
              <a:ln w="3810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（博士班）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（碩士班）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endParaRPr lang="zh-TW" altLang="en-US" sz="14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819" name="矩形 3"/>
              <p:cNvSpPr>
                <a:spLocks noChangeArrowheads="1"/>
              </p:cNvSpPr>
              <p:nvPr/>
            </p:nvSpPr>
            <p:spPr bwMode="auto">
              <a:xfrm>
                <a:off x="2627784" y="3573016"/>
                <a:ext cx="1184495" cy="2304256"/>
              </a:xfrm>
              <a:prstGeom prst="rect">
                <a:avLst/>
              </a:prstGeom>
              <a:solidFill>
                <a:srgbClr val="FFFFCC"/>
              </a:solidFill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zh-TW" sz="16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軍警學校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endParaRPr lang="zh-TW" altLang="en-US" sz="16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820" name="矩形 7"/>
              <p:cNvSpPr>
                <a:spLocks noChangeArrowheads="1"/>
              </p:cNvSpPr>
              <p:nvPr/>
            </p:nvSpPr>
            <p:spPr bwMode="auto">
              <a:xfrm>
                <a:off x="5184068" y="3573017"/>
                <a:ext cx="1224136" cy="2330822"/>
              </a:xfrm>
              <a:prstGeom prst="rect">
                <a:avLst/>
              </a:prstGeom>
              <a:solidFill>
                <a:srgbClr val="FFFFCC"/>
              </a:solidFill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二專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軍警校院</a:t>
                </a:r>
              </a:p>
            </p:txBody>
          </p:sp>
          <p:sp>
            <p:nvSpPr>
              <p:cNvPr id="75" name="矩形 74">
                <a:extLst/>
              </p:cNvPr>
              <p:cNvSpPr/>
              <p:nvPr/>
            </p:nvSpPr>
            <p:spPr bwMode="auto">
              <a:xfrm>
                <a:off x="1403402" y="4365663"/>
                <a:ext cx="1225879" cy="1512236"/>
              </a:xfrm>
              <a:prstGeom prst="rect">
                <a:avLst/>
              </a:prstGeom>
              <a:solidFill>
                <a:srgbClr val="CCFF99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普通高中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綜合高中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（學術學程）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單科高中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實驗高中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>
                  <a:defRPr/>
                </a:pPr>
                <a:endParaRPr lang="zh-TW" altLang="en-US" sz="16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" name="矩形 75">
                <a:extLst/>
              </p:cNvPr>
              <p:cNvSpPr/>
              <p:nvPr/>
            </p:nvSpPr>
            <p:spPr bwMode="auto">
              <a:xfrm>
                <a:off x="179464" y="5229213"/>
                <a:ext cx="1223937" cy="6486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國中畢業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7" name="矩形 76">
                <a:extLst/>
              </p:cNvPr>
              <p:cNvSpPr/>
              <p:nvPr/>
            </p:nvSpPr>
            <p:spPr bwMode="auto">
              <a:xfrm>
                <a:off x="6442915" y="4365663"/>
                <a:ext cx="1225879" cy="1512236"/>
              </a:xfrm>
              <a:prstGeom prst="rect">
                <a:avLst/>
              </a:prstGeom>
              <a:solidFill>
                <a:srgbClr val="CCFF99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altLang="zh-TW" sz="11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高職</a:t>
                </a:r>
                <a:endParaRPr lang="en-US" altLang="zh-TW" sz="11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>
                  <a:defRPr/>
                </a:pPr>
                <a:r>
                  <a:rPr lang="en-US" altLang="zh-TW" sz="11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五專</a:t>
                </a:r>
                <a:endParaRPr lang="en-US" altLang="zh-TW" sz="11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>
                  <a:defRPr/>
                </a:pPr>
                <a:r>
                  <a:rPr lang="en-US" altLang="zh-TW" sz="11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綜合高中</a:t>
                </a:r>
                <a:endParaRPr lang="en-US" altLang="zh-TW" sz="11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>
                  <a:defRPr/>
                </a:pP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（專門學程）</a:t>
                </a:r>
                <a:endParaRPr lang="en-US" altLang="zh-TW" sz="11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>
                  <a:defRPr/>
                </a:pPr>
                <a:r>
                  <a:rPr lang="en-US" altLang="zh-TW" sz="11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實用技能學程</a:t>
                </a:r>
                <a:endParaRPr lang="en-US" altLang="zh-TW" sz="11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>
                  <a:defRPr/>
                </a:pPr>
                <a:r>
                  <a:rPr lang="en-US" altLang="zh-TW" sz="11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建教合作班</a:t>
                </a:r>
              </a:p>
            </p:txBody>
          </p:sp>
          <p:sp>
            <p:nvSpPr>
              <p:cNvPr id="78" name="矩形 77">
                <a:extLst/>
              </p:cNvPr>
              <p:cNvSpPr/>
              <p:nvPr/>
            </p:nvSpPr>
            <p:spPr bwMode="auto">
              <a:xfrm>
                <a:off x="7668795" y="5229213"/>
                <a:ext cx="1223937" cy="6486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國中畢業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825" name="矩形 13"/>
              <p:cNvSpPr>
                <a:spLocks noChangeArrowheads="1"/>
              </p:cNvSpPr>
              <p:nvPr/>
            </p:nvSpPr>
            <p:spPr bwMode="auto">
              <a:xfrm>
                <a:off x="179512" y="4351711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國中</a:t>
                </a:r>
              </a:p>
            </p:txBody>
          </p:sp>
          <p:grpSp>
            <p:nvGrpSpPr>
              <p:cNvPr id="76826" name="群組 16"/>
              <p:cNvGrpSpPr>
                <a:grpSpLocks/>
              </p:cNvGrpSpPr>
              <p:nvPr/>
            </p:nvGrpSpPr>
            <p:grpSpPr bwMode="auto">
              <a:xfrm>
                <a:off x="33757" y="3476427"/>
                <a:ext cx="3780085" cy="2438008"/>
                <a:chOff x="33757" y="3476427"/>
                <a:chExt cx="3780085" cy="2438008"/>
              </a:xfrm>
            </p:grpSpPr>
            <p:sp>
              <p:nvSpPr>
                <p:cNvPr id="76848" name="矩形 15"/>
                <p:cNvSpPr>
                  <a:spLocks noChangeArrowheads="1"/>
                </p:cNvSpPr>
                <p:nvPr/>
              </p:nvSpPr>
              <p:spPr bwMode="auto">
                <a:xfrm>
                  <a:off x="34925" y="5131784"/>
                  <a:ext cx="140004" cy="782651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49" name="矩形 18"/>
                <p:cNvSpPr>
                  <a:spLocks noChangeArrowheads="1"/>
                </p:cNvSpPr>
                <p:nvPr/>
              </p:nvSpPr>
              <p:spPr bwMode="auto">
                <a:xfrm>
                  <a:off x="33757" y="5096788"/>
                  <a:ext cx="1256184" cy="130906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50" name="矩形 19"/>
                <p:cNvSpPr>
                  <a:spLocks noChangeArrowheads="1"/>
                </p:cNvSpPr>
                <p:nvPr/>
              </p:nvSpPr>
              <p:spPr bwMode="auto">
                <a:xfrm>
                  <a:off x="1291680" y="4273320"/>
                  <a:ext cx="111968" cy="922568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51" name="矩形 20"/>
                <p:cNvSpPr>
                  <a:spLocks noChangeArrowheads="1"/>
                </p:cNvSpPr>
                <p:nvPr/>
              </p:nvSpPr>
              <p:spPr bwMode="auto">
                <a:xfrm>
                  <a:off x="1291680" y="4250258"/>
                  <a:ext cx="1205086" cy="101453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52" name="矩形 21"/>
                <p:cNvSpPr>
                  <a:spLocks noChangeArrowheads="1"/>
                </p:cNvSpPr>
                <p:nvPr/>
              </p:nvSpPr>
              <p:spPr bwMode="auto">
                <a:xfrm>
                  <a:off x="2496766" y="3490913"/>
                  <a:ext cx="127372" cy="862012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53" name="矩形 22"/>
                <p:cNvSpPr>
                  <a:spLocks noChangeArrowheads="1"/>
                </p:cNvSpPr>
                <p:nvPr/>
              </p:nvSpPr>
              <p:spPr bwMode="auto">
                <a:xfrm>
                  <a:off x="2490788" y="3476427"/>
                  <a:ext cx="1323054" cy="96589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76827" name="群組 24"/>
              <p:cNvGrpSpPr>
                <a:grpSpLocks/>
              </p:cNvGrpSpPr>
              <p:nvPr/>
            </p:nvGrpSpPr>
            <p:grpSpPr bwMode="auto">
              <a:xfrm flipH="1">
                <a:off x="5184067" y="3476427"/>
                <a:ext cx="3812043" cy="2438008"/>
                <a:chOff x="33757" y="3476427"/>
                <a:chExt cx="3780085" cy="2438008"/>
              </a:xfrm>
            </p:grpSpPr>
            <p:sp>
              <p:nvSpPr>
                <p:cNvPr id="76842" name="矩形 25"/>
                <p:cNvSpPr>
                  <a:spLocks noChangeArrowheads="1"/>
                </p:cNvSpPr>
                <p:nvPr/>
              </p:nvSpPr>
              <p:spPr bwMode="auto">
                <a:xfrm>
                  <a:off x="34925" y="5131784"/>
                  <a:ext cx="140004" cy="782651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43" name="矩形 26"/>
                <p:cNvSpPr>
                  <a:spLocks noChangeArrowheads="1"/>
                </p:cNvSpPr>
                <p:nvPr/>
              </p:nvSpPr>
              <p:spPr bwMode="auto">
                <a:xfrm>
                  <a:off x="33757" y="5096788"/>
                  <a:ext cx="1256184" cy="130906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44" name="矩形 27"/>
                <p:cNvSpPr>
                  <a:spLocks noChangeArrowheads="1"/>
                </p:cNvSpPr>
                <p:nvPr/>
              </p:nvSpPr>
              <p:spPr bwMode="auto">
                <a:xfrm>
                  <a:off x="1291680" y="4273320"/>
                  <a:ext cx="111968" cy="922568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45" name="矩形 28"/>
                <p:cNvSpPr>
                  <a:spLocks noChangeArrowheads="1"/>
                </p:cNvSpPr>
                <p:nvPr/>
              </p:nvSpPr>
              <p:spPr bwMode="auto">
                <a:xfrm>
                  <a:off x="1291680" y="4250258"/>
                  <a:ext cx="1205086" cy="101453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46" name="矩形 29"/>
                <p:cNvSpPr>
                  <a:spLocks noChangeArrowheads="1"/>
                </p:cNvSpPr>
                <p:nvPr/>
              </p:nvSpPr>
              <p:spPr bwMode="auto">
                <a:xfrm>
                  <a:off x="2496766" y="3490913"/>
                  <a:ext cx="127372" cy="862012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47" name="矩形 30"/>
                <p:cNvSpPr>
                  <a:spLocks noChangeArrowheads="1"/>
                </p:cNvSpPr>
                <p:nvPr/>
              </p:nvSpPr>
              <p:spPr bwMode="auto">
                <a:xfrm>
                  <a:off x="2490788" y="3476427"/>
                  <a:ext cx="1323054" cy="96589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sp>
            <p:nvSpPr>
              <p:cNvPr id="76828" name="直角三角形 17"/>
              <p:cNvSpPr>
                <a:spLocks noChangeArrowheads="1"/>
              </p:cNvSpPr>
              <p:nvPr/>
            </p:nvSpPr>
            <p:spPr bwMode="auto">
              <a:xfrm>
                <a:off x="6588224" y="3921919"/>
                <a:ext cx="216024" cy="263165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829" name="直角三角形 32"/>
              <p:cNvSpPr>
                <a:spLocks noChangeArrowheads="1"/>
              </p:cNvSpPr>
              <p:nvPr/>
            </p:nvSpPr>
            <p:spPr bwMode="auto">
              <a:xfrm flipH="1">
                <a:off x="2195735" y="3922133"/>
                <a:ext cx="218293" cy="263165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830" name="直角三角形 33"/>
              <p:cNvSpPr>
                <a:spLocks noChangeArrowheads="1"/>
              </p:cNvSpPr>
              <p:nvPr/>
            </p:nvSpPr>
            <p:spPr bwMode="auto">
              <a:xfrm flipH="1">
                <a:off x="988462" y="4766296"/>
                <a:ext cx="218293" cy="263165"/>
              </a:xfrm>
              <a:prstGeom prst="rtTriangle">
                <a:avLst/>
              </a:prstGeom>
              <a:gradFill rotWithShape="0"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831" name="直角三角形 34"/>
              <p:cNvSpPr>
                <a:spLocks noChangeArrowheads="1"/>
              </p:cNvSpPr>
              <p:nvPr/>
            </p:nvSpPr>
            <p:spPr bwMode="auto">
              <a:xfrm>
                <a:off x="7812359" y="4769874"/>
                <a:ext cx="218457" cy="263165"/>
              </a:xfrm>
              <a:prstGeom prst="rtTriangle">
                <a:avLst/>
              </a:prstGeom>
              <a:gradFill rotWithShape="0"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832" name="矩形 35"/>
              <p:cNvSpPr>
                <a:spLocks noChangeArrowheads="1"/>
              </p:cNvSpPr>
              <p:nvPr/>
            </p:nvSpPr>
            <p:spPr bwMode="auto">
              <a:xfrm>
                <a:off x="1331639" y="3429000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高中</a:t>
                </a:r>
              </a:p>
            </p:txBody>
          </p:sp>
          <p:sp>
            <p:nvSpPr>
              <p:cNvPr id="76833" name="矩形 36"/>
              <p:cNvSpPr>
                <a:spLocks noChangeArrowheads="1"/>
              </p:cNvSpPr>
              <p:nvPr/>
            </p:nvSpPr>
            <p:spPr bwMode="auto">
              <a:xfrm>
                <a:off x="2509910" y="2759945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大學</a:t>
                </a:r>
              </a:p>
            </p:txBody>
          </p:sp>
          <p:sp>
            <p:nvSpPr>
              <p:cNvPr id="76834" name="矩形 37"/>
              <p:cNvSpPr>
                <a:spLocks noChangeArrowheads="1"/>
              </p:cNvSpPr>
              <p:nvPr/>
            </p:nvSpPr>
            <p:spPr bwMode="auto">
              <a:xfrm>
                <a:off x="7956376" y="4365104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國中</a:t>
                </a:r>
              </a:p>
            </p:txBody>
          </p:sp>
          <p:sp>
            <p:nvSpPr>
              <p:cNvPr id="76835" name="矩形 38"/>
              <p:cNvSpPr>
                <a:spLocks noChangeArrowheads="1"/>
              </p:cNvSpPr>
              <p:nvPr/>
            </p:nvSpPr>
            <p:spPr bwMode="auto">
              <a:xfrm>
                <a:off x="6804248" y="3442392"/>
                <a:ext cx="864096" cy="634679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高職</a:t>
                </a:r>
                <a:r>
                  <a:rPr lang="en-US" altLang="zh-TW" sz="1600"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五專</a:t>
                </a:r>
              </a:p>
            </p:txBody>
          </p:sp>
          <p:sp>
            <p:nvSpPr>
              <p:cNvPr id="76836" name="矩形 39"/>
              <p:cNvSpPr>
                <a:spLocks noChangeArrowheads="1"/>
              </p:cNvSpPr>
              <p:nvPr/>
            </p:nvSpPr>
            <p:spPr bwMode="auto">
              <a:xfrm>
                <a:off x="5652120" y="2773338"/>
                <a:ext cx="864096" cy="655662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大學</a:t>
                </a:r>
                <a:r>
                  <a:rPr lang="en-US" altLang="zh-TW" sz="1600"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二專</a:t>
                </a:r>
              </a:p>
            </p:txBody>
          </p:sp>
          <p:sp>
            <p:nvSpPr>
              <p:cNvPr id="76837" name="矩形 40"/>
              <p:cNvSpPr>
                <a:spLocks noChangeArrowheads="1"/>
              </p:cNvSpPr>
              <p:nvPr/>
            </p:nvSpPr>
            <p:spPr bwMode="auto">
              <a:xfrm>
                <a:off x="3904889" y="844662"/>
                <a:ext cx="119020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研究所</a:t>
                </a:r>
              </a:p>
            </p:txBody>
          </p:sp>
          <p:grpSp>
            <p:nvGrpSpPr>
              <p:cNvPr id="76838" name="群組 41"/>
              <p:cNvGrpSpPr>
                <a:grpSpLocks/>
              </p:cNvGrpSpPr>
              <p:nvPr/>
            </p:nvGrpSpPr>
            <p:grpSpPr bwMode="auto">
              <a:xfrm rot="-1116729">
                <a:off x="233223" y="487870"/>
                <a:ext cx="8505043" cy="4119887"/>
                <a:chOff x="-1097941" y="1152808"/>
                <a:chExt cx="6198322" cy="4200461"/>
              </a:xfrm>
            </p:grpSpPr>
            <p:sp>
              <p:nvSpPr>
                <p:cNvPr id="93" name="圖案 92">
                  <a:extLst/>
                </p:cNvPr>
                <p:cNvSpPr/>
                <p:nvPr/>
              </p:nvSpPr>
              <p:spPr>
                <a:xfrm rot="474396">
                  <a:off x="-1097647" y="1150812"/>
                  <a:ext cx="2472068" cy="2286638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4" name="手繪多邊形 93">
                  <a:extLst/>
                </p:cNvPr>
                <p:cNvSpPr/>
                <p:nvPr/>
              </p:nvSpPr>
              <p:spPr>
                <a:xfrm>
                  <a:off x="-513477" y="1254253"/>
                  <a:ext cx="1645214" cy="650941"/>
                </a:xfrm>
                <a:custGeom>
                  <a:avLst/>
                  <a:gdLst>
                    <a:gd name="connsiteX0" fmla="*/ 0 w 1654048"/>
                    <a:gd name="connsiteY0" fmla="*/ 0 h 650240"/>
                    <a:gd name="connsiteX1" fmla="*/ 1654048 w 1654048"/>
                    <a:gd name="connsiteY1" fmla="*/ 0 h 650240"/>
                    <a:gd name="connsiteX2" fmla="*/ 1654048 w 1654048"/>
                    <a:gd name="connsiteY2" fmla="*/ 650240 h 650240"/>
                    <a:gd name="connsiteX3" fmla="*/ 0 w 1654048"/>
                    <a:gd name="connsiteY3" fmla="*/ 650240 h 650240"/>
                    <a:gd name="connsiteX4" fmla="*/ 0 w 1654048"/>
                    <a:gd name="connsiteY4" fmla="*/ 0 h 650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048" h="650240">
                      <a:moveTo>
                        <a:pt x="0" y="0"/>
                      </a:moveTo>
                      <a:lnTo>
                        <a:pt x="1654048" y="0"/>
                      </a:lnTo>
                      <a:lnTo>
                        <a:pt x="1654048" y="650240"/>
                      </a:lnTo>
                      <a:lnTo>
                        <a:pt x="0" y="65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45720" rIns="45720" spcCol="1270" anchor="b"/>
                <a:lstStyle/>
                <a:p>
                  <a:pPr algn="ctr" defTabSz="1600200" eaLnBrk="1" hangingPunct="1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zh-TW" altLang="en-US" sz="3600" dirty="0"/>
                </a:p>
              </p:txBody>
            </p:sp>
            <p:sp>
              <p:nvSpPr>
                <p:cNvPr id="95" name="圖案 94">
                  <a:extLst/>
                </p:cNvPr>
                <p:cNvSpPr/>
                <p:nvPr/>
              </p:nvSpPr>
              <p:spPr>
                <a:xfrm rot="1561976" flipH="1">
                  <a:off x="2627634" y="2861913"/>
                  <a:ext cx="2433841" cy="2430596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</p:grpSp>
        <p:sp>
          <p:nvSpPr>
            <p:cNvPr id="65" name="向右箭號 64">
              <a:extLst/>
            </p:cNvPr>
            <p:cNvSpPr/>
            <p:nvPr/>
          </p:nvSpPr>
          <p:spPr bwMode="auto">
            <a:xfrm>
              <a:off x="470088" y="6247084"/>
              <a:ext cx="523491" cy="360339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向右箭號 65">
              <a:extLst/>
            </p:cNvPr>
            <p:cNvSpPr/>
            <p:nvPr/>
          </p:nvSpPr>
          <p:spPr bwMode="auto">
            <a:xfrm flipH="1">
              <a:off x="8223083" y="6257840"/>
              <a:ext cx="468480" cy="358546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" name="弧形 51">
              <a:extLst/>
            </p:cNvPr>
            <p:cNvSpPr/>
            <p:nvPr/>
          </p:nvSpPr>
          <p:spPr bwMode="auto">
            <a:xfrm>
              <a:off x="3143388" y="2268714"/>
              <a:ext cx="3734927" cy="1441193"/>
            </a:xfrm>
            <a:custGeom>
              <a:avLst/>
              <a:gdLst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3" fmla="*/ 1440195 w 2880389"/>
                <a:gd name="connsiteY3" fmla="*/ 688627 h 1377254"/>
                <a:gd name="connsiteX4" fmla="*/ 2713 w 2880389"/>
                <a:gd name="connsiteY4" fmla="*/ 646379 h 1377254"/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2877677 w 3487277"/>
                <a:gd name="connsiteY2" fmla="*/ 688457 h 1640957"/>
                <a:gd name="connsiteX3" fmla="*/ 1437482 w 3487277"/>
                <a:gd name="connsiteY3" fmla="*/ 688627 h 1640957"/>
                <a:gd name="connsiteX4" fmla="*/ 0 w 3487277"/>
                <a:gd name="connsiteY4" fmla="*/ 646379 h 1640957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3487277 w 3487277"/>
                <a:gd name="connsiteY2" fmla="*/ 1640957 h 1640957"/>
                <a:gd name="connsiteX0" fmla="*/ 266700 w 3753977"/>
                <a:gd name="connsiteY0" fmla="*/ 646379 h 1640957"/>
                <a:gd name="connsiteX1" fmla="*/ 1714258 w 3753977"/>
                <a:gd name="connsiteY1" fmla="*/ 17 h 1640957"/>
                <a:gd name="connsiteX2" fmla="*/ 3144377 w 3753977"/>
                <a:gd name="connsiteY2" fmla="*/ 688457 h 1640957"/>
                <a:gd name="connsiteX3" fmla="*/ 1704182 w 3753977"/>
                <a:gd name="connsiteY3" fmla="*/ 688627 h 1640957"/>
                <a:gd name="connsiteX4" fmla="*/ 266700 w 3753977"/>
                <a:gd name="connsiteY4" fmla="*/ 646379 h 1640957"/>
                <a:gd name="connsiteX0" fmla="*/ 0 w 3753977"/>
                <a:gd name="connsiteY0" fmla="*/ 884504 h 1640957"/>
                <a:gd name="connsiteX1" fmla="*/ 1714258 w 3753977"/>
                <a:gd name="connsiteY1" fmla="*/ 17 h 1640957"/>
                <a:gd name="connsiteX2" fmla="*/ 3753977 w 3753977"/>
                <a:gd name="connsiteY2" fmla="*/ 1640957 h 1640957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102500 w 3753977"/>
                <a:gd name="connsiteY2" fmla="*/ 786157 h 1644098"/>
                <a:gd name="connsiteX3" fmla="*/ 3753977 w 3753977"/>
                <a:gd name="connsiteY3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035825 w 3753977"/>
                <a:gd name="connsiteY2" fmla="*/ 954297 h 1644098"/>
                <a:gd name="connsiteX3" fmla="*/ 3753977 w 3753977"/>
                <a:gd name="connsiteY3" fmla="*/ 1644098 h 1644098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035825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595457 h 1590035"/>
                <a:gd name="connsiteX1" fmla="*/ 1647583 w 3753977"/>
                <a:gd name="connsiteY1" fmla="*/ 1639 h 1590035"/>
                <a:gd name="connsiteX2" fmla="*/ 3030077 w 3753977"/>
                <a:gd name="connsiteY2" fmla="*/ 742622 h 1590035"/>
                <a:gd name="connsiteX3" fmla="*/ 1704182 w 3753977"/>
                <a:gd name="connsiteY3" fmla="*/ 637705 h 1590035"/>
                <a:gd name="connsiteX4" fmla="*/ 266700 w 3753977"/>
                <a:gd name="connsiteY4" fmla="*/ 595457 h 1590035"/>
                <a:gd name="connsiteX0" fmla="*/ 0 w 3753977"/>
                <a:gd name="connsiteY0" fmla="*/ 833582 h 1590035"/>
                <a:gd name="connsiteX1" fmla="*/ 1514233 w 3753977"/>
                <a:gd name="connsiteY1" fmla="*/ 12148 h 1590035"/>
                <a:gd name="connsiteX2" fmla="*/ 3121550 w 3753977"/>
                <a:gd name="connsiteY2" fmla="*/ 942269 h 1590035"/>
                <a:gd name="connsiteX3" fmla="*/ 3753977 w 3753977"/>
                <a:gd name="connsiteY3" fmla="*/ 1590035 h 1590035"/>
                <a:gd name="connsiteX0" fmla="*/ 247650 w 3734927"/>
                <a:gd name="connsiteY0" fmla="*/ 595457 h 1590035"/>
                <a:gd name="connsiteX1" fmla="*/ 1628533 w 3734927"/>
                <a:gd name="connsiteY1" fmla="*/ 1639 h 1590035"/>
                <a:gd name="connsiteX2" fmla="*/ 3011027 w 3734927"/>
                <a:gd name="connsiteY2" fmla="*/ 742622 h 1590035"/>
                <a:gd name="connsiteX3" fmla="*/ 1685132 w 3734927"/>
                <a:gd name="connsiteY3" fmla="*/ 637705 h 1590035"/>
                <a:gd name="connsiteX4" fmla="*/ 247650 w 3734927"/>
                <a:gd name="connsiteY4" fmla="*/ 595457 h 1590035"/>
                <a:gd name="connsiteX0" fmla="*/ 0 w 3734927"/>
                <a:gd name="connsiteY0" fmla="*/ 1127826 h 1590035"/>
                <a:gd name="connsiteX1" fmla="*/ 1495183 w 3734927"/>
                <a:gd name="connsiteY1" fmla="*/ 12148 h 1590035"/>
                <a:gd name="connsiteX2" fmla="*/ 3102500 w 3734927"/>
                <a:gd name="connsiteY2" fmla="*/ 942269 h 1590035"/>
                <a:gd name="connsiteX3" fmla="*/ 3734927 w 3734927"/>
                <a:gd name="connsiteY3" fmla="*/ 1590035 h 15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4927" h="1590035" stroke="0" extrusionOk="0">
                  <a:moveTo>
                    <a:pt x="247650" y="595457"/>
                  </a:moveTo>
                  <a:cubicBezTo>
                    <a:pt x="294582" y="230374"/>
                    <a:pt x="1167970" y="-22889"/>
                    <a:pt x="1628533" y="1639"/>
                  </a:cubicBezTo>
                  <a:cubicBezTo>
                    <a:pt x="2089096" y="26167"/>
                    <a:pt x="2934632" y="711039"/>
                    <a:pt x="3011027" y="742622"/>
                  </a:cubicBezTo>
                  <a:lnTo>
                    <a:pt x="1685132" y="637705"/>
                  </a:lnTo>
                  <a:lnTo>
                    <a:pt x="247650" y="595457"/>
                  </a:lnTo>
                  <a:close/>
                </a:path>
                <a:path w="3734927" h="1590035" fill="none">
                  <a:moveTo>
                    <a:pt x="0" y="1127826"/>
                  </a:moveTo>
                  <a:cubicBezTo>
                    <a:pt x="46932" y="762743"/>
                    <a:pt x="730227" y="9589"/>
                    <a:pt x="1495183" y="12148"/>
                  </a:cubicBezTo>
                  <a:cubicBezTo>
                    <a:pt x="2010679" y="-11773"/>
                    <a:pt x="2762547" y="668779"/>
                    <a:pt x="3102500" y="942269"/>
                  </a:cubicBezTo>
                  <a:cubicBezTo>
                    <a:pt x="3432928" y="1268303"/>
                    <a:pt x="3624760" y="1440039"/>
                    <a:pt x="3734927" y="1590035"/>
                  </a:cubicBezTo>
                </a:path>
              </a:pathLst>
            </a:custGeom>
            <a:noFill/>
            <a:ln w="60325" cap="flat" cmpd="sng" algn="ctr"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  <a:bevel/>
              <a:headEnd type="stealth" w="lg" len="lg"/>
              <a:tailEnd type="none" w="med" len="med"/>
            </a:ln>
            <a:effectLst>
              <a:outerShdw blurRad="50800" dist="50800" sx="1000" sy="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弧形 51">
              <a:extLst/>
            </p:cNvPr>
            <p:cNvSpPr/>
            <p:nvPr/>
          </p:nvSpPr>
          <p:spPr bwMode="auto">
            <a:xfrm flipH="1">
              <a:off x="2268538" y="2276872"/>
              <a:ext cx="3665860" cy="1441193"/>
            </a:xfrm>
            <a:custGeom>
              <a:avLst/>
              <a:gdLst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3" fmla="*/ 1440195 w 2880389"/>
                <a:gd name="connsiteY3" fmla="*/ 688627 h 1377254"/>
                <a:gd name="connsiteX4" fmla="*/ 2713 w 2880389"/>
                <a:gd name="connsiteY4" fmla="*/ 646379 h 1377254"/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2877677 w 3487277"/>
                <a:gd name="connsiteY2" fmla="*/ 688457 h 1640957"/>
                <a:gd name="connsiteX3" fmla="*/ 1437482 w 3487277"/>
                <a:gd name="connsiteY3" fmla="*/ 688627 h 1640957"/>
                <a:gd name="connsiteX4" fmla="*/ 0 w 3487277"/>
                <a:gd name="connsiteY4" fmla="*/ 646379 h 1640957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3487277 w 3487277"/>
                <a:gd name="connsiteY2" fmla="*/ 1640957 h 1640957"/>
                <a:gd name="connsiteX0" fmla="*/ 266700 w 3753977"/>
                <a:gd name="connsiteY0" fmla="*/ 646379 h 1640957"/>
                <a:gd name="connsiteX1" fmla="*/ 1714258 w 3753977"/>
                <a:gd name="connsiteY1" fmla="*/ 17 h 1640957"/>
                <a:gd name="connsiteX2" fmla="*/ 3144377 w 3753977"/>
                <a:gd name="connsiteY2" fmla="*/ 688457 h 1640957"/>
                <a:gd name="connsiteX3" fmla="*/ 1704182 w 3753977"/>
                <a:gd name="connsiteY3" fmla="*/ 688627 h 1640957"/>
                <a:gd name="connsiteX4" fmla="*/ 266700 w 3753977"/>
                <a:gd name="connsiteY4" fmla="*/ 646379 h 1640957"/>
                <a:gd name="connsiteX0" fmla="*/ 0 w 3753977"/>
                <a:gd name="connsiteY0" fmla="*/ 884504 h 1640957"/>
                <a:gd name="connsiteX1" fmla="*/ 1714258 w 3753977"/>
                <a:gd name="connsiteY1" fmla="*/ 17 h 1640957"/>
                <a:gd name="connsiteX2" fmla="*/ 3753977 w 3753977"/>
                <a:gd name="connsiteY2" fmla="*/ 1640957 h 1640957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102500 w 3753977"/>
                <a:gd name="connsiteY2" fmla="*/ 786157 h 1644098"/>
                <a:gd name="connsiteX3" fmla="*/ 3753977 w 3753977"/>
                <a:gd name="connsiteY3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035825 w 3753977"/>
                <a:gd name="connsiteY2" fmla="*/ 954297 h 1644098"/>
                <a:gd name="connsiteX3" fmla="*/ 3753977 w 3753977"/>
                <a:gd name="connsiteY3" fmla="*/ 1644098 h 1644098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035825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595457 h 1590035"/>
                <a:gd name="connsiteX1" fmla="*/ 1647583 w 3753977"/>
                <a:gd name="connsiteY1" fmla="*/ 1639 h 1590035"/>
                <a:gd name="connsiteX2" fmla="*/ 3030077 w 3753977"/>
                <a:gd name="connsiteY2" fmla="*/ 742622 h 1590035"/>
                <a:gd name="connsiteX3" fmla="*/ 1704182 w 3753977"/>
                <a:gd name="connsiteY3" fmla="*/ 637705 h 1590035"/>
                <a:gd name="connsiteX4" fmla="*/ 266700 w 3753977"/>
                <a:gd name="connsiteY4" fmla="*/ 595457 h 1590035"/>
                <a:gd name="connsiteX0" fmla="*/ 0 w 3753977"/>
                <a:gd name="connsiteY0" fmla="*/ 833582 h 1590035"/>
                <a:gd name="connsiteX1" fmla="*/ 1514233 w 3753977"/>
                <a:gd name="connsiteY1" fmla="*/ 12148 h 1590035"/>
                <a:gd name="connsiteX2" fmla="*/ 3121550 w 3753977"/>
                <a:gd name="connsiteY2" fmla="*/ 942269 h 1590035"/>
                <a:gd name="connsiteX3" fmla="*/ 3753977 w 3753977"/>
                <a:gd name="connsiteY3" fmla="*/ 1590035 h 1590035"/>
                <a:gd name="connsiteX0" fmla="*/ 247293 w 3734570"/>
                <a:gd name="connsiteY0" fmla="*/ 595457 h 1590035"/>
                <a:gd name="connsiteX1" fmla="*/ 1628176 w 3734570"/>
                <a:gd name="connsiteY1" fmla="*/ 1639 h 1590035"/>
                <a:gd name="connsiteX2" fmla="*/ 3010670 w 3734570"/>
                <a:gd name="connsiteY2" fmla="*/ 742622 h 1590035"/>
                <a:gd name="connsiteX3" fmla="*/ 1684775 w 3734570"/>
                <a:gd name="connsiteY3" fmla="*/ 637705 h 1590035"/>
                <a:gd name="connsiteX4" fmla="*/ 247293 w 3734570"/>
                <a:gd name="connsiteY4" fmla="*/ 595457 h 1590035"/>
                <a:gd name="connsiteX0" fmla="*/ 0 w 3734570"/>
                <a:gd name="connsiteY0" fmla="*/ 1085791 h 1590035"/>
                <a:gd name="connsiteX1" fmla="*/ 1494826 w 3734570"/>
                <a:gd name="connsiteY1" fmla="*/ 12148 h 1590035"/>
                <a:gd name="connsiteX2" fmla="*/ 3102143 w 3734570"/>
                <a:gd name="connsiteY2" fmla="*/ 942269 h 1590035"/>
                <a:gd name="connsiteX3" fmla="*/ 3734570 w 3734570"/>
                <a:gd name="connsiteY3" fmla="*/ 1590035 h 15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4570" h="1590035" stroke="0" extrusionOk="0">
                  <a:moveTo>
                    <a:pt x="247293" y="595457"/>
                  </a:moveTo>
                  <a:cubicBezTo>
                    <a:pt x="294225" y="230374"/>
                    <a:pt x="1167613" y="-22889"/>
                    <a:pt x="1628176" y="1639"/>
                  </a:cubicBezTo>
                  <a:cubicBezTo>
                    <a:pt x="2088739" y="26167"/>
                    <a:pt x="2934275" y="711039"/>
                    <a:pt x="3010670" y="742622"/>
                  </a:cubicBezTo>
                  <a:lnTo>
                    <a:pt x="1684775" y="637705"/>
                  </a:lnTo>
                  <a:lnTo>
                    <a:pt x="247293" y="595457"/>
                  </a:lnTo>
                  <a:close/>
                </a:path>
                <a:path w="3734570" h="1590035" fill="none">
                  <a:moveTo>
                    <a:pt x="0" y="1085791"/>
                  </a:moveTo>
                  <a:cubicBezTo>
                    <a:pt x="46932" y="720708"/>
                    <a:pt x="729870" y="9589"/>
                    <a:pt x="1494826" y="12148"/>
                  </a:cubicBezTo>
                  <a:cubicBezTo>
                    <a:pt x="2010322" y="-11773"/>
                    <a:pt x="2762190" y="668779"/>
                    <a:pt x="3102143" y="942269"/>
                  </a:cubicBezTo>
                  <a:cubicBezTo>
                    <a:pt x="3432571" y="1268303"/>
                    <a:pt x="3624403" y="1440039"/>
                    <a:pt x="3734570" y="1590035"/>
                  </a:cubicBezTo>
                </a:path>
              </a:pathLst>
            </a:custGeom>
            <a:noFill/>
            <a:ln w="60325" cap="flat" cmpd="sng" algn="ctr">
              <a:gradFill>
                <a:gsLst>
                  <a:gs pos="0">
                    <a:srgbClr val="FFC000"/>
                  </a:gs>
                  <a:gs pos="50000">
                    <a:srgbClr val="FFC000"/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  <a:bevel/>
              <a:headEnd type="stealth" w="lg" len="lg"/>
              <a:tailEnd type="none" w="med" len="med"/>
            </a:ln>
            <a:effectLst>
              <a:outerShdw blurRad="50800" dist="50800" sx="1000" sy="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內容版面配置區 18">
            <a:extLst/>
          </p:cNvPr>
          <p:cNvSpPr>
            <a:spLocks noGrp="1"/>
          </p:cNvSpPr>
          <p:nvPr>
            <p:ph idx="4294967295"/>
          </p:nvPr>
        </p:nvSpPr>
        <p:spPr>
          <a:xfrm>
            <a:off x="0" y="1628775"/>
            <a:ext cx="8135938" cy="576263"/>
          </a:xfrm>
        </p:spPr>
        <p:txBody>
          <a:bodyPr>
            <a:normAutofit fontScale="92500" lnSpcReduction="10000"/>
          </a:bodyPr>
          <a:lstStyle/>
          <a:p>
            <a:pPr marL="273050" indent="-273050">
              <a:defRPr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群，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校 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科</a:t>
            </a:r>
          </a:p>
        </p:txBody>
      </p:sp>
      <p:sp>
        <p:nvSpPr>
          <p:cNvPr id="78851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桃連區職業類科之群科屬性</a:t>
            </a:r>
          </a:p>
        </p:txBody>
      </p:sp>
      <p:sp>
        <p:nvSpPr>
          <p:cNvPr id="4" name="六邊形 3">
            <a:extLst/>
          </p:cNvPr>
          <p:cNvSpPr/>
          <p:nvPr/>
        </p:nvSpPr>
        <p:spPr>
          <a:xfrm>
            <a:off x="1835150" y="2349500"/>
            <a:ext cx="1441450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機械群</a:t>
            </a:r>
          </a:p>
        </p:txBody>
      </p:sp>
      <p:sp>
        <p:nvSpPr>
          <p:cNvPr id="5" name="六邊形 4">
            <a:extLst/>
          </p:cNvPr>
          <p:cNvSpPr/>
          <p:nvPr/>
        </p:nvSpPr>
        <p:spPr>
          <a:xfrm>
            <a:off x="1835150" y="3644900"/>
            <a:ext cx="1441450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動力機械群</a:t>
            </a:r>
          </a:p>
        </p:txBody>
      </p:sp>
      <p:sp>
        <p:nvSpPr>
          <p:cNvPr id="6" name="六邊形 5">
            <a:extLst/>
          </p:cNvPr>
          <p:cNvSpPr/>
          <p:nvPr/>
        </p:nvSpPr>
        <p:spPr>
          <a:xfrm>
            <a:off x="3059113" y="2997200"/>
            <a:ext cx="1441450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電機電子群</a:t>
            </a:r>
          </a:p>
        </p:txBody>
      </p:sp>
      <p:sp>
        <p:nvSpPr>
          <p:cNvPr id="7" name="六邊形 6">
            <a:extLst/>
          </p:cNvPr>
          <p:cNvSpPr/>
          <p:nvPr/>
        </p:nvSpPr>
        <p:spPr>
          <a:xfrm>
            <a:off x="3059113" y="4292600"/>
            <a:ext cx="1441450" cy="1223963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土木與建築群</a:t>
            </a:r>
          </a:p>
        </p:txBody>
      </p:sp>
      <p:sp>
        <p:nvSpPr>
          <p:cNvPr id="8" name="六邊形 7">
            <a:extLst/>
          </p:cNvPr>
          <p:cNvSpPr/>
          <p:nvPr/>
        </p:nvSpPr>
        <p:spPr>
          <a:xfrm>
            <a:off x="4284663" y="23495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化工群</a:t>
            </a:r>
          </a:p>
        </p:txBody>
      </p:sp>
      <p:sp>
        <p:nvSpPr>
          <p:cNvPr id="9" name="六邊形 8">
            <a:extLst/>
          </p:cNvPr>
          <p:cNvSpPr/>
          <p:nvPr/>
        </p:nvSpPr>
        <p:spPr>
          <a:xfrm>
            <a:off x="5508625" y="2997200"/>
            <a:ext cx="1439863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外語群</a:t>
            </a:r>
          </a:p>
        </p:txBody>
      </p:sp>
      <p:sp>
        <p:nvSpPr>
          <p:cNvPr id="10" name="六邊形 9">
            <a:extLst/>
          </p:cNvPr>
          <p:cNvSpPr/>
          <p:nvPr/>
        </p:nvSpPr>
        <p:spPr>
          <a:xfrm>
            <a:off x="4284663" y="36449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餐旅群</a:t>
            </a:r>
          </a:p>
        </p:txBody>
      </p:sp>
      <p:sp>
        <p:nvSpPr>
          <p:cNvPr id="11" name="六邊形 10">
            <a:extLst/>
          </p:cNvPr>
          <p:cNvSpPr/>
          <p:nvPr/>
        </p:nvSpPr>
        <p:spPr>
          <a:xfrm>
            <a:off x="4284663" y="4941888"/>
            <a:ext cx="1439862" cy="122396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海事群</a:t>
            </a:r>
          </a:p>
        </p:txBody>
      </p:sp>
      <p:sp>
        <p:nvSpPr>
          <p:cNvPr id="12" name="六邊形 11">
            <a:extLst/>
          </p:cNvPr>
          <p:cNvSpPr/>
          <p:nvPr/>
        </p:nvSpPr>
        <p:spPr>
          <a:xfrm>
            <a:off x="5508625" y="4292600"/>
            <a:ext cx="1439863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農業群</a:t>
            </a:r>
          </a:p>
        </p:txBody>
      </p:sp>
      <p:sp>
        <p:nvSpPr>
          <p:cNvPr id="13" name="六邊形 12">
            <a:extLst/>
          </p:cNvPr>
          <p:cNvSpPr/>
          <p:nvPr/>
        </p:nvSpPr>
        <p:spPr>
          <a:xfrm>
            <a:off x="6732588" y="36449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家政群</a:t>
            </a:r>
          </a:p>
        </p:txBody>
      </p:sp>
      <p:sp>
        <p:nvSpPr>
          <p:cNvPr id="14" name="六邊形 13">
            <a:extLst/>
          </p:cNvPr>
          <p:cNvSpPr/>
          <p:nvPr/>
        </p:nvSpPr>
        <p:spPr>
          <a:xfrm>
            <a:off x="6732588" y="4941888"/>
            <a:ext cx="1439862" cy="1223962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食品群</a:t>
            </a:r>
          </a:p>
        </p:txBody>
      </p:sp>
      <p:sp>
        <p:nvSpPr>
          <p:cNvPr id="15" name="六邊形 14">
            <a:extLst/>
          </p:cNvPr>
          <p:cNvSpPr/>
          <p:nvPr/>
        </p:nvSpPr>
        <p:spPr>
          <a:xfrm>
            <a:off x="6732588" y="23495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商業與管理群</a:t>
            </a:r>
          </a:p>
        </p:txBody>
      </p:sp>
      <p:sp>
        <p:nvSpPr>
          <p:cNvPr id="16" name="六邊形 15">
            <a:extLst/>
          </p:cNvPr>
          <p:cNvSpPr/>
          <p:nvPr/>
        </p:nvSpPr>
        <p:spPr>
          <a:xfrm>
            <a:off x="611188" y="29972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設計群</a:t>
            </a:r>
          </a:p>
        </p:txBody>
      </p:sp>
      <p:sp>
        <p:nvSpPr>
          <p:cNvPr id="17" name="六邊形 16">
            <a:extLst/>
          </p:cNvPr>
          <p:cNvSpPr/>
          <p:nvPr/>
        </p:nvSpPr>
        <p:spPr>
          <a:xfrm>
            <a:off x="1835150" y="4941888"/>
            <a:ext cx="1441450" cy="122396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水產群</a:t>
            </a:r>
          </a:p>
        </p:txBody>
      </p:sp>
      <p:sp>
        <p:nvSpPr>
          <p:cNvPr id="18" name="六邊形 17">
            <a:extLst/>
          </p:cNvPr>
          <p:cNvSpPr/>
          <p:nvPr/>
        </p:nvSpPr>
        <p:spPr>
          <a:xfrm>
            <a:off x="611188" y="42926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藝術群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標題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 sz="4000">
                <a:ea typeface="標楷體" pitchFamily="65" charset="-120"/>
              </a:rPr>
              <a:t>分析職業類科升學進路的觀察重點</a:t>
            </a:r>
          </a:p>
        </p:txBody>
      </p:sp>
      <p:sp>
        <p:nvSpPr>
          <p:cNvPr id="2" name="向上箭號圖說文字 1">
            <a:extLst/>
          </p:cNvPr>
          <p:cNvSpPr/>
          <p:nvPr/>
        </p:nvSpPr>
        <p:spPr>
          <a:xfrm>
            <a:off x="1042988" y="5445125"/>
            <a:ext cx="2736850" cy="1152525"/>
          </a:xfrm>
          <a:prstGeom prst="upArrowCallout">
            <a:avLst>
              <a:gd name="adj1" fmla="val 53516"/>
              <a:gd name="adj2" fmla="val 41040"/>
              <a:gd name="adj3" fmla="val 25000"/>
              <a:gd name="adj4" fmla="val 649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dirty="0"/>
              <a:t>免試入學</a:t>
            </a:r>
            <a:endParaRPr kumimoji="0" lang="en-US" altLang="zh-TW" sz="18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dirty="0"/>
              <a:t>特色招生甄選入學</a:t>
            </a:r>
          </a:p>
        </p:txBody>
      </p:sp>
      <p:sp>
        <p:nvSpPr>
          <p:cNvPr id="5" name="流程圖: 程序 4">
            <a:extLst/>
          </p:cNvPr>
          <p:cNvSpPr/>
          <p:nvPr/>
        </p:nvSpPr>
        <p:spPr>
          <a:xfrm>
            <a:off x="1031892" y="5013176"/>
            <a:ext cx="2759736" cy="432048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dirty="0"/>
              <a:t>高職一般科目課程</a:t>
            </a:r>
          </a:p>
        </p:txBody>
      </p:sp>
      <p:sp>
        <p:nvSpPr>
          <p:cNvPr id="6" name="流程圖: 程序 5">
            <a:extLst/>
          </p:cNvPr>
          <p:cNvSpPr/>
          <p:nvPr/>
        </p:nvSpPr>
        <p:spPr>
          <a:xfrm>
            <a:off x="1031892" y="4005064"/>
            <a:ext cx="1379868" cy="1008112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dirty="0">
                <a:solidFill>
                  <a:srgbClr val="FF0000"/>
                </a:solidFill>
              </a:rPr>
              <a:t>專業科目</a:t>
            </a:r>
            <a:endParaRPr kumimoji="0" lang="en-US" altLang="zh-TW" sz="1800" dirty="0">
              <a:solidFill>
                <a:srgbClr val="FF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dirty="0">
                <a:solidFill>
                  <a:srgbClr val="FF0000"/>
                </a:solidFill>
              </a:rPr>
              <a:t>理論課程</a:t>
            </a:r>
          </a:p>
        </p:txBody>
      </p:sp>
      <p:sp>
        <p:nvSpPr>
          <p:cNvPr id="7" name="流程圖: 程序 6">
            <a:extLst/>
          </p:cNvPr>
          <p:cNvSpPr/>
          <p:nvPr/>
        </p:nvSpPr>
        <p:spPr>
          <a:xfrm>
            <a:off x="2411760" y="4005064"/>
            <a:ext cx="1379868" cy="1008112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dirty="0"/>
              <a:t>專業科目</a:t>
            </a:r>
            <a:endParaRPr kumimoji="0" lang="en-US" altLang="zh-TW" sz="18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dirty="0"/>
              <a:t>實習課程</a:t>
            </a:r>
          </a:p>
        </p:txBody>
      </p:sp>
      <p:sp>
        <p:nvSpPr>
          <p:cNvPr id="8" name="剪去同側角落矩形 7">
            <a:extLst/>
          </p:cNvPr>
          <p:cNvSpPr/>
          <p:nvPr/>
        </p:nvSpPr>
        <p:spPr>
          <a:xfrm>
            <a:off x="1020763" y="1989138"/>
            <a:ext cx="2759075" cy="63500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dirty="0"/>
              <a:t>研究所</a:t>
            </a:r>
          </a:p>
        </p:txBody>
      </p:sp>
      <p:sp>
        <p:nvSpPr>
          <p:cNvPr id="9" name="流程圖: 程序 8">
            <a:extLst/>
          </p:cNvPr>
          <p:cNvSpPr/>
          <p:nvPr/>
        </p:nvSpPr>
        <p:spPr>
          <a:xfrm>
            <a:off x="1020763" y="2624138"/>
            <a:ext cx="2759075" cy="64770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dirty="0"/>
              <a:t>普通大學 </a:t>
            </a:r>
            <a:r>
              <a:rPr kumimoji="0" lang="en-US" altLang="zh-TW" sz="1800" dirty="0"/>
              <a:t>/</a:t>
            </a:r>
            <a:r>
              <a:rPr kumimoji="0" lang="zh-TW" altLang="en-US" sz="1800" dirty="0"/>
              <a:t> 四技二專</a:t>
            </a:r>
            <a:endParaRPr kumimoji="0" lang="en-US" altLang="zh-TW" sz="1800" dirty="0"/>
          </a:p>
        </p:txBody>
      </p:sp>
      <p:sp>
        <p:nvSpPr>
          <p:cNvPr id="12" name="十二邊形 11">
            <a:extLst/>
          </p:cNvPr>
          <p:cNvSpPr/>
          <p:nvPr/>
        </p:nvSpPr>
        <p:spPr>
          <a:xfrm>
            <a:off x="6147929" y="1406397"/>
            <a:ext cx="2088232" cy="1937838"/>
          </a:xfrm>
          <a:prstGeom prst="dodec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dirty="0">
                <a:solidFill>
                  <a:schemeClr val="tx1"/>
                </a:solidFill>
              </a:rPr>
              <a:t>就業市場</a:t>
            </a:r>
          </a:p>
        </p:txBody>
      </p:sp>
      <p:sp>
        <p:nvSpPr>
          <p:cNvPr id="13" name="流程圖: 多重文件 12">
            <a:extLst/>
          </p:cNvPr>
          <p:cNvSpPr/>
          <p:nvPr/>
        </p:nvSpPr>
        <p:spPr>
          <a:xfrm>
            <a:off x="5148263" y="3860800"/>
            <a:ext cx="1638300" cy="172878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dirty="0">
                <a:solidFill>
                  <a:schemeClr val="tx1"/>
                </a:solidFill>
              </a:rPr>
              <a:t>專業證照</a:t>
            </a:r>
          </a:p>
        </p:txBody>
      </p:sp>
      <p:cxnSp>
        <p:nvCxnSpPr>
          <p:cNvPr id="15" name="肘形接點 14">
            <a:extLst/>
          </p:cNvPr>
          <p:cNvCxnSpPr>
            <a:stCxn id="8" idx="3"/>
            <a:endCxn id="12" idx="9"/>
          </p:cNvCxnSpPr>
          <p:nvPr/>
        </p:nvCxnSpPr>
        <p:spPr>
          <a:xfrm rot="5400000" flipH="1" flipV="1">
            <a:off x="4252119" y="-186531"/>
            <a:ext cx="323850" cy="4027488"/>
          </a:xfrm>
          <a:prstGeom prst="bentConnector2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接點 19">
            <a:extLst/>
          </p:cNvPr>
          <p:cNvCxnSpPr>
            <a:stCxn id="9" idx="3"/>
            <a:endCxn id="12" idx="7"/>
          </p:cNvCxnSpPr>
          <p:nvPr/>
        </p:nvCxnSpPr>
        <p:spPr>
          <a:xfrm flipV="1">
            <a:off x="3779838" y="2635250"/>
            <a:ext cx="2368550" cy="312738"/>
          </a:xfrm>
          <a:prstGeom prst="bentConnector3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向上箭號 22">
            <a:extLst/>
          </p:cNvPr>
          <p:cNvSpPr/>
          <p:nvPr/>
        </p:nvSpPr>
        <p:spPr>
          <a:xfrm>
            <a:off x="2490054" y="3272227"/>
            <a:ext cx="1145842" cy="705009"/>
          </a:xfrm>
          <a:prstGeom prst="upArrow">
            <a:avLst>
              <a:gd name="adj1" fmla="val 69919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dirty="0">
                <a:solidFill>
                  <a:schemeClr val="tx1"/>
                </a:solidFill>
              </a:rPr>
              <a:t>統測</a:t>
            </a:r>
          </a:p>
        </p:txBody>
      </p:sp>
      <p:sp>
        <p:nvSpPr>
          <p:cNvPr id="24" name="向上箭號 23">
            <a:extLst/>
          </p:cNvPr>
          <p:cNvSpPr/>
          <p:nvPr/>
        </p:nvSpPr>
        <p:spPr>
          <a:xfrm>
            <a:off x="1193910" y="3272228"/>
            <a:ext cx="1145842" cy="705008"/>
          </a:xfrm>
          <a:prstGeom prst="upArrow">
            <a:avLst>
              <a:gd name="adj1" fmla="val 69919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schemeClr val="tx1"/>
                </a:solidFill>
              </a:rPr>
              <a:t>學測</a:t>
            </a:r>
            <a:endParaRPr kumimoji="0" lang="en-US" altLang="zh-TW" sz="14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schemeClr val="tx1"/>
                </a:solidFill>
              </a:rPr>
              <a:t>指考</a:t>
            </a:r>
          </a:p>
        </p:txBody>
      </p:sp>
      <p:sp>
        <p:nvSpPr>
          <p:cNvPr id="25" name="向右箭號 24">
            <a:extLst/>
          </p:cNvPr>
          <p:cNvSpPr/>
          <p:nvPr/>
        </p:nvSpPr>
        <p:spPr>
          <a:xfrm>
            <a:off x="3791628" y="4509120"/>
            <a:ext cx="1356436" cy="720080"/>
          </a:xfrm>
          <a:prstGeom prst="rightArrow">
            <a:avLst>
              <a:gd name="adj1" fmla="val 60694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dirty="0">
                <a:solidFill>
                  <a:schemeClr val="tx1"/>
                </a:solidFill>
              </a:rPr>
              <a:t>技能檢定</a:t>
            </a:r>
          </a:p>
        </p:txBody>
      </p:sp>
      <p:cxnSp>
        <p:nvCxnSpPr>
          <p:cNvPr id="28" name="肘形接點 27">
            <a:extLst/>
          </p:cNvPr>
          <p:cNvCxnSpPr>
            <a:stCxn id="13" idx="3"/>
            <a:endCxn id="12" idx="4"/>
          </p:cNvCxnSpPr>
          <p:nvPr/>
        </p:nvCxnSpPr>
        <p:spPr>
          <a:xfrm flipV="1">
            <a:off x="6786563" y="3344863"/>
            <a:ext cx="685800" cy="1379537"/>
          </a:xfrm>
          <a:prstGeom prst="bentConnector2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/>
          </p:cNvPr>
          <p:cNvSpPr/>
          <p:nvPr/>
        </p:nvSpPr>
        <p:spPr>
          <a:xfrm>
            <a:off x="1020763" y="4005263"/>
            <a:ext cx="5765800" cy="143986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/>
          </a:p>
        </p:txBody>
      </p:sp>
      <p:sp>
        <p:nvSpPr>
          <p:cNvPr id="18" name="矩形 17">
            <a:extLst/>
          </p:cNvPr>
          <p:cNvSpPr/>
          <p:nvPr/>
        </p:nvSpPr>
        <p:spPr>
          <a:xfrm>
            <a:off x="1020763" y="1989138"/>
            <a:ext cx="2759075" cy="13065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/>
          </a:p>
        </p:txBody>
      </p:sp>
      <p:sp>
        <p:nvSpPr>
          <p:cNvPr id="19" name="矩形 18">
            <a:extLst/>
          </p:cNvPr>
          <p:cNvSpPr/>
          <p:nvPr/>
        </p:nvSpPr>
        <p:spPr>
          <a:xfrm>
            <a:off x="6148388" y="1403350"/>
            <a:ext cx="2087562" cy="194151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/>
          </a:p>
        </p:txBody>
      </p:sp>
      <p:sp>
        <p:nvSpPr>
          <p:cNvPr id="10" name="橢圓 9">
            <a:extLst/>
          </p:cNvPr>
          <p:cNvSpPr/>
          <p:nvPr/>
        </p:nvSpPr>
        <p:spPr>
          <a:xfrm>
            <a:off x="484188" y="3783013"/>
            <a:ext cx="503237" cy="5032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800" dirty="0">
                <a:solidFill>
                  <a:srgbClr val="FF0000"/>
                </a:solidFill>
              </a:rPr>
              <a:t>1</a:t>
            </a:r>
            <a:endParaRPr kumimoji="0"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1" name="橢圓 20">
            <a:extLst/>
          </p:cNvPr>
          <p:cNvSpPr/>
          <p:nvPr/>
        </p:nvSpPr>
        <p:spPr>
          <a:xfrm>
            <a:off x="527050" y="1736725"/>
            <a:ext cx="504825" cy="5048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800" dirty="0">
                <a:solidFill>
                  <a:srgbClr val="FF0000"/>
                </a:solidFill>
              </a:rPr>
              <a:t>2</a:t>
            </a:r>
            <a:endParaRPr kumimoji="0"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2" name="橢圓 21">
            <a:extLst/>
          </p:cNvPr>
          <p:cNvSpPr/>
          <p:nvPr/>
        </p:nvSpPr>
        <p:spPr>
          <a:xfrm>
            <a:off x="8235950" y="1323975"/>
            <a:ext cx="504825" cy="5032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800" dirty="0">
                <a:solidFill>
                  <a:srgbClr val="FF0000"/>
                </a:solidFill>
              </a:rPr>
              <a:t>3</a:t>
            </a:r>
            <a:endParaRPr kumimoji="0" lang="zh-TW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高職與高中的進路比較分析</a:t>
            </a:r>
          </a:p>
        </p:txBody>
      </p:sp>
      <p:graphicFrame>
        <p:nvGraphicFramePr>
          <p:cNvPr id="292867" name="Group 3">
            <a:extLst/>
          </p:cNvPr>
          <p:cNvGraphicFramePr>
            <a:graphicFrameLocks noGrp="1"/>
          </p:cNvGraphicFramePr>
          <p:nvPr/>
        </p:nvGraphicFramePr>
        <p:xfrm>
          <a:off x="68263" y="1293813"/>
          <a:ext cx="8964612" cy="4911852"/>
        </p:xfrm>
        <a:graphic>
          <a:graphicData uri="http://schemas.openxmlformats.org/drawingml/2006/table">
            <a:tbl>
              <a:tblPr/>
              <a:tblGrid>
                <a:gridCol w="134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54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類別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</a:p>
                  </a:txBody>
                  <a:tcPr marL="57904" marR="57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 職</a:t>
                      </a:r>
                    </a:p>
                  </a:txBody>
                  <a:tcPr marL="57904" marR="57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 中</a:t>
                      </a:r>
                    </a:p>
                  </a:txBody>
                  <a:tcPr marL="57904" marR="57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1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性　向</a:t>
                      </a:r>
                    </a:p>
                  </a:txBody>
                  <a:tcPr marL="57904" marR="57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4800" algn="l"/>
                        </a:tabLst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操作性向強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4800" algn="l"/>
                        </a:tabLst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喜歡動手做實作活動</a:t>
                      </a:r>
                    </a:p>
                  </a:txBody>
                  <a:tcPr marL="57904" marR="57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4800" algn="l"/>
                        </a:tabLst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學術性向強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4800" algn="l"/>
                        </a:tabLst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對學術研究興趣較濃</a:t>
                      </a:r>
                    </a:p>
                  </a:txBody>
                  <a:tcPr marL="57904" marR="57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3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升學進路</a:t>
                      </a:r>
                    </a:p>
                  </a:txBody>
                  <a:tcPr marL="57904" marR="57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304800" algn="l"/>
                        </a:tabLst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升大學部份：以科技大學、技術學院、二專為主，一般大學為輔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304800" algn="l"/>
                        </a:tabLst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繼續攻讀研究所：以進入</a:t>
                      </a: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科技校院研究所</a:t>
                      </a: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為主，或轉考一般大學研究所為輔</a:t>
                      </a:r>
                    </a:p>
                  </a:txBody>
                  <a:tcPr marL="57904" marR="57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/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升大學部份：以一般大學為主，科技校院、二專為輔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/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升學研究所：攻讀</a:t>
                      </a: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一般大學研究所</a:t>
                      </a: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為主</a:t>
                      </a:r>
                    </a:p>
                  </a:txBody>
                  <a:tcPr marL="57600" marR="576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68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04800" algn="l"/>
                        </a:tabLst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未來發展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304800" algn="l"/>
                        </a:tabLst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較強的</a:t>
                      </a: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實務及技術能力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304800" algn="l"/>
                        </a:tabLst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所學和</a:t>
                      </a: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職場所需能力接軌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304800" algn="l"/>
                        </a:tabLst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升學、就業管道兼具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304800" algn="l"/>
                        </a:tabLst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偏具</a:t>
                      </a: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知識型</a:t>
                      </a: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工作知能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304800" algn="l"/>
                        </a:tabLst>
                      </a:pP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基礎</a:t>
                      </a: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學科強</a:t>
                      </a: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，實務</a:t>
                      </a:r>
                      <a:r>
                        <a:rPr kumimoji="0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職能較弱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/>
          </p:cNvPr>
          <p:cNvSpPr>
            <a:spLocks noGrp="1"/>
          </p:cNvSpPr>
          <p:nvPr>
            <p:ph type="body" idx="4294967295"/>
          </p:nvPr>
        </p:nvSpPr>
        <p:spPr>
          <a:xfrm>
            <a:off x="827584" y="2348880"/>
            <a:ext cx="7772400" cy="1500187"/>
          </a:xfrm>
        </p:spPr>
        <p:txBody>
          <a:bodyPr anchor="b"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zh-TW" alt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國中教育會考說明</a:t>
            </a:r>
            <a:endParaRPr lang="zh-TW" altLang="en-US" sz="6600" dirty="0">
              <a:ea typeface="微軟正黑體" pitchFamily="34" charset="-120"/>
            </a:endParaRPr>
          </a:p>
        </p:txBody>
      </p:sp>
      <p:sp>
        <p:nvSpPr>
          <p:cNvPr id="94211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buFont typeface="Arial" pitchFamily="34" charset="0"/>
              <a:buNone/>
            </a:pPr>
            <a:fld id="{73D9CB42-2F99-46B2-966D-961D946719C8}" type="slidenum">
              <a:rPr kumimoji="0" lang="en-US" altLang="zh-TW" sz="1200">
                <a:solidFill>
                  <a:srgbClr val="0C3226"/>
                </a:solidFill>
              </a:rPr>
              <a:pPr algn="r" eaLnBrk="1" hangingPunct="1">
                <a:buFont typeface="Arial" pitchFamily="34" charset="0"/>
                <a:buNone/>
              </a:pPr>
              <a:t>18</a:t>
            </a:fld>
            <a:endParaRPr kumimoji="0" lang="en-US" altLang="zh-TW" sz="1200">
              <a:solidFill>
                <a:srgbClr val="0C32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教育會考何時考</a:t>
            </a:r>
          </a:p>
        </p:txBody>
      </p:sp>
      <p:graphicFrame>
        <p:nvGraphicFramePr>
          <p:cNvPr id="5" name="內容版面配置區 4">
            <a:extLst/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2395883"/>
              </p:ext>
            </p:extLst>
          </p:nvPr>
        </p:nvGraphicFramePr>
        <p:xfrm>
          <a:off x="500034" y="1268413"/>
          <a:ext cx="8280400" cy="5195891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109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16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日（六）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109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17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日（日）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08:20-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08:20-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08:30-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社    會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08:30-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    然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09:40-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10:20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09:40-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10:20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10:20-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10:20-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10:30-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11:50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數    學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10:30-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英語（閱讀）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11:50-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午休 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11:30-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12:00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13:40-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13:50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12:00-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12:05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13:50-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15:00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    文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12:05-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英語（聽力）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15:00-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15:40-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15:50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15:50-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16:40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寫作測驗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39994" y="553750"/>
            <a:ext cx="720080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</a:rPr>
              <a:t>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          目次</a:t>
            </a:r>
          </a:p>
        </p:txBody>
      </p:sp>
      <p:sp>
        <p:nvSpPr>
          <p:cNvPr id="3" name="內容版面配置區 2">
            <a:extLst/>
          </p:cNvPr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8229600" cy="491174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buFont typeface="Arial" pitchFamily="34" charset="0"/>
              <a:buBlip>
                <a:blip r:embed="rId3"/>
              </a:buBlip>
              <a:defRPr/>
            </a:pP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4" action="ppaction://hlinksldjump"/>
              </a:rPr>
              <a:t>適性入學的成果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Blip>
                <a:blip r:embed="rId3"/>
              </a:buBlip>
              <a:defRPr/>
            </a:pP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5" action="ppaction://hlinksldjump"/>
              </a:rPr>
              <a:t>學費補助</a:t>
            </a:r>
            <a:endParaRPr lang="en-US" altLang="zh-TW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Blip>
                <a:blip r:embed="rId3"/>
              </a:buBlip>
              <a:defRPr/>
            </a:pP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6" action="ppaction://hlinksldjump"/>
              </a:rPr>
              <a:t>適性輔導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Blip>
                <a:blip r:embed="rId3"/>
              </a:buBlip>
              <a:defRPr/>
            </a:pP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7" action="ppaction://hlinksldjump"/>
              </a:rPr>
              <a:t>教育會考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Blip>
                <a:blip r:embed="rId3"/>
              </a:buBlip>
              <a:defRPr/>
            </a:pP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8" action="ppaction://hlinksldjump"/>
              </a:rPr>
              <a:t>桃連區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8" action="ppaction://hlinksldjump"/>
              </a:rPr>
              <a:t>109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8" action="ppaction://hlinksldjump"/>
              </a:rPr>
              <a:t>年度重要日程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Blip>
                <a:blip r:embed="rId3"/>
              </a:buBlip>
              <a:defRPr/>
            </a:pP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9" action="ppaction://hlinksldjump"/>
              </a:rPr>
              <a:t>桃連區特色招生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甄選入學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Blip>
                <a:blip r:embed="rId3"/>
              </a:buBlip>
              <a:defRPr/>
            </a:pP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10" action="ppaction://hlinksldjump"/>
              </a:rPr>
              <a:t>桃連區免試入學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Blip>
                <a:blip r:embed="rId3"/>
              </a:buBlip>
              <a:defRPr/>
            </a:pP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桃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10" action="ppaction://hlinksldjump"/>
              </a:rPr>
              <a:t>連區特色招生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考試入學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Blip>
                <a:blip r:embed="rId3"/>
              </a:buBlip>
              <a:defRPr/>
            </a:pP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五專免試入學簡介</a:t>
            </a:r>
            <a:endParaRPr lang="en-US" altLang="zh-TW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Blip>
                <a:blip r:embed="rId3"/>
              </a:buBlip>
              <a:defRPr/>
            </a:pP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11" action="ppaction://hlinksldjump"/>
              </a:rPr>
              <a:t>適性入學宣導網的說明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Blip>
                <a:blip r:embed="rId3"/>
              </a:buBlip>
              <a:defRPr/>
            </a:pP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11.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12" action="ppaction://hlinksldjump"/>
              </a:rPr>
              <a:t>結語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標題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教育會考怎麼考</a:t>
            </a:r>
          </a:p>
        </p:txBody>
      </p:sp>
      <p:graphicFrame>
        <p:nvGraphicFramePr>
          <p:cNvPr id="4" name="內容版面配置區 3">
            <a:extLst/>
          </p:cNvPr>
          <p:cNvGraphicFramePr>
            <a:graphicFrameLocks noGrp="1"/>
          </p:cNvGraphicFramePr>
          <p:nvPr>
            <p:ph idx="4294967295"/>
          </p:nvPr>
        </p:nvGraphicFramePr>
        <p:xfrm>
          <a:off x="857224" y="1268413"/>
          <a:ext cx="7704138" cy="5035554"/>
        </p:xfrm>
        <a:graphic>
          <a:graphicData uri="http://schemas.openxmlformats.org/drawingml/2006/table">
            <a:tbl>
              <a:tblPr/>
              <a:tblGrid>
                <a:gridCol w="170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考試科目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題型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題數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考試時間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　文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選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45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英  語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選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（閱讀）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45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選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（聽力）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25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數　學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選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25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非選擇題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社　會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選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　然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選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寫作測驗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引導寫作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內容版面配置區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zh-TW" altLang="en-US" sz="34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數學科「</a:t>
            </a:r>
            <a:r>
              <a:rPr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非選擇題」</a:t>
            </a:r>
            <a:r>
              <a:rPr lang="zh-TW" altLang="en-US" sz="34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以及英語科「</a:t>
            </a:r>
            <a:r>
              <a:rPr lang="zh-TW" altLang="en-US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聽力測驗」</a:t>
            </a:r>
            <a:r>
              <a:rPr lang="zh-TW" altLang="en-US" sz="34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部分均納入成績計算。</a:t>
            </a:r>
            <a:endParaRPr lang="en-US" altLang="zh-TW" sz="34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4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英語科</a:t>
            </a:r>
            <a:r>
              <a:rPr lang="zh-TW" altLang="en-US" sz="34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4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呈現整體（閱讀及聽力）能力等級，並分列閱讀及聽力的等級描述，以提供學生學力資訊，閱讀及聽力計分比例為</a:t>
            </a:r>
            <a:r>
              <a:rPr lang="en-US" altLang="zh-TW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80:20</a:t>
            </a:r>
            <a:r>
              <a:rPr lang="zh-TW" altLang="zh-TW" sz="3400" b="1">
                <a:solidFill>
                  <a:srgbClr val="333399"/>
                </a:solidFill>
              </a:rPr>
              <a:t>。</a:t>
            </a:r>
            <a:endParaRPr lang="en-US" altLang="zh-TW" sz="3400" b="1">
              <a:solidFill>
                <a:srgbClr val="333399"/>
              </a:solidFill>
            </a:endParaRPr>
          </a:p>
          <a:p>
            <a:r>
              <a:rPr lang="zh-TW" altLang="zh-TW" sz="34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數學科</a:t>
            </a:r>
            <a:r>
              <a:rPr lang="zh-TW" altLang="en-US" sz="34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4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選擇題及非選擇題計分比例為</a:t>
            </a:r>
            <a:r>
              <a:rPr lang="en-US" altLang="zh-TW" sz="3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85:15</a:t>
            </a:r>
            <a:r>
              <a:rPr lang="zh-TW" altLang="zh-TW" sz="34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 typeface="Arial" pitchFamily="34" charset="0"/>
              <a:buNone/>
            </a:pPr>
            <a:r>
              <a:rPr lang="zh-TW" altLang="en-US">
                <a:solidFill>
                  <a:srgbClr val="003366"/>
                </a:solidFill>
              </a:rPr>
              <a:t/>
            </a:r>
            <a:br>
              <a:rPr lang="zh-TW" altLang="en-US">
                <a:solidFill>
                  <a:srgbClr val="003366"/>
                </a:solidFill>
              </a:rPr>
            </a:br>
            <a:endParaRPr lang="zh-TW" altLang="en-US"/>
          </a:p>
        </p:txBody>
      </p:sp>
      <p:sp>
        <p:nvSpPr>
          <p:cNvPr id="6" name="Picture 5" descr="MC900281970[1]"/>
          <p:cNvSpPr>
            <a:spLocks noChangeAspect="1" noChangeArrowheads="1"/>
          </p:cNvSpPr>
          <p:nvPr/>
        </p:nvSpPr>
        <p:spPr bwMode="auto">
          <a:xfrm>
            <a:off x="7573963" y="0"/>
            <a:ext cx="15700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TW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國中教育會考 成績單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643063"/>
            <a:ext cx="5278438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圖說文字 1">
            <a:extLst/>
          </p:cNvPr>
          <p:cNvSpPr/>
          <p:nvPr/>
        </p:nvSpPr>
        <p:spPr>
          <a:xfrm>
            <a:off x="1979613" y="1114425"/>
            <a:ext cx="1522412" cy="431800"/>
          </a:xfrm>
          <a:prstGeom prst="wedgeRectCallout">
            <a:avLst>
              <a:gd name="adj1" fmla="val 16582"/>
              <a:gd name="adj2" fmla="val 1033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等級</a:t>
            </a:r>
            <a:r>
              <a:rPr lang="en-US" altLang="zh-TW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級分</a:t>
            </a:r>
            <a:r>
              <a:rPr lang="en-US" altLang="zh-TW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圖說文字 12">
            <a:extLst/>
          </p:cNvPr>
          <p:cNvSpPr/>
          <p:nvPr/>
        </p:nvSpPr>
        <p:spPr>
          <a:xfrm>
            <a:off x="3924300" y="1114425"/>
            <a:ext cx="2087563" cy="431800"/>
          </a:xfrm>
          <a:prstGeom prst="wedgeRectCallout">
            <a:avLst>
              <a:gd name="adj1" fmla="val 4746"/>
              <a:gd name="adj2" fmla="val 9874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等級</a:t>
            </a:r>
            <a:r>
              <a:rPr lang="en-US" altLang="zh-TW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級分</a:t>
            </a:r>
            <a:r>
              <a:rPr lang="en-US" altLang="zh-TW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2062163"/>
            <a:ext cx="19335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buFont typeface="Arial" pitchFamily="34" charset="0"/>
              <a:buNone/>
            </a:pPr>
            <a:endParaRPr kumimoji="0" lang="zh-TW" altLang="en-US" sz="1800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2062163"/>
            <a:ext cx="19335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buFont typeface="Arial" pitchFamily="34" charset="0"/>
              <a:buNone/>
            </a:pPr>
            <a:endParaRPr kumimoji="0" lang="zh-TW" altLang="en-US" sz="1800"/>
          </a:p>
        </p:txBody>
      </p:sp>
      <p:graphicFrame>
        <p:nvGraphicFramePr>
          <p:cNvPr id="734213" name="Group 5">
            <a:extLst/>
          </p:cNvPr>
          <p:cNvGraphicFramePr>
            <a:graphicFrameLocks noGrp="1"/>
          </p:cNvGraphicFramePr>
          <p:nvPr/>
        </p:nvGraphicFramePr>
        <p:xfrm>
          <a:off x="1149350" y="2062163"/>
          <a:ext cx="6845300" cy="517554"/>
        </p:xfrm>
        <a:graphic>
          <a:graphicData uri="http://schemas.openxmlformats.org/drawingml/2006/table">
            <a:tbl>
              <a:tblPr/>
              <a:tblGrid>
                <a:gridCol w="684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417" marB="454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4219" name="Rectangle 11">
            <a:extLst/>
          </p:cNvPr>
          <p:cNvSpPr>
            <a:spLocks noChangeArrowheads="1"/>
          </p:cNvSpPr>
          <p:nvPr/>
        </p:nvSpPr>
        <p:spPr bwMode="auto">
          <a:xfrm>
            <a:off x="0" y="2382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latin typeface="+mn-lt"/>
              <a:ea typeface="+mn-ea"/>
            </a:endParaRPr>
          </a:p>
        </p:txBody>
      </p:sp>
      <p:sp>
        <p:nvSpPr>
          <p:cNvPr id="29707" name="Rectangle 11">
            <a:extLst/>
          </p:cNvPr>
          <p:cNvSpPr>
            <a:spLocks noChangeArrowheads="1"/>
          </p:cNvSpPr>
          <p:nvPr/>
        </p:nvSpPr>
        <p:spPr bwMode="auto">
          <a:xfrm>
            <a:off x="-12753975" y="-1799116925"/>
            <a:ext cx="7556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表一、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08" name="Rectangle 12">
            <a:extLst/>
          </p:cNvPr>
          <p:cNvSpPr>
            <a:spLocks noChangeArrowheads="1"/>
          </p:cNvSpPr>
          <p:nvPr/>
        </p:nvSpPr>
        <p:spPr bwMode="auto">
          <a:xfrm>
            <a:off x="-8943975" y="399405475"/>
            <a:ext cx="561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700">
                <a:latin typeface="Times New Roman" pitchFamily="18" charset="0"/>
                <a:cs typeface="Times New Roman" pitchFamily="18" charset="0"/>
              </a:rPr>
              <a:t>103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09" name="Rectangle 13">
            <a:extLst/>
          </p:cNvPr>
          <p:cNvSpPr>
            <a:spLocks noChangeArrowheads="1"/>
          </p:cNvSpPr>
          <p:nvPr/>
        </p:nvSpPr>
        <p:spPr bwMode="auto">
          <a:xfrm>
            <a:off x="-5984875" y="-1799132800"/>
            <a:ext cx="53657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700">
                <a:latin typeface="Times New Roman" pitchFamily="18" charset="0"/>
                <a:cs typeface="Times New Roman" pitchFamily="18" charset="0"/>
              </a:rPr>
              <a:t>年國中教育會考各科能力等級加標示與答對題數對照表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10" name="Rectangle 14">
            <a:extLst/>
          </p:cNvPr>
          <p:cNvSpPr>
            <a:spLocks noChangeArrowheads="1"/>
          </p:cNvSpPr>
          <p:nvPr/>
        </p:nvSpPr>
        <p:spPr bwMode="auto">
          <a:xfrm>
            <a:off x="-49180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國文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11" name="Rectangle 15">
            <a:extLst/>
          </p:cNvPr>
          <p:cNvSpPr>
            <a:spLocks noChangeArrowheads="1"/>
          </p:cNvSpPr>
          <p:nvPr/>
        </p:nvSpPr>
        <p:spPr bwMode="auto">
          <a:xfrm>
            <a:off x="-2046922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英語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12" name="Rectangle 16">
            <a:extLst/>
          </p:cNvPr>
          <p:cNvSpPr>
            <a:spLocks noChangeArrowheads="1"/>
          </p:cNvSpPr>
          <p:nvPr/>
        </p:nvSpPr>
        <p:spPr bwMode="auto">
          <a:xfrm>
            <a:off x="1118552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數學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13" name="Rectangle 17">
            <a:extLst/>
          </p:cNvPr>
          <p:cNvSpPr>
            <a:spLocks noChangeArrowheads="1"/>
          </p:cNvSpPr>
          <p:nvPr/>
        </p:nvSpPr>
        <p:spPr bwMode="auto">
          <a:xfrm>
            <a:off x="192436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社會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14" name="Rectangle 18">
            <a:extLst/>
          </p:cNvPr>
          <p:cNvSpPr>
            <a:spLocks noChangeArrowheads="1"/>
          </p:cNvSpPr>
          <p:nvPr/>
        </p:nvSpPr>
        <p:spPr bwMode="auto">
          <a:xfrm>
            <a:off x="2727642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自然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15" name="Rectangle 19">
            <a:extLst/>
          </p:cNvPr>
          <p:cNvSpPr>
            <a:spLocks noChangeArrowheads="1"/>
          </p:cNvSpPr>
          <p:nvPr/>
        </p:nvSpPr>
        <p:spPr bwMode="auto">
          <a:xfrm>
            <a:off x="-149891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精熟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16" name="Rectangle 20">
            <a:extLst/>
          </p:cNvPr>
          <p:cNvSpPr>
            <a:spLocks noChangeArrowheads="1"/>
          </p:cNvSpPr>
          <p:nvPr/>
        </p:nvSpPr>
        <p:spPr bwMode="auto">
          <a:xfrm>
            <a:off x="-10861675" y="-1799116925"/>
            <a:ext cx="58578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A++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17" name="Rectangle 21">
            <a:extLst/>
          </p:cNvPr>
          <p:cNvSpPr>
            <a:spLocks noChangeArrowheads="1"/>
          </p:cNvSpPr>
          <p:nvPr/>
        </p:nvSpPr>
        <p:spPr bwMode="auto">
          <a:xfrm>
            <a:off x="-7273925" y="-1799116925"/>
            <a:ext cx="6683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41~48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18" name="Rectangle 22">
            <a:extLst/>
          </p:cNvPr>
          <p:cNvSpPr>
            <a:spLocks noChangeArrowheads="1"/>
          </p:cNvSpPr>
          <p:nvPr/>
        </p:nvSpPr>
        <p:spPr bwMode="auto">
          <a:xfrm>
            <a:off x="-32480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45~48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19" name="Rectangle 23">
            <a:extLst/>
          </p:cNvPr>
          <p:cNvSpPr>
            <a:spLocks noChangeArrowheads="1"/>
          </p:cNvSpPr>
          <p:nvPr/>
        </p:nvSpPr>
        <p:spPr bwMode="auto">
          <a:xfrm>
            <a:off x="7778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33~40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0" name="Rectangle 24">
            <a:extLst/>
          </p:cNvPr>
          <p:cNvSpPr>
            <a:spLocks noChangeArrowheads="1"/>
          </p:cNvSpPr>
          <p:nvPr/>
        </p:nvSpPr>
        <p:spPr bwMode="auto">
          <a:xfrm>
            <a:off x="48037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38~40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1" name="Rectangle 25">
            <a:extLst/>
          </p:cNvPr>
          <p:cNvSpPr>
            <a:spLocks noChangeArrowheads="1"/>
          </p:cNvSpPr>
          <p:nvPr/>
        </p:nvSpPr>
        <p:spPr bwMode="auto">
          <a:xfrm>
            <a:off x="88296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22~27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2" name="Rectangle 26">
            <a:extLst/>
          </p:cNvPr>
          <p:cNvSpPr>
            <a:spLocks noChangeArrowheads="1"/>
          </p:cNvSpPr>
          <p:nvPr/>
        </p:nvSpPr>
        <p:spPr bwMode="auto">
          <a:xfrm>
            <a:off x="128619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25~27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3" name="Rectangle 27">
            <a:extLst/>
          </p:cNvPr>
          <p:cNvSpPr>
            <a:spLocks noChangeArrowheads="1"/>
          </p:cNvSpPr>
          <p:nvPr/>
        </p:nvSpPr>
        <p:spPr bwMode="auto">
          <a:xfrm>
            <a:off x="168878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53~63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4" name="Rectangle 28">
            <a:extLst/>
          </p:cNvPr>
          <p:cNvSpPr>
            <a:spLocks noChangeArrowheads="1"/>
          </p:cNvSpPr>
          <p:nvPr/>
        </p:nvSpPr>
        <p:spPr bwMode="auto">
          <a:xfrm>
            <a:off x="-186912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60~63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5" name="Rectangle 29">
            <a:extLst/>
          </p:cNvPr>
          <p:cNvSpPr>
            <a:spLocks noChangeArrowheads="1"/>
          </p:cNvSpPr>
          <p:nvPr/>
        </p:nvSpPr>
        <p:spPr bwMode="auto">
          <a:xfrm>
            <a:off x="24939625" y="-1799116925"/>
            <a:ext cx="7159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46~54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6" name="Rectangle 30">
            <a:extLst/>
          </p:cNvPr>
          <p:cNvSpPr>
            <a:spLocks noChangeArrowheads="1"/>
          </p:cNvSpPr>
          <p:nvPr/>
        </p:nvSpPr>
        <p:spPr bwMode="auto">
          <a:xfrm>
            <a:off x="289464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52~54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7" name="Rectangle 31">
            <a:extLst/>
          </p:cNvPr>
          <p:cNvSpPr>
            <a:spLocks noChangeArrowheads="1"/>
          </p:cNvSpPr>
          <p:nvPr/>
        </p:nvSpPr>
        <p:spPr bwMode="auto">
          <a:xfrm>
            <a:off x="-10506075" y="-1799116925"/>
            <a:ext cx="279558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A+ 43~44 36~37 24 57~59 50~51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8" name="Rectangle 32">
            <a:extLst/>
          </p:cNvPr>
          <p:cNvSpPr>
            <a:spLocks noChangeArrowheads="1"/>
          </p:cNvSpPr>
          <p:nvPr/>
        </p:nvSpPr>
        <p:spPr bwMode="auto">
          <a:xfrm>
            <a:off x="-10144125" y="-1799116925"/>
            <a:ext cx="29813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A 41~42 33~35 22~23 53~56 46~49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9" name="Rectangle 33">
            <a:extLst/>
          </p:cNvPr>
          <p:cNvSpPr>
            <a:spLocks noChangeArrowheads="1"/>
          </p:cNvSpPr>
          <p:nvPr/>
        </p:nvSpPr>
        <p:spPr bwMode="auto">
          <a:xfrm>
            <a:off x="-149891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基礎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30" name="Rectangle 34">
            <a:extLst/>
          </p:cNvPr>
          <p:cNvSpPr>
            <a:spLocks noChangeArrowheads="1"/>
          </p:cNvSpPr>
          <p:nvPr/>
        </p:nvSpPr>
        <p:spPr bwMode="auto">
          <a:xfrm>
            <a:off x="-10829925" y="-1799116925"/>
            <a:ext cx="5746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B++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1" name="Rectangle 35">
            <a:extLst/>
          </p:cNvPr>
          <p:cNvSpPr>
            <a:spLocks noChangeArrowheads="1"/>
          </p:cNvSpPr>
          <p:nvPr/>
        </p:nvSpPr>
        <p:spPr bwMode="auto">
          <a:xfrm>
            <a:off x="-7273925" y="-1799116925"/>
            <a:ext cx="6683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19~40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2" name="Rectangle 36">
            <a:extLst/>
          </p:cNvPr>
          <p:cNvSpPr>
            <a:spLocks noChangeArrowheads="1"/>
          </p:cNvSpPr>
          <p:nvPr/>
        </p:nvSpPr>
        <p:spPr bwMode="auto">
          <a:xfrm>
            <a:off x="-32480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35~40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3" name="Rectangle 37">
            <a:extLst/>
          </p:cNvPr>
          <p:cNvSpPr>
            <a:spLocks noChangeArrowheads="1"/>
          </p:cNvSpPr>
          <p:nvPr/>
        </p:nvSpPr>
        <p:spPr bwMode="auto">
          <a:xfrm>
            <a:off x="7778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13~32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4" name="Rectangle 38">
            <a:extLst/>
          </p:cNvPr>
          <p:cNvSpPr>
            <a:spLocks noChangeArrowheads="1"/>
          </p:cNvSpPr>
          <p:nvPr/>
        </p:nvSpPr>
        <p:spPr bwMode="auto">
          <a:xfrm>
            <a:off x="48037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27~32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5" name="Rectangle 39">
            <a:extLst/>
          </p:cNvPr>
          <p:cNvSpPr>
            <a:spLocks noChangeArrowheads="1"/>
          </p:cNvSpPr>
          <p:nvPr/>
        </p:nvSpPr>
        <p:spPr bwMode="auto">
          <a:xfrm>
            <a:off x="88296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10~21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6" name="Rectangle 40">
            <a:extLst/>
          </p:cNvPr>
          <p:cNvSpPr>
            <a:spLocks noChangeArrowheads="1"/>
          </p:cNvSpPr>
          <p:nvPr/>
        </p:nvSpPr>
        <p:spPr bwMode="auto">
          <a:xfrm>
            <a:off x="128619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18~21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7" name="Rectangle 41">
            <a:extLst/>
          </p:cNvPr>
          <p:cNvSpPr>
            <a:spLocks noChangeArrowheads="1"/>
          </p:cNvSpPr>
          <p:nvPr/>
        </p:nvSpPr>
        <p:spPr bwMode="auto">
          <a:xfrm>
            <a:off x="168878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23~52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8" name="Rectangle 42">
            <a:extLst/>
          </p:cNvPr>
          <p:cNvSpPr>
            <a:spLocks noChangeArrowheads="1"/>
          </p:cNvSpPr>
          <p:nvPr/>
        </p:nvSpPr>
        <p:spPr bwMode="auto">
          <a:xfrm>
            <a:off x="-186912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43~52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9" name="Rectangle 43">
            <a:extLst/>
          </p:cNvPr>
          <p:cNvSpPr>
            <a:spLocks noChangeArrowheads="1"/>
          </p:cNvSpPr>
          <p:nvPr/>
        </p:nvSpPr>
        <p:spPr bwMode="auto">
          <a:xfrm>
            <a:off x="24939625" y="-1799116925"/>
            <a:ext cx="7159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19~45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40" name="Rectangle 44">
            <a:extLst/>
          </p:cNvPr>
          <p:cNvSpPr>
            <a:spLocks noChangeArrowheads="1"/>
          </p:cNvSpPr>
          <p:nvPr/>
        </p:nvSpPr>
        <p:spPr bwMode="auto">
          <a:xfrm>
            <a:off x="289464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36~45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41" name="Rectangle 45">
            <a:extLst/>
          </p:cNvPr>
          <p:cNvSpPr>
            <a:spLocks noChangeArrowheads="1"/>
          </p:cNvSpPr>
          <p:nvPr/>
        </p:nvSpPr>
        <p:spPr bwMode="auto">
          <a:xfrm>
            <a:off x="-10467975" y="-1799116925"/>
            <a:ext cx="30781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B+ 30~34 22~26 15~17 35~42 28~35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42" name="Rectangle 46">
            <a:extLst/>
          </p:cNvPr>
          <p:cNvSpPr>
            <a:spLocks noChangeArrowheads="1"/>
          </p:cNvSpPr>
          <p:nvPr/>
        </p:nvSpPr>
        <p:spPr bwMode="auto">
          <a:xfrm>
            <a:off x="-10112375" y="-1799116925"/>
            <a:ext cx="297021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B 19~29 13~21 10~14 23~34 19~27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43" name="Rectangle 47">
            <a:extLst/>
          </p:cNvPr>
          <p:cNvSpPr>
            <a:spLocks noChangeArrowheads="1"/>
          </p:cNvSpPr>
          <p:nvPr/>
        </p:nvSpPr>
        <p:spPr bwMode="auto">
          <a:xfrm>
            <a:off x="-149891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待加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44" name="Rectangle 48">
            <a:extLst/>
          </p:cNvPr>
          <p:cNvSpPr>
            <a:spLocks noChangeArrowheads="1"/>
          </p:cNvSpPr>
          <p:nvPr/>
        </p:nvSpPr>
        <p:spPr bwMode="auto">
          <a:xfrm>
            <a:off x="-14354175" y="-1799116925"/>
            <a:ext cx="3746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強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45" name="Rectangle 49">
            <a:extLst/>
          </p:cNvPr>
          <p:cNvSpPr>
            <a:spLocks noChangeArrowheads="1"/>
          </p:cNvSpPr>
          <p:nvPr/>
        </p:nvSpPr>
        <p:spPr bwMode="auto">
          <a:xfrm>
            <a:off x="-10112375" y="-1799116925"/>
            <a:ext cx="24463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C 0~18 0~12 0~9 0~22 0~18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46" name="Rectangle 50">
            <a:extLst/>
          </p:cNvPr>
          <p:cNvSpPr>
            <a:spLocks noChangeArrowheads="1"/>
          </p:cNvSpPr>
          <p:nvPr/>
        </p:nvSpPr>
        <p:spPr bwMode="auto">
          <a:xfrm>
            <a:off x="-15586075" y="1798659725"/>
            <a:ext cx="6280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備註：本次等級設定結果英語科不包含聽力題、數學科不包含非選擇題。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47" name="Rectangle 51">
            <a:extLst/>
          </p:cNvPr>
          <p:cNvSpPr>
            <a:spLocks noChangeArrowheads="1"/>
          </p:cNvSpPr>
          <p:nvPr/>
        </p:nvSpPr>
        <p:spPr bwMode="auto">
          <a:xfrm>
            <a:off x="-12753975" y="-1799116925"/>
            <a:ext cx="7556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表一、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48" name="Rectangle 52">
            <a:extLst/>
          </p:cNvPr>
          <p:cNvSpPr>
            <a:spLocks noChangeArrowheads="1"/>
          </p:cNvSpPr>
          <p:nvPr/>
        </p:nvSpPr>
        <p:spPr bwMode="auto">
          <a:xfrm>
            <a:off x="-8943975" y="399405475"/>
            <a:ext cx="561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700">
                <a:latin typeface="Times New Roman" pitchFamily="18" charset="0"/>
                <a:cs typeface="Times New Roman" pitchFamily="18" charset="0"/>
              </a:rPr>
              <a:t>103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49" name="Rectangle 53">
            <a:extLst/>
          </p:cNvPr>
          <p:cNvSpPr>
            <a:spLocks noChangeArrowheads="1"/>
          </p:cNvSpPr>
          <p:nvPr/>
        </p:nvSpPr>
        <p:spPr bwMode="auto">
          <a:xfrm>
            <a:off x="-5984875" y="-1799132800"/>
            <a:ext cx="53657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700">
                <a:latin typeface="Times New Roman" pitchFamily="18" charset="0"/>
                <a:cs typeface="Times New Roman" pitchFamily="18" charset="0"/>
              </a:rPr>
              <a:t>年國中教育會考各科能力等級加標示與答對題數對照表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50" name="Rectangle 54">
            <a:extLst/>
          </p:cNvPr>
          <p:cNvSpPr>
            <a:spLocks noChangeArrowheads="1"/>
          </p:cNvSpPr>
          <p:nvPr/>
        </p:nvSpPr>
        <p:spPr bwMode="auto">
          <a:xfrm>
            <a:off x="-49180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國文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51" name="Rectangle 55">
            <a:extLst/>
          </p:cNvPr>
          <p:cNvSpPr>
            <a:spLocks noChangeArrowheads="1"/>
          </p:cNvSpPr>
          <p:nvPr/>
        </p:nvSpPr>
        <p:spPr bwMode="auto">
          <a:xfrm>
            <a:off x="-2046922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英語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52" name="Rectangle 56">
            <a:extLst/>
          </p:cNvPr>
          <p:cNvSpPr>
            <a:spLocks noChangeArrowheads="1"/>
          </p:cNvSpPr>
          <p:nvPr/>
        </p:nvSpPr>
        <p:spPr bwMode="auto">
          <a:xfrm>
            <a:off x="1118552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數學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53" name="Rectangle 57">
            <a:extLst/>
          </p:cNvPr>
          <p:cNvSpPr>
            <a:spLocks noChangeArrowheads="1"/>
          </p:cNvSpPr>
          <p:nvPr/>
        </p:nvSpPr>
        <p:spPr bwMode="auto">
          <a:xfrm>
            <a:off x="192436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社會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54" name="Rectangle 58">
            <a:extLst/>
          </p:cNvPr>
          <p:cNvSpPr>
            <a:spLocks noChangeArrowheads="1"/>
          </p:cNvSpPr>
          <p:nvPr/>
        </p:nvSpPr>
        <p:spPr bwMode="auto">
          <a:xfrm>
            <a:off x="2727642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自然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55" name="Rectangle 59">
            <a:extLst/>
          </p:cNvPr>
          <p:cNvSpPr>
            <a:spLocks noChangeArrowheads="1"/>
          </p:cNvSpPr>
          <p:nvPr/>
        </p:nvSpPr>
        <p:spPr bwMode="auto">
          <a:xfrm>
            <a:off x="-149891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精熟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56" name="Rectangle 60">
            <a:extLst/>
          </p:cNvPr>
          <p:cNvSpPr>
            <a:spLocks noChangeArrowheads="1"/>
          </p:cNvSpPr>
          <p:nvPr/>
        </p:nvSpPr>
        <p:spPr bwMode="auto">
          <a:xfrm>
            <a:off x="-10861675" y="-1799116925"/>
            <a:ext cx="58578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A++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57" name="Rectangle 61">
            <a:extLst/>
          </p:cNvPr>
          <p:cNvSpPr>
            <a:spLocks noChangeArrowheads="1"/>
          </p:cNvSpPr>
          <p:nvPr/>
        </p:nvSpPr>
        <p:spPr bwMode="auto">
          <a:xfrm>
            <a:off x="-7273925" y="-1799116925"/>
            <a:ext cx="6683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41~48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58" name="Rectangle 62">
            <a:extLst/>
          </p:cNvPr>
          <p:cNvSpPr>
            <a:spLocks noChangeArrowheads="1"/>
          </p:cNvSpPr>
          <p:nvPr/>
        </p:nvSpPr>
        <p:spPr bwMode="auto">
          <a:xfrm>
            <a:off x="-32480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45~48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59" name="Rectangle 63">
            <a:extLst/>
          </p:cNvPr>
          <p:cNvSpPr>
            <a:spLocks noChangeArrowheads="1"/>
          </p:cNvSpPr>
          <p:nvPr/>
        </p:nvSpPr>
        <p:spPr bwMode="auto">
          <a:xfrm>
            <a:off x="7778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33~40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0" name="Rectangle 64">
            <a:extLst/>
          </p:cNvPr>
          <p:cNvSpPr>
            <a:spLocks noChangeArrowheads="1"/>
          </p:cNvSpPr>
          <p:nvPr/>
        </p:nvSpPr>
        <p:spPr bwMode="auto">
          <a:xfrm>
            <a:off x="48037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38~40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1" name="Rectangle 65">
            <a:extLst/>
          </p:cNvPr>
          <p:cNvSpPr>
            <a:spLocks noChangeArrowheads="1"/>
          </p:cNvSpPr>
          <p:nvPr/>
        </p:nvSpPr>
        <p:spPr bwMode="auto">
          <a:xfrm>
            <a:off x="88296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22~27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2" name="Rectangle 66">
            <a:extLst/>
          </p:cNvPr>
          <p:cNvSpPr>
            <a:spLocks noChangeArrowheads="1"/>
          </p:cNvSpPr>
          <p:nvPr/>
        </p:nvSpPr>
        <p:spPr bwMode="auto">
          <a:xfrm>
            <a:off x="128619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25~27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3" name="Rectangle 67">
            <a:extLst/>
          </p:cNvPr>
          <p:cNvSpPr>
            <a:spLocks noChangeArrowheads="1"/>
          </p:cNvSpPr>
          <p:nvPr/>
        </p:nvSpPr>
        <p:spPr bwMode="auto">
          <a:xfrm>
            <a:off x="168878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53~63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4" name="Rectangle 68">
            <a:extLst/>
          </p:cNvPr>
          <p:cNvSpPr>
            <a:spLocks noChangeArrowheads="1"/>
          </p:cNvSpPr>
          <p:nvPr/>
        </p:nvSpPr>
        <p:spPr bwMode="auto">
          <a:xfrm>
            <a:off x="-186912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60~63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5" name="Rectangle 69">
            <a:extLst/>
          </p:cNvPr>
          <p:cNvSpPr>
            <a:spLocks noChangeArrowheads="1"/>
          </p:cNvSpPr>
          <p:nvPr/>
        </p:nvSpPr>
        <p:spPr bwMode="auto">
          <a:xfrm>
            <a:off x="24939625" y="-1799116925"/>
            <a:ext cx="7159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46~54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6" name="Rectangle 70">
            <a:extLst/>
          </p:cNvPr>
          <p:cNvSpPr>
            <a:spLocks noChangeArrowheads="1"/>
          </p:cNvSpPr>
          <p:nvPr/>
        </p:nvSpPr>
        <p:spPr bwMode="auto">
          <a:xfrm>
            <a:off x="289464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52~54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7" name="Rectangle 71">
            <a:extLst/>
          </p:cNvPr>
          <p:cNvSpPr>
            <a:spLocks noChangeArrowheads="1"/>
          </p:cNvSpPr>
          <p:nvPr/>
        </p:nvSpPr>
        <p:spPr bwMode="auto">
          <a:xfrm>
            <a:off x="-10506075" y="-1799116925"/>
            <a:ext cx="279558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A+ 43~44 36~37 24 57~59 50~51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8" name="Rectangle 72">
            <a:extLst/>
          </p:cNvPr>
          <p:cNvSpPr>
            <a:spLocks noChangeArrowheads="1"/>
          </p:cNvSpPr>
          <p:nvPr/>
        </p:nvSpPr>
        <p:spPr bwMode="auto">
          <a:xfrm>
            <a:off x="-10144125" y="-1799116925"/>
            <a:ext cx="29813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A 41~42 33~35 22~23 53~56 46~49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9" name="Rectangle 73">
            <a:extLst/>
          </p:cNvPr>
          <p:cNvSpPr>
            <a:spLocks noChangeArrowheads="1"/>
          </p:cNvSpPr>
          <p:nvPr/>
        </p:nvSpPr>
        <p:spPr bwMode="auto">
          <a:xfrm>
            <a:off x="-149891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基礎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70" name="Rectangle 74">
            <a:extLst/>
          </p:cNvPr>
          <p:cNvSpPr>
            <a:spLocks noChangeArrowheads="1"/>
          </p:cNvSpPr>
          <p:nvPr/>
        </p:nvSpPr>
        <p:spPr bwMode="auto">
          <a:xfrm>
            <a:off x="-10829925" y="-1799116925"/>
            <a:ext cx="5746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B++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1" name="Rectangle 75">
            <a:extLst/>
          </p:cNvPr>
          <p:cNvSpPr>
            <a:spLocks noChangeArrowheads="1"/>
          </p:cNvSpPr>
          <p:nvPr/>
        </p:nvSpPr>
        <p:spPr bwMode="auto">
          <a:xfrm>
            <a:off x="-7273925" y="-1799116925"/>
            <a:ext cx="6683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19~40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2" name="Rectangle 76">
            <a:extLst/>
          </p:cNvPr>
          <p:cNvSpPr>
            <a:spLocks noChangeArrowheads="1"/>
          </p:cNvSpPr>
          <p:nvPr/>
        </p:nvSpPr>
        <p:spPr bwMode="auto">
          <a:xfrm>
            <a:off x="-32480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35~40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3" name="Rectangle 77">
            <a:extLst/>
          </p:cNvPr>
          <p:cNvSpPr>
            <a:spLocks noChangeArrowheads="1"/>
          </p:cNvSpPr>
          <p:nvPr/>
        </p:nvSpPr>
        <p:spPr bwMode="auto">
          <a:xfrm>
            <a:off x="7778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13~32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4" name="Rectangle 78">
            <a:extLst/>
          </p:cNvPr>
          <p:cNvSpPr>
            <a:spLocks noChangeArrowheads="1"/>
          </p:cNvSpPr>
          <p:nvPr/>
        </p:nvSpPr>
        <p:spPr bwMode="auto">
          <a:xfrm>
            <a:off x="48037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27~32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5" name="Rectangle 79">
            <a:extLst/>
          </p:cNvPr>
          <p:cNvSpPr>
            <a:spLocks noChangeArrowheads="1"/>
          </p:cNvSpPr>
          <p:nvPr/>
        </p:nvSpPr>
        <p:spPr bwMode="auto">
          <a:xfrm>
            <a:off x="88296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10~21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6" name="Rectangle 80">
            <a:extLst/>
          </p:cNvPr>
          <p:cNvSpPr>
            <a:spLocks noChangeArrowheads="1"/>
          </p:cNvSpPr>
          <p:nvPr/>
        </p:nvSpPr>
        <p:spPr bwMode="auto">
          <a:xfrm>
            <a:off x="128619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18~21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7" name="Rectangle 81">
            <a:extLst/>
          </p:cNvPr>
          <p:cNvSpPr>
            <a:spLocks noChangeArrowheads="1"/>
          </p:cNvSpPr>
          <p:nvPr/>
        </p:nvSpPr>
        <p:spPr bwMode="auto">
          <a:xfrm>
            <a:off x="168878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23~52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8" name="Rectangle 82">
            <a:extLst/>
          </p:cNvPr>
          <p:cNvSpPr>
            <a:spLocks noChangeArrowheads="1"/>
          </p:cNvSpPr>
          <p:nvPr/>
        </p:nvSpPr>
        <p:spPr bwMode="auto">
          <a:xfrm>
            <a:off x="-186912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43~52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9" name="Rectangle 83">
            <a:extLst/>
          </p:cNvPr>
          <p:cNvSpPr>
            <a:spLocks noChangeArrowheads="1"/>
          </p:cNvSpPr>
          <p:nvPr/>
        </p:nvSpPr>
        <p:spPr bwMode="auto">
          <a:xfrm>
            <a:off x="24939625" y="-1799116925"/>
            <a:ext cx="7159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19~45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80" name="Rectangle 84">
            <a:extLst/>
          </p:cNvPr>
          <p:cNvSpPr>
            <a:spLocks noChangeArrowheads="1"/>
          </p:cNvSpPr>
          <p:nvPr/>
        </p:nvSpPr>
        <p:spPr bwMode="auto">
          <a:xfrm>
            <a:off x="289464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36~45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81" name="Rectangle 85">
            <a:extLst/>
          </p:cNvPr>
          <p:cNvSpPr>
            <a:spLocks noChangeArrowheads="1"/>
          </p:cNvSpPr>
          <p:nvPr/>
        </p:nvSpPr>
        <p:spPr bwMode="auto">
          <a:xfrm>
            <a:off x="-10467975" y="-1799116925"/>
            <a:ext cx="30781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B+ 30~34 22~26 15~17 35~42 28~35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82" name="Rectangle 86">
            <a:extLst/>
          </p:cNvPr>
          <p:cNvSpPr>
            <a:spLocks noChangeArrowheads="1"/>
          </p:cNvSpPr>
          <p:nvPr/>
        </p:nvSpPr>
        <p:spPr bwMode="auto">
          <a:xfrm>
            <a:off x="-10112375" y="-1799116925"/>
            <a:ext cx="297021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B 19~29 13~21 10~14 23~34 19~27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83" name="Rectangle 87">
            <a:extLst/>
          </p:cNvPr>
          <p:cNvSpPr>
            <a:spLocks noChangeArrowheads="1"/>
          </p:cNvSpPr>
          <p:nvPr/>
        </p:nvSpPr>
        <p:spPr bwMode="auto">
          <a:xfrm>
            <a:off x="-149891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待加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84" name="Rectangle 88">
            <a:extLst/>
          </p:cNvPr>
          <p:cNvSpPr>
            <a:spLocks noChangeArrowheads="1"/>
          </p:cNvSpPr>
          <p:nvPr/>
        </p:nvSpPr>
        <p:spPr bwMode="auto">
          <a:xfrm>
            <a:off x="-14354175" y="-1799116925"/>
            <a:ext cx="3746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強</a:t>
            </a:r>
            <a:endParaRPr lang="zh-TW" altLang="en-US" sz="800">
              <a:latin typeface="Arial" panose="020B0604020202020204" pitchFamily="34" charset="0"/>
            </a:endParaRPr>
          </a:p>
          <a:p>
            <a:pPr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85" name="Rectangle 89">
            <a:extLst/>
          </p:cNvPr>
          <p:cNvSpPr>
            <a:spLocks noChangeArrowheads="1"/>
          </p:cNvSpPr>
          <p:nvPr/>
        </p:nvSpPr>
        <p:spPr bwMode="auto">
          <a:xfrm>
            <a:off x="-10112375" y="-1799116925"/>
            <a:ext cx="24463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C 0~18 0~12 0~9 0~22 0~18 </a:t>
            </a:r>
            <a:endParaRPr lang="en-US" altLang="zh-TW" sz="80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86" name="Rectangle 90">
            <a:extLst/>
          </p:cNvPr>
          <p:cNvSpPr>
            <a:spLocks noChangeArrowheads="1"/>
          </p:cNvSpPr>
          <p:nvPr/>
        </p:nvSpPr>
        <p:spPr bwMode="auto">
          <a:xfrm>
            <a:off x="-15586075" y="1798659725"/>
            <a:ext cx="6280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備註：本次等級設定結果英語科不包含聽力題、數學科不包含非選擇題。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89" name="文字方塊 88">
            <a:extLst/>
          </p:cNvPr>
          <p:cNvSpPr txBox="1"/>
          <p:nvPr/>
        </p:nvSpPr>
        <p:spPr>
          <a:xfrm>
            <a:off x="0" y="0"/>
            <a:ext cx="2500313" cy="641350"/>
          </a:xfrm>
          <a:prstGeom prst="rect">
            <a:avLst/>
          </a:prstGeom>
          <a:solidFill>
            <a:srgbClr val="FFFB69"/>
          </a:solidFill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en-US" altLang="zh-TW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年會考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" y="908720"/>
            <a:ext cx="9144000" cy="5486400"/>
          </a:xfrm>
          <a:prstGeom prst="rect">
            <a:avLst/>
          </a:prstGeom>
        </p:spPr>
      </p:pic>
      <p:sp>
        <p:nvSpPr>
          <p:cNvPr id="90" name="文字方塊 89"/>
          <p:cNvSpPr txBox="1"/>
          <p:nvPr/>
        </p:nvSpPr>
        <p:spPr>
          <a:xfrm>
            <a:off x="58073" y="683985"/>
            <a:ext cx="720080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</a:rPr>
              <a:t>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編號版面配置區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CB9DA5FE-7514-4104-B62A-1088C2AC662F}" type="slidenum">
              <a:rPr kumimoji="0" lang="zh-TW" altLang="en-US" sz="1200">
                <a:solidFill>
                  <a:srgbClr val="898989"/>
                </a:solidFill>
                <a:latin typeface="Verdana" pitchFamily="34" charset="0"/>
                <a:ea typeface="微軟正黑體" pitchFamily="34" charset="-120"/>
              </a:rPr>
              <a:pPr algn="r" eaLnBrk="1" hangingPunct="1"/>
              <a:t>24</a:t>
            </a:fld>
            <a:endParaRPr kumimoji="0" lang="en-US" altLang="zh-TW" sz="1200">
              <a:solidFill>
                <a:srgbClr val="898989"/>
              </a:solidFill>
              <a:latin typeface="Verdana" pitchFamily="34" charset="0"/>
              <a:ea typeface="微軟正黑體" pitchFamily="34" charset="-120"/>
            </a:endParaRPr>
          </a:p>
        </p:txBody>
      </p:sp>
      <p:sp>
        <p:nvSpPr>
          <p:cNvPr id="4" name="文字方塊 3">
            <a:extLst/>
          </p:cNvPr>
          <p:cNvSpPr txBox="1"/>
          <p:nvPr/>
        </p:nvSpPr>
        <p:spPr>
          <a:xfrm>
            <a:off x="0" y="0"/>
            <a:ext cx="2500313" cy="641350"/>
          </a:xfrm>
          <a:prstGeom prst="rect">
            <a:avLst/>
          </a:prstGeom>
          <a:solidFill>
            <a:srgbClr val="FFFB69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年會考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68863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8073" y="607944"/>
            <a:ext cx="720080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</a:rPr>
              <a:t>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標題 3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sz="4200" b="1">
                <a:solidFill>
                  <a:schemeClr val="hlink"/>
                </a:solidFill>
                <a:ea typeface="標楷體" pitchFamily="65" charset="-120"/>
              </a:rPr>
              <a:t>能力等級與加註標示</a:t>
            </a:r>
          </a:p>
        </p:txBody>
      </p:sp>
      <p:graphicFrame>
        <p:nvGraphicFramePr>
          <p:cNvPr id="6" name="內容版面配置區 5">
            <a:extLst/>
          </p:cNvPr>
          <p:cNvGraphicFramePr>
            <a:graphicFrameLocks noGrp="1"/>
          </p:cNvGraphicFramePr>
          <p:nvPr>
            <p:ph idx="4294967295"/>
          </p:nvPr>
        </p:nvGraphicFramePr>
        <p:xfrm>
          <a:off x="814388" y="1366838"/>
          <a:ext cx="8329642" cy="4608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0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7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能力等級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加註標示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標示說明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精熟</a:t>
                      </a:r>
                      <a:r>
                        <a:rPr lang="en-US" altLang="zh-TW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答對題數</a:t>
                      </a:r>
                      <a:r>
                        <a:rPr lang="en-US" altLang="zh-TW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80~85%</a:t>
                      </a:r>
                      <a:r>
                        <a:rPr lang="zh-TW" altLang="en-US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以上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A++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精熟等級前</a:t>
                      </a:r>
                      <a:r>
                        <a:rPr lang="en-US" altLang="zh-TW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25%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A+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精熟等級前</a:t>
                      </a:r>
                      <a:r>
                        <a:rPr lang="en-US" altLang="zh-TW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26%</a:t>
                      </a:r>
                      <a:r>
                        <a:rPr lang="zh-TW" altLang="en-US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50%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基礎</a:t>
                      </a:r>
                      <a:r>
                        <a:rPr lang="en-US" altLang="zh-TW" sz="2800" b="1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(B)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答對題數</a:t>
                      </a:r>
                      <a:endParaRPr lang="en-US" altLang="zh-TW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40%</a:t>
                      </a:r>
                      <a:r>
                        <a:rPr lang="zh-TW" altLang="en-US" sz="2800" b="1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以上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 ++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基礎等級前</a:t>
                      </a:r>
                      <a:r>
                        <a:rPr lang="en-US" altLang="zh-TW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25%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B+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基礎等級前</a:t>
                      </a:r>
                      <a:r>
                        <a:rPr lang="en-US" altLang="zh-TW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26%</a:t>
                      </a:r>
                      <a:r>
                        <a:rPr lang="zh-TW" altLang="en-US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50%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待加強</a:t>
                      </a:r>
                      <a:r>
                        <a:rPr lang="en-US" altLang="zh-TW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(C)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2708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微軟正黑體" pitchFamily="34" charset="-120"/>
                <a:ea typeface="標楷體" pitchFamily="65" charset="-120"/>
              </a:rPr>
              <a:t>數學科非選擇題</a:t>
            </a:r>
            <a:r>
              <a:rPr lang="en-US" altLang="zh-TW">
                <a:latin typeface="微軟正黑體" pitchFamily="34" charset="-120"/>
                <a:ea typeface="標楷體" pitchFamily="65" charset="-120"/>
              </a:rPr>
              <a:t/>
            </a:r>
            <a:br>
              <a:rPr lang="en-US" altLang="zh-TW">
                <a:latin typeface="微軟正黑體" pitchFamily="34" charset="-120"/>
                <a:ea typeface="標楷體" pitchFamily="65" charset="-120"/>
              </a:rPr>
            </a:br>
            <a:r>
              <a:rPr lang="zh-TW" altLang="en-US">
                <a:latin typeface="微軟正黑體" pitchFamily="34" charset="-120"/>
                <a:ea typeface="標楷體" pitchFamily="65" charset="-120"/>
              </a:rPr>
              <a:t>評分說明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數學非選擇題評量的能力</a:t>
            </a:r>
          </a:p>
        </p:txBody>
      </p:sp>
      <p:sp>
        <p:nvSpPr>
          <p:cNvPr id="106499" name="內容版面配置區 2"/>
          <p:cNvSpPr>
            <a:spLocks noGrp="1"/>
          </p:cNvSpPr>
          <p:nvPr>
            <p:ph idx="4294967295"/>
          </p:nvPr>
        </p:nvSpPr>
        <p:spPr>
          <a:xfrm>
            <a:off x="914400" y="1384300"/>
            <a:ext cx="8229600" cy="4781550"/>
          </a:xfrm>
        </p:spPr>
        <p:txBody>
          <a:bodyPr/>
          <a:lstStyle/>
          <a:p>
            <a:pPr eaLnBrk="1" hangingPunct="1">
              <a:buFont typeface="Wingdings" pitchFamily="2" charset="2"/>
              <a:buChar char="u"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評量學生</a:t>
            </a: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運用數學知識解題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，並</a:t>
            </a: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表達其解題思維過程與說明理由的能力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評分規準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評閱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學生解題過程中擬定「</a:t>
            </a: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策略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」的適切性，及過程「</a:t>
            </a: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表達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」的合理、完整性。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策略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」是指學生察覺題目條件要素，將題目轉化成數學問題並擬定解題方法。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表達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」是指解題過程的呈現與步驟間合理性的說明。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評分規準</a:t>
            </a:r>
          </a:p>
        </p:txBody>
      </p:sp>
      <p:graphicFrame>
        <p:nvGraphicFramePr>
          <p:cNvPr id="548867" name="Group 3">
            <a:extLst/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0572601"/>
              </p:ext>
            </p:extLst>
          </p:nvPr>
        </p:nvGraphicFramePr>
        <p:xfrm>
          <a:off x="323528" y="1628800"/>
          <a:ext cx="8569325" cy="3829050"/>
        </p:xfrm>
        <a:graphic>
          <a:graphicData uri="http://schemas.openxmlformats.org/drawingml/2006/table">
            <a:tbl>
              <a:tblPr/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分數</a:t>
                      </a:r>
                    </a:p>
                  </a:txBody>
                  <a:tcPr marL="91450" marR="9145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評分規準</a:t>
                      </a:r>
                    </a:p>
                  </a:txBody>
                  <a:tcPr marL="91450" marR="9145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策略適切，表達合理、完整。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50" marR="9145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策略適切，表達雖合理，大致完整，但出現計算錯誤。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策略適切，表達合理，大致完整，但沒有顯示部分步驟間的合理性。</a:t>
                      </a:r>
                    </a:p>
                  </a:txBody>
                  <a:tcPr marL="91450" marR="9145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策略適切，表達雖大致合理，但出現錯誤的引用。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策略方向正確，但缺乏嚴謹性，不足以解決題目問題。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策略方向正確，但未能完全將題目轉化成數學問題。</a:t>
                      </a:r>
                    </a:p>
                  </a:txBody>
                  <a:tcPr marL="91450" marR="9145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策略模糊不清；解題過程空白或與題目無關。</a:t>
                      </a:r>
                    </a:p>
                  </a:txBody>
                  <a:tcPr marL="91450" marR="9145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025" y="115888"/>
            <a:ext cx="45434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>
            <a:extLst/>
          </p:cNvPr>
          <p:cNvSpPr txBox="1">
            <a:spLocks/>
          </p:cNvSpPr>
          <p:nvPr/>
        </p:nvSpPr>
        <p:spPr bwMode="auto">
          <a:xfrm>
            <a:off x="395288" y="0"/>
            <a:ext cx="101917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答案卷樣式</a:t>
            </a:r>
            <a:endParaRPr lang="zh-TW" altLang="en-US" sz="4400" b="1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矩形圖說文字 3">
            <a:extLst/>
          </p:cNvPr>
          <p:cNvSpPr/>
          <p:nvPr/>
        </p:nvSpPr>
        <p:spPr>
          <a:xfrm>
            <a:off x="6337300" y="692150"/>
            <a:ext cx="2698750" cy="936625"/>
          </a:xfrm>
          <a:prstGeom prst="wedgeRectCallout">
            <a:avLst>
              <a:gd name="adj1" fmla="val -77691"/>
              <a:gd name="adj2" fmla="val 425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非選擇題作答區每格</a:t>
            </a:r>
            <a:endParaRPr lang="en-US" altLang="zh-TW" sz="1800" dirty="0">
              <a:solidFill>
                <a:schemeClr val="tx1"/>
              </a:solidFill>
              <a:latin typeface="標楷體" pitchFamily="65" charset="-120"/>
            </a:endParaRPr>
          </a:p>
          <a:p>
            <a:pPr indent="98425">
              <a:defRPr/>
            </a:pP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大小為 </a:t>
            </a:r>
            <a:r>
              <a:rPr lang="en-US" altLang="zh-TW" sz="18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12cm*12cm</a:t>
            </a:r>
            <a:endParaRPr lang="zh-TW" altLang="en-US" sz="1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>
            <a:extLst/>
          </p:cNvPr>
          <p:cNvSpPr/>
          <p:nvPr/>
        </p:nvSpPr>
        <p:spPr>
          <a:xfrm>
            <a:off x="144463" y="4365625"/>
            <a:ext cx="2124075" cy="1079500"/>
          </a:xfrm>
          <a:prstGeom prst="wedgeRectCallout">
            <a:avLst>
              <a:gd name="adj1" fmla="val 70568"/>
              <a:gd name="adj2" fmla="val -63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選擇題作答區，</a:t>
            </a:r>
            <a:endParaRPr lang="en-US" altLang="zh-TW" sz="1800" dirty="0">
              <a:solidFill>
                <a:schemeClr val="tx1"/>
              </a:solidFill>
              <a:latin typeface="標楷體" pitchFamily="65" charset="-120"/>
            </a:endParaRPr>
          </a:p>
          <a:p>
            <a:pPr algn="ctr">
              <a:defRPr/>
            </a:pP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需以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2B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鉛筆書寫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/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桃連區做好準備  迎向</a:t>
            </a:r>
            <a:r>
              <a:rPr lang="en-US" altLang="zh-TW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年國教</a:t>
            </a:r>
          </a:p>
        </p:txBody>
      </p:sp>
      <p:sp>
        <p:nvSpPr>
          <p:cNvPr id="7171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buFont typeface="Arial" pitchFamily="34" charset="0"/>
              <a:buNone/>
            </a:pPr>
            <a:fld id="{BB9AEDA9-0CD8-412B-8F8D-7218EFFC2964}" type="slidenum">
              <a:rPr kumimoji="0" lang="zh-TW" altLang="en-US" sz="1200">
                <a:solidFill>
                  <a:srgbClr val="898989"/>
                </a:solidFill>
                <a:ea typeface="微軟正黑體" pitchFamily="34" charset="-120"/>
              </a:rPr>
              <a:pPr algn="r" eaLnBrk="1" hangingPunct="1">
                <a:buFont typeface="Arial" pitchFamily="34" charset="0"/>
                <a:buNone/>
              </a:pPr>
              <a:t>3</a:t>
            </a:fld>
            <a:endParaRPr kumimoji="0" lang="en-US" altLang="zh-TW" sz="1200">
              <a:solidFill>
                <a:srgbClr val="898989"/>
              </a:solidFill>
              <a:ea typeface="微軟正黑體" pitchFamily="34" charset="-120"/>
            </a:endParaRPr>
          </a:p>
        </p:txBody>
      </p:sp>
      <p:sp>
        <p:nvSpPr>
          <p:cNvPr id="5" name="內容版面配置區 2">
            <a:extLst/>
          </p:cNvPr>
          <p:cNvSpPr>
            <a:spLocks/>
          </p:cNvSpPr>
          <p:nvPr/>
        </p:nvSpPr>
        <p:spPr bwMode="auto">
          <a:xfrm>
            <a:off x="107950" y="2276475"/>
            <a:ext cx="9036050" cy="42624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kumimoji="0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率全國之先，從</a:t>
            </a:r>
            <a:r>
              <a:rPr kumimoji="0"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102</a:t>
            </a:r>
            <a:r>
              <a:rPr kumimoji="0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年度起，每年辦理試模擬測驗及分發作業。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108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12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18-19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辦理全市模擬測驗，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109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9~15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進行志願選填、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2/11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模擬分發放榜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  <a:endParaRPr kumimoji="0" lang="zh-TW" altLang="en-US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kumimoji="0"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從</a:t>
            </a:r>
            <a:r>
              <a:rPr kumimoji="0"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102</a:t>
            </a:r>
            <a:r>
              <a:rPr kumimoji="0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年度起，每年辦理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全市高中職博覽會，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109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7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8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kumimoji="0" lang="en-US" altLang="zh-TW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地點確認中</a:t>
            </a:r>
            <a:r>
              <a:rPr kumimoji="0" lang="en-US" altLang="zh-TW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繼續辦理；網路博覽會持續中</a:t>
            </a:r>
            <a:r>
              <a:rPr kumimoji="0" lang="zh-TW" alt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kumimoji="0" lang="en-US" altLang="zh-TW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109</a:t>
            </a:r>
            <a:r>
              <a:rPr kumimoji="0" lang="zh-TW" alt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4</a:t>
            </a:r>
            <a:r>
              <a:rPr kumimoji="0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zh-TW" alt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第二次試選填志願</a:t>
            </a:r>
            <a:r>
              <a:rPr kumimoji="0" lang="en-US" altLang="zh-TW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必填</a:t>
            </a:r>
            <a:r>
              <a:rPr kumimoji="0" lang="en-US" altLang="zh-TW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kumimoji="0" lang="en-US" altLang="zh-TW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/>
            </a:pPr>
            <a:endParaRPr kumimoji="0" lang="zh-TW" altLang="en-US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7173" name="文字方塊 5"/>
          <p:cNvSpPr txBox="1">
            <a:spLocks noChangeArrowheads="1"/>
          </p:cNvSpPr>
          <p:nvPr/>
        </p:nvSpPr>
        <p:spPr bwMode="auto">
          <a:xfrm>
            <a:off x="1979613" y="692150"/>
            <a:ext cx="5472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TW" altLang="en-US" sz="4000" b="1">
                <a:solidFill>
                  <a:srgbClr val="0000CC"/>
                </a:solidFill>
                <a:latin typeface="Arial" pitchFamily="34" charset="0"/>
                <a:ea typeface="標楷體" pitchFamily="65" charset="-120"/>
              </a:rPr>
              <a:t>一</a:t>
            </a:r>
            <a:r>
              <a:rPr lang="zh-TW" altLang="en-US" b="1"/>
              <a:t>、</a:t>
            </a:r>
            <a:r>
              <a:rPr lang="zh-TW" altLang="en-US" sz="4000" b="1">
                <a:solidFill>
                  <a:srgbClr val="0000CC"/>
                </a:solidFill>
                <a:latin typeface="Arial" pitchFamily="34" charset="0"/>
                <a:ea typeface="標楷體" pitchFamily="65" charset="-120"/>
              </a:rPr>
              <a:t>適性入學的成果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標題 1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作答注意事項</a:t>
            </a:r>
          </a:p>
        </p:txBody>
      </p:sp>
      <p:sp>
        <p:nvSpPr>
          <p:cNvPr id="109571" name="內容版面配置區 2"/>
          <p:cNvSpPr>
            <a:spLocks noGrp="1"/>
          </p:cNvSpPr>
          <p:nvPr>
            <p:ph idx="4294967295"/>
          </p:nvPr>
        </p:nvSpPr>
        <p:spPr>
          <a:xfrm>
            <a:off x="863600" y="1000125"/>
            <a:ext cx="8280400" cy="30146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zh-TW" altLang="zh-TW" sz="2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只寫答案而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無計算過程或說明</a:t>
            </a:r>
            <a:r>
              <a:rPr lang="zh-TW" altLang="zh-TW" sz="2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，無法判斷其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「策略」與「表達」</a:t>
            </a:r>
            <a:r>
              <a:rPr lang="zh-TW" altLang="zh-TW" sz="2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能力，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該題以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0</a:t>
            </a:r>
            <a:r>
              <a:rPr lang="zh-TW" altLang="zh-TW" sz="2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分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計</a:t>
            </a:r>
            <a:r>
              <a:rPr lang="zh-TW" altLang="zh-TW" sz="2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zh-TW" altLang="en-US" sz="2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使用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黑色墨水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的筆書寫，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在規定的作答區內書寫</a:t>
            </a:r>
            <a:endParaRPr lang="en-US" altLang="zh-TW" sz="30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914400" lvl="1" indent="-514350" eaLnBrk="1" hangingPunct="1">
              <a:buFont typeface="Arial" pitchFamily="34" charset="0"/>
              <a:buChar char="•"/>
            </a:pPr>
            <a:r>
              <a:rPr lang="zh-TW" altLang="en-US" sz="26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學生作答超出作答區，</a:t>
            </a:r>
            <a:r>
              <a:rPr lang="zh-TW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僅以作答區內之內容進行評分</a:t>
            </a:r>
            <a:endParaRPr lang="en-US" altLang="zh-TW" sz="26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914400" lvl="1" indent="-514350" eaLnBrk="1" hangingPunct="1">
              <a:buFont typeface="Arial" pitchFamily="34" charset="0"/>
              <a:buChar char="•"/>
            </a:pPr>
            <a:r>
              <a:rPr lang="zh-TW" altLang="en-US" sz="26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學生可先行</a:t>
            </a:r>
            <a:r>
              <a:rPr lang="zh-TW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規劃作答方式</a:t>
            </a:r>
            <a:r>
              <a:rPr lang="zh-TW" altLang="en-US" sz="26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避免超出作答區</a:t>
            </a:r>
            <a:endParaRPr lang="en-US" altLang="zh-TW" sz="26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內容版面配置區 2">
            <a:extLst/>
          </p:cNvPr>
          <p:cNvSpPr txBox="1">
            <a:spLocks/>
          </p:cNvSpPr>
          <p:nvPr/>
        </p:nvSpPr>
        <p:spPr bwMode="auto">
          <a:xfrm>
            <a:off x="468313" y="3786188"/>
            <a:ext cx="82804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 eaLnBrk="1">
              <a:spcBef>
                <a:spcPct val="20000"/>
              </a:spcBef>
              <a:buFontTx/>
              <a:buAutoNum type="arabicPeriod" startAt="3"/>
              <a:defRPr/>
            </a:pPr>
            <a:r>
              <a:rPr kumimoji="0" lang="zh-TW" altLang="en-US" sz="28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若作答時</a:t>
            </a:r>
            <a:r>
              <a:rPr kumimoji="0" lang="zh-TW" altLang="en-US" sz="2800" kern="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自行在試題圖形上標示的記號</a:t>
            </a:r>
            <a:r>
              <a:rPr kumimoji="0" lang="zh-TW" altLang="en-US" sz="28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，在作答時需要用到，則</a:t>
            </a:r>
            <a:r>
              <a:rPr kumimoji="0" lang="zh-TW" altLang="en-US" sz="2800" kern="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需將題目圖形畫在作答區內</a:t>
            </a:r>
            <a:r>
              <a:rPr kumimoji="0" lang="zh-TW" altLang="en-US" sz="28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，以利閱卷委員進行評分。</a:t>
            </a:r>
            <a:endParaRPr kumimoji="0" lang="en-US" altLang="zh-TW" sz="2800" kern="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14350" indent="-514350" algn="just" eaLnBrk="1">
              <a:spcBef>
                <a:spcPct val="20000"/>
              </a:spcBef>
              <a:buFontTx/>
              <a:buAutoNum type="arabicPeriod" startAt="4"/>
              <a:defRPr/>
            </a:pPr>
            <a:r>
              <a:rPr kumimoji="0" lang="zh-TW" altLang="en-US" sz="2800" kern="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違規卷</a:t>
            </a:r>
            <a:r>
              <a:rPr kumimoji="0" lang="zh-TW" altLang="en-US" sz="28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包含學生洩漏私人身份（如：姓名、准考證號）、劃記與題目無關的文字、圖形或符號，</a:t>
            </a:r>
            <a:r>
              <a:rPr kumimoji="0" lang="zh-TW" altLang="en-US" sz="2800" kern="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則</a:t>
            </a:r>
            <a:r>
              <a:rPr kumimoji="0" lang="zh-TW" altLang="en-US" sz="2800" b="1" u="sng" kern="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數學科</a:t>
            </a:r>
            <a:r>
              <a:rPr kumimoji="0" lang="zh-TW" altLang="en-US" sz="2800" kern="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不計列等級</a:t>
            </a:r>
            <a:r>
              <a:rPr kumimoji="0" lang="zh-TW" altLang="en-US" sz="2800" kern="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kumimoji="0" lang="en-US" altLang="zh-TW" sz="2800" kern="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None/>
              <a:defRPr/>
            </a:pPr>
            <a:endParaRPr kumimoji="0" lang="en-US" altLang="zh-TW" kern="0" dirty="0">
              <a:latin typeface="微軟正黑體" pitchFamily="34" charset="-120"/>
              <a:ea typeface="標楷體" pitchFamily="65" charset="-120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zh-TW" altLang="en-US" kern="0" dirty="0">
              <a:latin typeface="微軟正黑體" pitchFamily="34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標題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超出作答區</a:t>
            </a:r>
          </a:p>
        </p:txBody>
      </p:sp>
      <p:sp>
        <p:nvSpPr>
          <p:cNvPr id="110595" name="內容版面配置區 2"/>
          <p:cNvSpPr>
            <a:spLocks noGrp="1"/>
          </p:cNvSpPr>
          <p:nvPr>
            <p:ph idx="4294967295"/>
          </p:nvPr>
        </p:nvSpPr>
        <p:spPr>
          <a:xfrm>
            <a:off x="5965825" y="1198563"/>
            <a:ext cx="3178175" cy="1158875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僅針對作答區內容進行評分</a:t>
            </a:r>
          </a:p>
        </p:txBody>
      </p:sp>
      <p:pic>
        <p:nvPicPr>
          <p:cNvPr id="110596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1071563"/>
            <a:ext cx="4051300" cy="410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0597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2671763"/>
            <a:ext cx="3879850" cy="397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標題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規劃作答區</a:t>
            </a:r>
          </a:p>
        </p:txBody>
      </p:sp>
      <p:sp>
        <p:nvSpPr>
          <p:cNvPr id="111619" name="內容版面配置區 2"/>
          <p:cNvSpPr>
            <a:spLocks noGrp="1"/>
          </p:cNvSpPr>
          <p:nvPr>
            <p:ph idx="4294967295"/>
          </p:nvPr>
        </p:nvSpPr>
        <p:spPr>
          <a:xfrm>
            <a:off x="4500563" y="1143000"/>
            <a:ext cx="4643437" cy="171450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學生標示作答順序，並將作答區區分作答。</a:t>
            </a:r>
          </a:p>
        </p:txBody>
      </p:sp>
      <p:pic>
        <p:nvPicPr>
          <p:cNvPr id="111620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1227138"/>
            <a:ext cx="3963987" cy="405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1621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325" y="2433638"/>
            <a:ext cx="4170363" cy="421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標題 1"/>
          <p:cNvSpPr>
            <a:spLocks noGrp="1"/>
          </p:cNvSpPr>
          <p:nvPr>
            <p:ph type="title" idx="4294967295"/>
          </p:nvPr>
        </p:nvSpPr>
        <p:spPr>
          <a:xfrm>
            <a:off x="0" y="185738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將題目圖形畫在作答區內</a:t>
            </a:r>
          </a:p>
        </p:txBody>
      </p:sp>
      <p:sp>
        <p:nvSpPr>
          <p:cNvPr id="112643" name="內容版面配置區 2"/>
          <p:cNvSpPr>
            <a:spLocks noGrp="1"/>
          </p:cNvSpPr>
          <p:nvPr>
            <p:ph idx="4294967295"/>
          </p:nvPr>
        </p:nvSpPr>
        <p:spPr>
          <a:xfrm>
            <a:off x="5616575" y="1412875"/>
            <a:ext cx="3527425" cy="478155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學生如自行在題目的圖形上標示記號，並使用該記號作答時，需將題目圖形及使用的記號畫記在作答區內。</a:t>
            </a:r>
          </a:p>
        </p:txBody>
      </p:sp>
      <p:pic>
        <p:nvPicPr>
          <p:cNvPr id="112644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244600"/>
            <a:ext cx="50165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標題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違規卷</a:t>
            </a:r>
          </a:p>
        </p:txBody>
      </p:sp>
      <p:sp>
        <p:nvSpPr>
          <p:cNvPr id="113667" name="內容版面配置區 2"/>
          <p:cNvSpPr>
            <a:spLocks noGrp="1"/>
          </p:cNvSpPr>
          <p:nvPr>
            <p:ph idx="4294967295"/>
          </p:nvPr>
        </p:nvSpPr>
        <p:spPr>
          <a:xfrm>
            <a:off x="4929188" y="1143000"/>
            <a:ext cx="4214812" cy="1801813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作答區中書寫與解題無關之文字、作圖。</a:t>
            </a:r>
          </a:p>
        </p:txBody>
      </p:sp>
      <p:pic>
        <p:nvPicPr>
          <p:cNvPr id="113668" name="圖片 4" descr="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4087812" cy="3944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3669" name="Picture 2" descr="C:\Documents and Settings\liying\桌面\違規卷\10514121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2357438"/>
            <a:ext cx="3819525" cy="414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2708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微軟正黑體" pitchFamily="34" charset="-120"/>
                <a:ea typeface="標楷體" pitchFamily="65" charset="-120"/>
              </a:rPr>
              <a:t>寫作測驗</a:t>
            </a:r>
            <a:r>
              <a:rPr lang="en-US" altLang="zh-TW">
                <a:latin typeface="微軟正黑體" pitchFamily="34" charset="-120"/>
                <a:ea typeface="標楷體" pitchFamily="65" charset="-120"/>
              </a:rPr>
              <a:t/>
            </a:r>
            <a:br>
              <a:rPr lang="en-US" altLang="zh-TW">
                <a:latin typeface="微軟正黑體" pitchFamily="34" charset="-120"/>
                <a:ea typeface="標楷體" pitchFamily="65" charset="-120"/>
              </a:rPr>
            </a:br>
            <a:r>
              <a:rPr lang="zh-TW" altLang="en-US">
                <a:latin typeface="微軟正黑體" pitchFamily="34" charset="-120"/>
                <a:ea typeface="標楷體" pitchFamily="65" charset="-120"/>
              </a:rPr>
              <a:t>評分說明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寫作測驗評量的能力</a:t>
            </a:r>
          </a:p>
        </p:txBody>
      </p:sp>
      <p:sp>
        <p:nvSpPr>
          <p:cNvPr id="115715" name="內容版面配置區 2"/>
          <p:cNvSpPr>
            <a:spLocks noGrp="1"/>
          </p:cNvSpPr>
          <p:nvPr>
            <p:ph idx="4294967295"/>
          </p:nvPr>
        </p:nvSpPr>
        <p:spPr>
          <a:xfrm>
            <a:off x="342928" y="1484313"/>
            <a:ext cx="8229600" cy="4824412"/>
          </a:xfrm>
        </p:spPr>
        <p:txBody>
          <a:bodyPr/>
          <a:lstStyle/>
          <a:p>
            <a:pPr marL="0" indent="0" algn="just" eaLnBrk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檢測國中畢業生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表達經驗見聞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情感思想的綜合語文能力。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pPr marL="0" indent="0" algn="just" eaLnBrk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立意與取材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：能依不同的寫作目的，統整閱讀內容、篩選合適素材，以表現個人意念。</a:t>
            </a:r>
          </a:p>
          <a:p>
            <a:pPr marL="0" indent="0" algn="just" eaLnBrk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結構組織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：能掌握寫作步驟，首尾連貫，組織完整篇章。</a:t>
            </a:r>
          </a:p>
          <a:p>
            <a:pPr marL="0" indent="0" algn="just" eaLnBrk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遣詞造句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：能正確使用本國語文，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適當的遣詞用字、運用各種句型及修辭寫作。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marL="0" indent="0" algn="just" eaLnBrk="1">
              <a:lnSpc>
                <a:spcPct val="90000"/>
              </a:lnSpc>
              <a:buFont typeface="Wingdings" pitchFamily="2" charset="2"/>
              <a:buChar char="u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錯別字、格式及標點符號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：能正確運用文字、格式及標點符號。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答案卷樣式</a:t>
            </a:r>
          </a:p>
        </p:txBody>
      </p:sp>
      <p:pic>
        <p:nvPicPr>
          <p:cNvPr id="116739" name="圖片 6" descr="會考_寫作測驗答案卷_0917_一般卷_頁面_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2133600"/>
            <a:ext cx="4373563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圖片 6" descr="會考_寫作測驗答案卷_0826_反面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3" y="2157413"/>
            <a:ext cx="4389437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extLst/>
          </p:cNvPr>
          <p:cNvSpPr/>
          <p:nvPr/>
        </p:nvSpPr>
        <p:spPr>
          <a:xfrm>
            <a:off x="3884613" y="4365625"/>
            <a:ext cx="431800" cy="893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>
            <a:extLst/>
          </p:cNvPr>
          <p:cNvSpPr/>
          <p:nvPr/>
        </p:nvSpPr>
        <p:spPr>
          <a:xfrm>
            <a:off x="8380413" y="4365625"/>
            <a:ext cx="431800" cy="893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>
            <a:extLst/>
          </p:cNvPr>
          <p:cNvSpPr/>
          <p:nvPr/>
        </p:nvSpPr>
        <p:spPr>
          <a:xfrm>
            <a:off x="3668713" y="2127250"/>
            <a:ext cx="431800" cy="895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標題 1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寫作測驗作答注意事項</a:t>
            </a:r>
          </a:p>
        </p:txBody>
      </p:sp>
      <p:sp>
        <p:nvSpPr>
          <p:cNvPr id="117763" name="內容版面配置區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8507413" cy="4968875"/>
          </a:xfrm>
        </p:spPr>
        <p:txBody>
          <a:bodyPr/>
          <a:lstStyle/>
          <a:p>
            <a:pPr marL="866775" lvl="1" indent="-565150" defTabSz="1511300" eaLnBrk="1" hangingPunct="1">
              <a:lnSpc>
                <a:spcPct val="95000"/>
              </a:lnSpc>
              <a:buFont typeface="Wingdings" pitchFamily="2" charset="2"/>
              <a:buChar char="u"/>
            </a:pP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作答方式：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必須仔細閱讀完整試題後，撰寫一篇文章。 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866775" lvl="1" indent="-565150" defTabSz="1511300" eaLnBrk="1" hangingPunct="1">
              <a:lnSpc>
                <a:spcPct val="95000"/>
              </a:lnSpc>
              <a:buFont typeface="Wingdings" pitchFamily="2" charset="2"/>
              <a:buChar char="u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從第一頁右邊第一行開始作答，並不得要求增加答案卷作答。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806450" indent="-498475" algn="just" defTabSz="1511300" eaLnBrk="1">
              <a:lnSpc>
                <a:spcPct val="95000"/>
              </a:lnSpc>
              <a:buFont typeface="Wingdings" pitchFamily="2" charset="2"/>
              <a:buChar char="u"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以下情形影響作答結果呈現，可能</a:t>
            </a:r>
            <a:r>
              <a:rPr lang="zh-TW" altLang="en-US" sz="2400" b="1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影響得分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806450" indent="-498475" algn="just" defTabSz="1511300" eaLnBrk="1">
              <a:lnSpc>
                <a:spcPct val="95000"/>
              </a:lnSpc>
              <a:buFont typeface="Arial" pitchFamily="34" charset="0"/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未用本國文字書寫（正體字）；未用黑色墨水的筆書寫（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建議使用</a:t>
            </a:r>
            <a:r>
              <a:rPr lang="en-US" altLang="zh-TW" sz="2400" dirty="0" err="1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0.5mm</a:t>
            </a:r>
            <a:r>
              <a:rPr lang="zh-TW" altLang="zh-TW" sz="24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〜</a:t>
            </a:r>
            <a:r>
              <a:rPr lang="en-US" altLang="zh-TW" sz="2400" dirty="0" err="1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0.7mm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之筆尖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，且不得使用鉛筆）；書寫內容超出答案卷格線外框。</a:t>
            </a:r>
          </a:p>
          <a:p>
            <a:pPr marL="806450" indent="-498475" algn="just" defTabSz="1511300" eaLnBrk="1">
              <a:lnSpc>
                <a:spcPct val="95000"/>
              </a:lnSpc>
              <a:buFont typeface="Wingdings" pitchFamily="2" charset="2"/>
              <a:buChar char="u"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以下情形違反考場規則，將</a:t>
            </a:r>
            <a:r>
              <a:rPr lang="zh-TW" altLang="en-US" sz="2400" b="1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不予計分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806450" indent="-498475" algn="just" defTabSz="1511300" eaLnBrk="1">
              <a:lnSpc>
                <a:spcPct val="95000"/>
              </a:lnSpc>
              <a:buFont typeface="Arial" pitchFamily="34" charset="0"/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   	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於答案紙上洩漏私人身分；污損答案卷；或於答案卷上作任何標記。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866775" lvl="1" indent="-565150" defTabSz="1511300" eaLnBrk="1" hangingPunct="1">
              <a:lnSpc>
                <a:spcPct val="95000"/>
              </a:lnSpc>
              <a:buClr>
                <a:srgbClr val="000000"/>
              </a:buClr>
              <a:buFont typeface="Wingdings" pitchFamily="2" charset="2"/>
              <a:buChar char="u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另針對使用詩歌體、完全離題、只抄寫題目或說明及空白卷等考生，因無法判斷其寫作能力，給予其零級分。</a:t>
            </a:r>
          </a:p>
          <a:p>
            <a:pPr marL="866775" lvl="1" indent="-565150" defTabSz="1511300" eaLnBrk="1" hangingPunct="1">
              <a:lnSpc>
                <a:spcPct val="95000"/>
              </a:lnSpc>
              <a:buFont typeface="Wingdings" pitchFamily="2" charset="2"/>
              <a:buChar char="u"/>
            </a:pP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內容版面配置區 4" descr="105030114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38" y="404813"/>
            <a:ext cx="802481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>
            <a:extLst/>
          </p:cNvPr>
          <p:cNvSpPr txBox="1">
            <a:spLocks/>
          </p:cNvSpPr>
          <p:nvPr/>
        </p:nvSpPr>
        <p:spPr bwMode="auto">
          <a:xfrm>
            <a:off x="34925" y="274638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標楷體" pitchFamily="65" charset="-120"/>
                <a:ea typeface="標楷體" pitchFamily="65" charset="-120"/>
                <a:cs typeface="+mj-cs"/>
              </a:rPr>
              <a:t>墨水不足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8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108學年度適性入學成果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03193"/>
              </p:ext>
            </p:extLst>
          </p:nvPr>
        </p:nvGraphicFramePr>
        <p:xfrm>
          <a:off x="1187624" y="1957328"/>
          <a:ext cx="6840765" cy="3744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val="494805573"/>
                    </a:ext>
                  </a:extLst>
                </a:gridCol>
                <a:gridCol w="1108924">
                  <a:extLst>
                    <a:ext uri="{9D8B030D-6E8A-4147-A177-3AD203B41FA5}">
                      <a16:colId xmlns:a16="http://schemas.microsoft.com/office/drawing/2014/main" val="2385537653"/>
                    </a:ext>
                  </a:extLst>
                </a:gridCol>
                <a:gridCol w="1108924">
                  <a:extLst>
                    <a:ext uri="{9D8B030D-6E8A-4147-A177-3AD203B41FA5}">
                      <a16:colId xmlns:a16="http://schemas.microsoft.com/office/drawing/2014/main" val="2596078452"/>
                    </a:ext>
                  </a:extLst>
                </a:gridCol>
                <a:gridCol w="1108924">
                  <a:extLst>
                    <a:ext uri="{9D8B030D-6E8A-4147-A177-3AD203B41FA5}">
                      <a16:colId xmlns:a16="http://schemas.microsoft.com/office/drawing/2014/main" val="1965127403"/>
                    </a:ext>
                  </a:extLst>
                </a:gridCol>
                <a:gridCol w="1108924">
                  <a:extLst>
                    <a:ext uri="{9D8B030D-6E8A-4147-A177-3AD203B41FA5}">
                      <a16:colId xmlns:a16="http://schemas.microsoft.com/office/drawing/2014/main" val="1405118383"/>
                    </a:ext>
                  </a:extLst>
                </a:gridCol>
                <a:gridCol w="1108924">
                  <a:extLst>
                    <a:ext uri="{9D8B030D-6E8A-4147-A177-3AD203B41FA5}">
                      <a16:colId xmlns:a16="http://schemas.microsoft.com/office/drawing/2014/main" val="2795580015"/>
                    </a:ext>
                  </a:extLst>
                </a:gridCol>
              </a:tblGrid>
              <a:tr h="742136">
                <a:tc>
                  <a:txBody>
                    <a:bodyPr/>
                    <a:lstStyle/>
                    <a:p>
                      <a:pPr marL="3048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統計項目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桃連區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基北區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中投區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台南區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高雄區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4108968"/>
                  </a:ext>
                </a:extLst>
              </a:tr>
              <a:tr h="742136">
                <a:tc>
                  <a:txBody>
                    <a:bodyPr/>
                    <a:lstStyle/>
                    <a:p>
                      <a:pPr marL="3048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報名人數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16,065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34,612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24,178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11,247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17,533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6076622"/>
                  </a:ext>
                </a:extLst>
              </a:tr>
              <a:tr h="742136">
                <a:tc>
                  <a:txBody>
                    <a:bodyPr/>
                    <a:lstStyle/>
                    <a:p>
                      <a:pPr marL="3048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錄取人數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15,841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34,330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24,060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10,628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17,396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2464501"/>
                  </a:ext>
                </a:extLst>
              </a:tr>
              <a:tr h="371069">
                <a:tc>
                  <a:txBody>
                    <a:bodyPr/>
                    <a:lstStyle/>
                    <a:p>
                      <a:pPr marL="3048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錄取率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98.61</a:t>
                      </a:r>
                      <a:r>
                        <a:rPr lang="zh-TW" sz="1400" kern="100">
                          <a:effectLst/>
                        </a:rPr>
                        <a:t>％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99.19</a:t>
                      </a:r>
                      <a:r>
                        <a:rPr lang="zh-TW" sz="14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99.51</a:t>
                      </a:r>
                      <a:r>
                        <a:rPr lang="zh-TW" sz="1400" kern="100">
                          <a:effectLst/>
                        </a:rPr>
                        <a:t>％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94.5</a:t>
                      </a:r>
                      <a:r>
                        <a:rPr lang="zh-TW" sz="14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99.22</a:t>
                      </a:r>
                      <a:r>
                        <a:rPr lang="zh-TW" sz="14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6395083"/>
                  </a:ext>
                </a:extLst>
              </a:tr>
              <a:tr h="573469">
                <a:tc>
                  <a:txBody>
                    <a:bodyPr/>
                    <a:lstStyle/>
                    <a:p>
                      <a:pPr marL="30480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第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志願</a:t>
                      </a:r>
                      <a:endParaRPr lang="zh-TW" sz="1200" kern="100" dirty="0">
                        <a:effectLst/>
                      </a:endParaRPr>
                    </a:p>
                    <a:p>
                      <a:pPr marL="30480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錄取率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u="sng" kern="100">
                          <a:effectLst/>
                        </a:rPr>
                        <a:t>59.21</a:t>
                      </a:r>
                      <a:r>
                        <a:rPr lang="zh-TW" sz="1400" u="sng" kern="100">
                          <a:effectLst/>
                        </a:rPr>
                        <a:t>％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32.91</a:t>
                      </a:r>
                      <a:r>
                        <a:rPr lang="zh-TW" sz="1400" kern="100">
                          <a:effectLst/>
                        </a:rPr>
                        <a:t>％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43.25</a:t>
                      </a:r>
                      <a:r>
                        <a:rPr lang="zh-TW" sz="1400" kern="100">
                          <a:effectLst/>
                        </a:rPr>
                        <a:t>％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45.89</a:t>
                      </a:r>
                      <a:r>
                        <a:rPr lang="zh-TW" sz="1400" kern="100">
                          <a:effectLst/>
                        </a:rPr>
                        <a:t>％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44.4</a:t>
                      </a:r>
                      <a:r>
                        <a:rPr lang="zh-TW" sz="14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4844207"/>
                  </a:ext>
                </a:extLst>
              </a:tr>
              <a:tr h="573469">
                <a:tc>
                  <a:txBody>
                    <a:bodyPr/>
                    <a:lstStyle/>
                    <a:p>
                      <a:pPr marL="30480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前</a:t>
                      </a:r>
                      <a:r>
                        <a:rPr lang="en-US" sz="1400" kern="100" dirty="0">
                          <a:effectLst/>
                        </a:rPr>
                        <a:t>3</a:t>
                      </a:r>
                      <a:r>
                        <a:rPr lang="zh-TW" sz="1400" kern="100" dirty="0">
                          <a:effectLst/>
                        </a:rPr>
                        <a:t>志願</a:t>
                      </a:r>
                      <a:endParaRPr lang="zh-TW" sz="1200" kern="100" dirty="0">
                        <a:effectLst/>
                      </a:endParaRPr>
                    </a:p>
                    <a:p>
                      <a:pPr marL="30480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錄取率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u="sng" kern="100">
                          <a:effectLst/>
                        </a:rPr>
                        <a:t>93.62</a:t>
                      </a:r>
                      <a:r>
                        <a:rPr lang="zh-TW" sz="1400" u="sng" kern="100">
                          <a:effectLst/>
                        </a:rPr>
                        <a:t>％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81.3</a:t>
                      </a:r>
                      <a:r>
                        <a:rPr lang="zh-TW" sz="1400" kern="100">
                          <a:effectLst/>
                        </a:rPr>
                        <a:t>％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70.94</a:t>
                      </a:r>
                      <a:r>
                        <a:rPr lang="zh-TW" sz="1400" kern="100">
                          <a:effectLst/>
                        </a:rPr>
                        <a:t>％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73.31</a:t>
                      </a:r>
                      <a:r>
                        <a:rPr lang="zh-TW" sz="1400" kern="100">
                          <a:effectLst/>
                        </a:rPr>
                        <a:t>％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75.45</a:t>
                      </a:r>
                      <a:r>
                        <a:rPr lang="zh-TW" sz="14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5859161"/>
                  </a:ext>
                </a:extLst>
              </a:tr>
            </a:tbl>
          </a:graphicData>
        </a:graphic>
      </p:graphicFrame>
      <p:sp>
        <p:nvSpPr>
          <p:cNvPr id="9" name="Shape 84"/>
          <p:cNvSpPr>
            <a:spLocks noChangeArrowheads="1"/>
          </p:cNvSpPr>
          <p:nvPr/>
        </p:nvSpPr>
        <p:spPr bwMode="auto">
          <a:xfrm>
            <a:off x="2411760" y="1876185"/>
            <a:ext cx="1291129" cy="390669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/>
            <a:endParaRPr kumimoji="0" lang="zh-TW" altLang="en-US" sz="18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Shape 82"/>
          <p:cNvSpPr txBox="1">
            <a:spLocks/>
          </p:cNvSpPr>
          <p:nvPr/>
        </p:nvSpPr>
        <p:spPr bwMode="auto">
          <a:xfrm>
            <a:off x="395536" y="1192233"/>
            <a:ext cx="8229600" cy="59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學年度高級中等學校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都免試入學錄取資訊一覽表</a:t>
            </a:r>
            <a:endParaRPr kumimoji="0" lang="en-US" altLang="zh-TW" sz="2400" b="1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Shape 82"/>
          <p:cNvSpPr txBox="1">
            <a:spLocks/>
          </p:cNvSpPr>
          <p:nvPr/>
        </p:nvSpPr>
        <p:spPr bwMode="auto">
          <a:xfrm>
            <a:off x="493206" y="5862071"/>
            <a:ext cx="8229600" cy="59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註：本區第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志願錄取率及前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志願錄取率皆為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都中最高。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內容版面配置區 4" descr="96260436301-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61950"/>
            <a:ext cx="8027987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>
            <a:extLst/>
          </p:cNvPr>
          <p:cNvSpPr txBox="1">
            <a:spLocks/>
          </p:cNvSpPr>
          <p:nvPr/>
        </p:nvSpPr>
        <p:spPr bwMode="auto">
          <a:xfrm>
            <a:off x="34925" y="274638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標楷體" pitchFamily="65" charset="-120"/>
                <a:ea typeface="標楷體" pitchFamily="65" charset="-120"/>
                <a:cs typeface="+mj-cs"/>
              </a:rPr>
              <a:t>字體太小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/>
          </p:cNvPr>
          <p:cNvSpPr txBox="1">
            <a:spLocks/>
          </p:cNvSpPr>
          <p:nvPr/>
        </p:nvSpPr>
        <p:spPr bwMode="auto">
          <a:xfrm>
            <a:off x="34925" y="274638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標楷體" pitchFamily="65" charset="-120"/>
                <a:ea typeface="標楷體" pitchFamily="65" charset="-120"/>
                <a:cs typeface="+mj-cs"/>
              </a:rPr>
              <a:t>詩歌體</a:t>
            </a:r>
          </a:p>
        </p:txBody>
      </p:sp>
      <p:pic>
        <p:nvPicPr>
          <p:cNvPr id="120835" name="內容版面配置區 4" descr="105073710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44613" y="476250"/>
            <a:ext cx="7799387" cy="5916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3175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6023">
            <a:off x="433388" y="2227263"/>
            <a:ext cx="2482850" cy="238601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466975"/>
            <a:ext cx="6264275" cy="2770188"/>
          </a:xfrm>
          <a:prstGeom prst="rect">
            <a:avLst/>
          </a:prstGeom>
          <a:effectLst>
            <a:outerShdw blurRad="50800" dist="127000" dir="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1861" name="文字方塊 8"/>
          <p:cNvSpPr txBox="1">
            <a:spLocks noChangeArrowheads="1"/>
          </p:cNvSpPr>
          <p:nvPr/>
        </p:nvSpPr>
        <p:spPr bwMode="auto">
          <a:xfrm>
            <a:off x="971550" y="2924175"/>
            <a:ext cx="72691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桃連區</a:t>
            </a:r>
            <a:r>
              <a:rPr lang="en-US" altLang="zh-TW" sz="4800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4800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年度</a:t>
            </a:r>
          </a:p>
          <a:p>
            <a:pPr algn="ctr"/>
            <a:r>
              <a:rPr lang="zh-TW" altLang="en-US" sz="4800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重要日程</a:t>
            </a:r>
          </a:p>
        </p:txBody>
      </p:sp>
      <p:pic>
        <p:nvPicPr>
          <p:cNvPr id="121862" name="圖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9350" y="552450"/>
            <a:ext cx="103346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3" name="圖片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4584700"/>
            <a:ext cx="1223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圖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7300" y="4764088"/>
            <a:ext cx="6826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5" name="圖片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4863" y="4760913"/>
            <a:ext cx="106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圖片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9835">
            <a:off x="3222625" y="1479550"/>
            <a:ext cx="266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7" name="圖片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77859">
            <a:off x="6519863" y="1497013"/>
            <a:ext cx="26511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8" name="圖片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99401">
            <a:off x="1709738" y="1287463"/>
            <a:ext cx="26511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2"/>
          <p:cNvSpPr txBox="1"/>
          <p:nvPr/>
        </p:nvSpPr>
        <p:spPr>
          <a:xfrm>
            <a:off x="58073" y="607944"/>
            <a:ext cx="720080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</a:rPr>
              <a:t>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745188" y="102591"/>
            <a:ext cx="888922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桃連區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年重要</a:t>
            </a:r>
            <a:r>
              <a:rPr lang="zh-TW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日程表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教育部版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                      </a:t>
            </a:r>
            <a:endParaRPr lang="zh-TW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244549" y="2085134"/>
            <a:ext cx="3042658" cy="738315"/>
          </a:xfrm>
          <a:prstGeom prst="roundRect">
            <a:avLst/>
          </a:prstGeom>
          <a:solidFill>
            <a:srgbClr val="80D3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招專業群科報名</a:t>
            </a:r>
            <a:r>
              <a:rPr lang="en-US" altLang="zh-TW" sz="24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3/16~3/20)</a:t>
            </a:r>
            <a:endParaRPr lang="zh-TW" altLang="en-US" sz="24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向下箭號 24"/>
          <p:cNvSpPr/>
          <p:nvPr/>
        </p:nvSpPr>
        <p:spPr>
          <a:xfrm>
            <a:off x="1690688" y="1694647"/>
            <a:ext cx="504825" cy="36036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244549" y="988911"/>
            <a:ext cx="3065752" cy="66319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科學班報名</a:t>
            </a:r>
            <a:r>
              <a:rPr lang="en-US" altLang="zh-TW" sz="16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(3/5~3/6)</a:t>
            </a:r>
          </a:p>
          <a:p>
            <a:pPr algn="ctr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班檢定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(3/14)</a:t>
            </a:r>
            <a:endParaRPr lang="zh-TW" altLang="en-US" sz="24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向下箭號 26"/>
          <p:cNvSpPr/>
          <p:nvPr/>
        </p:nvSpPr>
        <p:spPr>
          <a:xfrm>
            <a:off x="1666369" y="2866612"/>
            <a:ext cx="504825" cy="4222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244549" y="3307200"/>
            <a:ext cx="3030214" cy="680039"/>
          </a:xfrm>
          <a:prstGeom prst="roundRect">
            <a:avLst/>
          </a:prstGeom>
          <a:solidFill>
            <a:srgbClr val="80D3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招群科術科測驗</a:t>
            </a:r>
            <a:r>
              <a:rPr lang="en-US" altLang="zh-TW" sz="24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(4/25</a:t>
            </a:r>
            <a:r>
              <a:rPr lang="zh-TW" altLang="en-US" sz="24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4/26)</a:t>
            </a:r>
            <a:endParaRPr lang="zh-TW" altLang="en-US" sz="24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向下箭號 28"/>
          <p:cNvSpPr/>
          <p:nvPr/>
        </p:nvSpPr>
        <p:spPr>
          <a:xfrm>
            <a:off x="1676833" y="4034104"/>
            <a:ext cx="504825" cy="4381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5273670" y="951397"/>
            <a:ext cx="2736850" cy="7382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會考成績公告</a:t>
            </a:r>
            <a:r>
              <a:rPr lang="en-US" altLang="zh-TW" sz="24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6/5)</a:t>
            </a:r>
            <a:endParaRPr lang="zh-TW" altLang="en-US" sz="24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向下箭號 30"/>
          <p:cNvSpPr/>
          <p:nvPr/>
        </p:nvSpPr>
        <p:spPr>
          <a:xfrm>
            <a:off x="6313068" y="1728752"/>
            <a:ext cx="503237" cy="3460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5334684" y="2055010"/>
            <a:ext cx="2963242" cy="865188"/>
          </a:xfrm>
          <a:prstGeom prst="roundRect">
            <a:avLst/>
          </a:prstGeom>
          <a:solidFill>
            <a:srgbClr val="80D3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特招高職放榜</a:t>
            </a:r>
            <a:r>
              <a:rPr lang="en-US" altLang="zh-TW" sz="20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6/10)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0" hangingPunct="0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報到</a:t>
            </a:r>
            <a:r>
              <a:rPr lang="en-US" altLang="zh-TW" sz="24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6/11)</a:t>
            </a:r>
            <a:endParaRPr lang="zh-TW" altLang="en-US" sz="24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向下箭號 32"/>
          <p:cNvSpPr/>
          <p:nvPr/>
        </p:nvSpPr>
        <p:spPr>
          <a:xfrm>
            <a:off x="6313067" y="3001420"/>
            <a:ext cx="503237" cy="3302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35" name="圓角矩形 1"/>
          <p:cNvSpPr>
            <a:spLocks noChangeArrowheads="1"/>
          </p:cNvSpPr>
          <p:nvPr/>
        </p:nvSpPr>
        <p:spPr bwMode="auto">
          <a:xfrm>
            <a:off x="3430607" y="5018633"/>
            <a:ext cx="1624261" cy="141778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桃園市辦理高中職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博覽會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(3/7</a:t>
            </a:r>
            <a:r>
              <a:rPr lang="zh-TW" altLang="en-US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3/8)</a:t>
            </a:r>
            <a:endParaRPr lang="zh-TW" altLang="en-US" sz="1800" dirty="0">
              <a:solidFill>
                <a:srgbClr val="3D25F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244549" y="4484845"/>
            <a:ext cx="3065752" cy="7166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國中教育會考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5/16~5/17)</a:t>
            </a:r>
            <a:endParaRPr lang="zh-TW" altLang="en-US" sz="24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向下箭號 37"/>
          <p:cNvSpPr/>
          <p:nvPr/>
        </p:nvSpPr>
        <p:spPr>
          <a:xfrm>
            <a:off x="6354642" y="4365719"/>
            <a:ext cx="503237" cy="3302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39" name="圓角矩形 38"/>
          <p:cNvSpPr/>
          <p:nvPr/>
        </p:nvSpPr>
        <p:spPr>
          <a:xfrm>
            <a:off x="5381333" y="4681518"/>
            <a:ext cx="2916593" cy="7031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免試、特招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考試、藝才班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放榜</a:t>
            </a:r>
            <a:r>
              <a:rPr lang="en-US" altLang="zh-TW" sz="24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(7/8)</a:t>
            </a:r>
            <a:endParaRPr lang="zh-TW" altLang="en-US" sz="24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向下箭號 39"/>
          <p:cNvSpPr/>
          <p:nvPr/>
        </p:nvSpPr>
        <p:spPr>
          <a:xfrm>
            <a:off x="1680224" y="5235207"/>
            <a:ext cx="503238" cy="18494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41" name="圓角矩形 1"/>
          <p:cNvSpPr>
            <a:spLocks noChangeArrowheads="1"/>
          </p:cNvSpPr>
          <p:nvPr/>
        </p:nvSpPr>
        <p:spPr bwMode="auto">
          <a:xfrm>
            <a:off x="244549" y="5420150"/>
            <a:ext cx="3065752" cy="1016263"/>
          </a:xfrm>
          <a:prstGeom prst="roundRect">
            <a:avLst>
              <a:gd name="adj" fmla="val 13932"/>
            </a:avLst>
          </a:prstGeom>
          <a:solidFill>
            <a:srgbClr val="00B05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TW" altLang="en-US" sz="2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實用</a:t>
            </a:r>
            <a:r>
              <a:rPr lang="zh-TW" altLang="en-US" sz="2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技能、高職技優</a:t>
            </a:r>
            <a:endParaRPr lang="en-US" altLang="zh-TW" sz="2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0" hangingPunct="0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報名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5/21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5/22</a:t>
            </a:r>
          </a:p>
          <a:p>
            <a:pPr algn="ctr"/>
            <a:r>
              <a:rPr lang="zh-TW" altLang="en-US" sz="1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</a:t>
            </a:r>
            <a:r>
              <a:rPr lang="zh-TW" altLang="en-US" sz="1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技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放榜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6/8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技</a:t>
            </a:r>
            <a:r>
              <a:rPr lang="zh-TW" altLang="en-US" sz="1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優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放榜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6/10</a:t>
            </a:r>
          </a:p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報到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6/11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" name="圓角矩形 43"/>
          <p:cNvSpPr/>
          <p:nvPr/>
        </p:nvSpPr>
        <p:spPr>
          <a:xfrm>
            <a:off x="5334684" y="3358262"/>
            <a:ext cx="2927705" cy="9507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免試入學填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含特招考試分發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(6/17</a:t>
            </a:r>
            <a:r>
              <a:rPr lang="zh-TW" altLang="en-US" sz="24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</a:t>
            </a:r>
            <a:r>
              <a:rPr lang="en-US" altLang="zh-TW" sz="24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五角星形 1"/>
          <p:cNvSpPr/>
          <p:nvPr/>
        </p:nvSpPr>
        <p:spPr bwMode="auto">
          <a:xfrm rot="1065679">
            <a:off x="7848516" y="2937173"/>
            <a:ext cx="1109296" cy="1048144"/>
          </a:xfrm>
          <a:prstGeom prst="star5">
            <a:avLst>
              <a:gd name="adj" fmla="val 32307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rgbClr val="3D25F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注意返校</a:t>
            </a:r>
          </a:p>
        </p:txBody>
      </p:sp>
      <p:sp>
        <p:nvSpPr>
          <p:cNvPr id="37" name="向下箭號 36"/>
          <p:cNvSpPr/>
          <p:nvPr/>
        </p:nvSpPr>
        <p:spPr>
          <a:xfrm>
            <a:off x="6373019" y="5373216"/>
            <a:ext cx="503237" cy="3302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43" name="圓角矩形 42"/>
          <p:cNvSpPr/>
          <p:nvPr/>
        </p:nvSpPr>
        <p:spPr>
          <a:xfrm>
            <a:off x="5381332" y="5703416"/>
            <a:ext cx="2916593" cy="7031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免試、</a:t>
            </a:r>
            <a:r>
              <a:rPr lang="zh-TW" altLang="en-US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特招</a:t>
            </a:r>
            <a:r>
              <a:rPr lang="zh-TW" altLang="en-US" sz="1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、藝才班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報到</a:t>
            </a:r>
            <a:r>
              <a:rPr lang="en-US" altLang="zh-TW" sz="24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(7/10)</a:t>
            </a:r>
            <a:endParaRPr lang="zh-TW" altLang="en-US" sz="24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圓角矩形 1"/>
          <p:cNvSpPr>
            <a:spLocks noChangeArrowheads="1"/>
          </p:cNvSpPr>
          <p:nvPr/>
        </p:nvSpPr>
        <p:spPr bwMode="auto">
          <a:xfrm>
            <a:off x="3317981" y="1169581"/>
            <a:ext cx="1871820" cy="367361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0" hangingPunct="0"/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桃園市辦理試模擬測驗</a:t>
            </a:r>
            <a:r>
              <a:rPr lang="en-US" altLang="zh-TW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(12/18</a:t>
            </a:r>
            <a:r>
              <a:rPr lang="zh-TW" altLang="en-US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19)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試模擬選填志願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(1/9-1/15</a:t>
            </a:r>
            <a:r>
              <a:rPr lang="zh-TW" altLang="en-US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志願選填</a:t>
            </a:r>
            <a:r>
              <a:rPr lang="en-US" altLang="zh-TW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試模擬分發放榜</a:t>
            </a:r>
            <a:r>
              <a:rPr lang="en-US" altLang="zh-TW" dirty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2/11)</a:t>
            </a:r>
            <a:endParaRPr lang="zh-TW" altLang="en-US" dirty="0">
              <a:solidFill>
                <a:srgbClr val="3D25F6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0" hangingPunct="0"/>
            <a:endParaRPr lang="zh-TW" altLang="en-US" sz="1800" dirty="0">
              <a:solidFill>
                <a:srgbClr val="3D25F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五角星形 22"/>
          <p:cNvSpPr/>
          <p:nvPr/>
        </p:nvSpPr>
        <p:spPr bwMode="auto">
          <a:xfrm rot="1065679">
            <a:off x="3004987" y="1785800"/>
            <a:ext cx="539552" cy="4450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-12134" y="6428151"/>
            <a:ext cx="6660231" cy="3959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桃連區實施日期以桃園市政府教育局公告為主</a:t>
            </a:r>
            <a:endParaRPr lang="zh-TW" altLang="en-US" sz="24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4214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試</a:t>
            </a:r>
            <a:r>
              <a:rPr lang="zh-TW" altLang="en-US" dirty="0" smtClean="0"/>
              <a:t>模擬說</a:t>
            </a:r>
            <a:r>
              <a:rPr lang="zh-TW" altLang="en-US" dirty="0"/>
              <a:t>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112568"/>
          </a:xfrm>
        </p:spPr>
        <p:txBody>
          <a:bodyPr/>
          <a:lstStyle/>
          <a:p>
            <a:r>
              <a:rPr lang="zh-TW" altLang="en-US" dirty="0"/>
              <a:t>模擬測驗</a:t>
            </a:r>
            <a:r>
              <a:rPr lang="en-US" altLang="zh-TW" dirty="0"/>
              <a:t>(12/18</a:t>
            </a:r>
            <a:r>
              <a:rPr lang="zh-TW" altLang="en-US" dirty="0"/>
              <a:t>、</a:t>
            </a:r>
            <a:r>
              <a:rPr lang="en-US" altLang="zh-TW" dirty="0"/>
              <a:t>19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 </a:t>
            </a:r>
            <a:r>
              <a:rPr lang="zh-TW" altLang="en-US" dirty="0"/>
              <a:t>試模擬選填志願 </a:t>
            </a:r>
            <a:r>
              <a:rPr lang="en-US" altLang="zh-TW" dirty="0"/>
              <a:t>(1/9-1/15</a:t>
            </a:r>
            <a:r>
              <a:rPr lang="zh-TW" altLang="en-US" dirty="0"/>
              <a:t>志願選填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試模擬分發放榜</a:t>
            </a:r>
            <a:r>
              <a:rPr lang="en-US" altLang="zh-TW" dirty="0"/>
              <a:t>(2/11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志</a:t>
            </a:r>
            <a:r>
              <a:rPr lang="zh-TW" altLang="en-US" dirty="0" smtClean="0"/>
              <a:t>工</a:t>
            </a:r>
            <a:r>
              <a:rPr lang="zh-TW" altLang="en-US" dirty="0"/>
              <a:t>時</a:t>
            </a:r>
            <a:r>
              <a:rPr lang="zh-TW" altLang="en-US" dirty="0" smtClean="0"/>
              <a:t>數算到</a:t>
            </a:r>
            <a:r>
              <a:rPr lang="en-US" altLang="zh-TW" dirty="0" smtClean="0"/>
              <a:t>12/13</a:t>
            </a:r>
          </a:p>
          <a:p>
            <a:r>
              <a:rPr lang="zh-TW" altLang="en-US" dirty="0"/>
              <a:t>試模擬不補考</a:t>
            </a:r>
            <a:endParaRPr lang="en-US" altLang="zh-TW" dirty="0"/>
          </a:p>
          <a:p>
            <a:r>
              <a:rPr lang="zh-TW" altLang="en-US" dirty="0" smtClean="0"/>
              <a:t>本校作文將作為評分範本，考試結束即收走。</a:t>
            </a:r>
            <a:endParaRPr lang="en-US" altLang="zh-TW" dirty="0" smtClean="0"/>
          </a:p>
          <a:p>
            <a:r>
              <a:rPr lang="zh-TW" altLang="en-US" dirty="0" smtClean="0"/>
              <a:t>模擬所有流程</a:t>
            </a:r>
            <a:r>
              <a:rPr lang="en-US" altLang="zh-TW" dirty="0" smtClean="0"/>
              <a:t>:</a:t>
            </a:r>
            <a:r>
              <a:rPr lang="zh-TW" altLang="en-US" dirty="0" smtClean="0"/>
              <a:t>會考報名</a:t>
            </a:r>
            <a:r>
              <a:rPr lang="en-US" altLang="zh-TW" dirty="0" smtClean="0"/>
              <a:t>~</a:t>
            </a:r>
            <a:r>
              <a:rPr lang="zh-TW" altLang="en-US" dirty="0" smtClean="0"/>
              <a:t>會考</a:t>
            </a:r>
            <a:r>
              <a:rPr lang="en-US" altLang="zh-TW" dirty="0" smtClean="0"/>
              <a:t>~</a:t>
            </a:r>
            <a:r>
              <a:rPr lang="zh-TW" altLang="en-US" dirty="0" smtClean="0"/>
              <a:t>積分確認簽名</a:t>
            </a:r>
            <a:r>
              <a:rPr lang="en-US" altLang="zh-TW" dirty="0" smtClean="0"/>
              <a:t>~</a:t>
            </a:r>
            <a:r>
              <a:rPr lang="zh-TW" altLang="en-US" dirty="0" smtClean="0"/>
              <a:t>填志願</a:t>
            </a:r>
            <a:r>
              <a:rPr lang="en-US" altLang="zh-TW" dirty="0" smtClean="0"/>
              <a:t>~</a:t>
            </a:r>
            <a:r>
              <a:rPr lang="zh-TW" altLang="en-US" dirty="0" smtClean="0"/>
              <a:t>志願確認簽名。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4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3175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6023">
            <a:off x="433388" y="2227263"/>
            <a:ext cx="2482850" cy="238601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466975"/>
            <a:ext cx="6264275" cy="2770188"/>
          </a:xfrm>
          <a:prstGeom prst="rect">
            <a:avLst/>
          </a:prstGeom>
          <a:effectLst>
            <a:outerShdw blurRad="50800" dist="127000" dir="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4933" name="文字方塊 8"/>
          <p:cNvSpPr txBox="1">
            <a:spLocks noChangeArrowheads="1"/>
          </p:cNvSpPr>
          <p:nvPr/>
        </p:nvSpPr>
        <p:spPr bwMode="auto">
          <a:xfrm>
            <a:off x="1335088" y="2708275"/>
            <a:ext cx="67659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8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桃連區特色招生</a:t>
            </a:r>
            <a:endParaRPr lang="en-US" altLang="zh-TW" sz="4800" b="1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及免試入學介紹</a:t>
            </a:r>
            <a:endParaRPr lang="en-US" altLang="zh-TW" sz="4800" b="1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（含超額比序）</a:t>
            </a:r>
            <a:endParaRPr lang="en-US" altLang="zh-TW" sz="4800" b="1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4934" name="圖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9350" y="552450"/>
            <a:ext cx="103346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圖片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4584700"/>
            <a:ext cx="1223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6" name="圖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7300" y="4764088"/>
            <a:ext cx="6826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7" name="圖片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4863" y="4760913"/>
            <a:ext cx="106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8" name="圖片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9835">
            <a:off x="3222625" y="1479550"/>
            <a:ext cx="266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9" name="圖片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77859">
            <a:off x="6519863" y="1497013"/>
            <a:ext cx="26511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0" name="圖片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99401">
            <a:off x="1709738" y="1287463"/>
            <a:ext cx="26511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603137930"/>
              </p:ext>
            </p:extLst>
          </p:nvPr>
        </p:nvGraphicFramePr>
        <p:xfrm>
          <a:off x="326410" y="1214422"/>
          <a:ext cx="846043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文字方塊 3"/>
          <p:cNvSpPr txBox="1">
            <a:spLocks noChangeArrowheads="1"/>
          </p:cNvSpPr>
          <p:nvPr/>
        </p:nvSpPr>
        <p:spPr bwMode="auto">
          <a:xfrm>
            <a:off x="250825" y="692150"/>
            <a:ext cx="8675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桃連區的特色招生</a:t>
            </a:r>
            <a:r>
              <a:rPr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甄選入學</a:t>
            </a:r>
            <a:r>
              <a:rPr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藝才班、體育班</a:t>
            </a:r>
            <a:r>
              <a:rPr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26979" name="文字方塊 1"/>
          <p:cNvSpPr txBox="1">
            <a:spLocks noChangeArrowheads="1"/>
          </p:cNvSpPr>
          <p:nvPr/>
        </p:nvSpPr>
        <p:spPr bwMode="auto">
          <a:xfrm>
            <a:off x="287338" y="1341438"/>
            <a:ext cx="88566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武陵高中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科學班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班、音樂班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桃園高中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班、舞蹈班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中大壢中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音樂班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內壢高中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美術班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陽明高中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美術班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南崁高中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班、音樂班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班、美術班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永豐高中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平鎮高中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班、美術班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</a:p>
          <a:p>
            <a:pPr eaLnBrk="1" hangingPunct="1"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大園高中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大溪高中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北科附工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壽山高中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楊梅高中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</a:p>
          <a:p>
            <a:pPr eaLnBrk="1" hangingPunct="1"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觀音高中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</a:p>
          <a:p>
            <a:pPr eaLnBrk="1" hangingPunct="1"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新屋高中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漢英高中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411760" y="260648"/>
            <a:ext cx="720080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</a:rPr>
              <a:t>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ctrTitle" idx="4294967295"/>
          </p:nvPr>
        </p:nvSpPr>
        <p:spPr>
          <a:xfrm>
            <a:off x="179388" y="1714500"/>
            <a:ext cx="8964612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專業群科甄選</a:t>
            </a:r>
            <a:r>
              <a:rPr lang="en-US" altLang="zh-TW" sz="6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特色招生</a:t>
            </a:r>
            <a:r>
              <a:rPr lang="en-US" altLang="zh-TW" sz="6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8003" name="群組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0" y="3071813"/>
            <a:ext cx="136525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30552"/>
              </p:ext>
            </p:extLst>
          </p:nvPr>
        </p:nvGraphicFramePr>
        <p:xfrm>
          <a:off x="304006" y="3567113"/>
          <a:ext cx="8715375" cy="2349500"/>
        </p:xfrm>
        <a:graphic>
          <a:graphicData uri="http://schemas.openxmlformats.org/drawingml/2006/table">
            <a:tbl>
              <a:tblPr/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9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特色招生專業群科甄選入學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報名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109/03/18 ~ 03/22</a:t>
                      </a:r>
                      <a:endParaRPr kumimoji="0" lang="zh-TW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術科測驗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109/04/27 ~ 04/28</a:t>
                      </a:r>
                      <a:endParaRPr kumimoji="0" lang="zh-TW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放榜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109/06/13</a:t>
                      </a:r>
                      <a:endParaRPr kumimoji="0" lang="zh-TW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報到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109/06/14</a:t>
                      </a:r>
                      <a:endParaRPr kumimoji="0" lang="zh-TW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放棄、遞補截止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109/06/17</a:t>
                      </a:r>
                      <a:endParaRPr kumimoji="0" lang="zh-TW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矩形 4"/>
          <p:cNvSpPr>
            <a:spLocks noChangeArrowheads="1"/>
          </p:cNvSpPr>
          <p:nvPr/>
        </p:nvSpPr>
        <p:spPr bwMode="auto">
          <a:xfrm>
            <a:off x="288925" y="646113"/>
            <a:ext cx="885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學年度特色招生專業群科甄選入學招生名額</a:t>
            </a:r>
          </a:p>
        </p:txBody>
      </p:sp>
      <p:graphicFrame>
        <p:nvGraphicFramePr>
          <p:cNvPr id="4" name="表格 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40661"/>
              </p:ext>
            </p:extLst>
          </p:nvPr>
        </p:nvGraphicFramePr>
        <p:xfrm>
          <a:off x="288925" y="1268413"/>
          <a:ext cx="8424862" cy="4824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6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17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特色班科別名稱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機械群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機械科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機械科特色班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68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桃園市私立成功工商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電腦輔助機械設計班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桃園市私立六和高中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機電科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機電整合特色班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2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動力機械群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u="none" strike="noStrike" dirty="0">
                          <a:solidFill>
                            <a:srgbClr val="99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國立台北科大附屬桃園農工</a:t>
                      </a:r>
                      <a:endParaRPr lang="zh-TW" altLang="en-US" sz="1800" b="0" i="0" u="none" strike="noStrike" dirty="0">
                        <a:solidFill>
                          <a:srgbClr val="99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solidFill>
                            <a:srgbClr val="99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汽車科</a:t>
                      </a:r>
                      <a:r>
                        <a:rPr lang="en-US" altLang="zh-TW" sz="1800" b="0" u="none" strike="noStrike" dirty="0">
                          <a:solidFill>
                            <a:srgbClr val="99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u="none" strike="noStrike" dirty="0">
                          <a:solidFill>
                            <a:srgbClr val="99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汽車工程特色班</a:t>
                      </a:r>
                      <a:r>
                        <a:rPr lang="en-US" altLang="zh-TW" sz="1800" b="0" u="none" strike="noStrike" dirty="0">
                          <a:solidFill>
                            <a:srgbClr val="99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99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桃園市私立啟英高中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動力機械科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電動車修護特色班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飛機修護科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飛機修護科特色班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3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工藝特色班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3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桃園市私立大興高中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飛機修護科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飛機修護科特色班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3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桃園市私立方曙商工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飛機修護科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無人機特色班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3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維修實務特色班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3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桃園市私立清華高中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汽車機電檢整保養特色班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5174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桃園市私立清華高中</a:t>
                      </a:r>
                      <a:endParaRPr lang="en-US" altLang="zh-TW" sz="1800" b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軌道車輛科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軌道車輛科特色班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0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8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108學年度適性入學成果</a:t>
            </a:r>
          </a:p>
        </p:txBody>
      </p:sp>
      <p:sp>
        <p:nvSpPr>
          <p:cNvPr id="11" name="Shape 82"/>
          <p:cNvSpPr txBox="1">
            <a:spLocks/>
          </p:cNvSpPr>
          <p:nvPr/>
        </p:nvSpPr>
        <p:spPr bwMode="auto">
          <a:xfrm>
            <a:off x="395536" y="1292210"/>
            <a:ext cx="8229600" cy="59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本區近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年錄取率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Shape 82"/>
          <p:cNvSpPr txBox="1">
            <a:spLocks/>
          </p:cNvSpPr>
          <p:nvPr/>
        </p:nvSpPr>
        <p:spPr bwMode="auto">
          <a:xfrm>
            <a:off x="521803" y="5503723"/>
            <a:ext cx="8229600" cy="59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註：本區近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年前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志願錄取率及總錄取率皆維持穩定比率。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933029"/>
              </p:ext>
            </p:extLst>
          </p:nvPr>
        </p:nvGraphicFramePr>
        <p:xfrm>
          <a:off x="1043607" y="2294876"/>
          <a:ext cx="7185993" cy="3024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7287">
                  <a:extLst>
                    <a:ext uri="{9D8B030D-6E8A-4147-A177-3AD203B41FA5}">
                      <a16:colId xmlns:a16="http://schemas.microsoft.com/office/drawing/2014/main" val="254185441"/>
                    </a:ext>
                  </a:extLst>
                </a:gridCol>
                <a:gridCol w="1093560">
                  <a:extLst>
                    <a:ext uri="{9D8B030D-6E8A-4147-A177-3AD203B41FA5}">
                      <a16:colId xmlns:a16="http://schemas.microsoft.com/office/drawing/2014/main" val="1283432225"/>
                    </a:ext>
                  </a:extLst>
                </a:gridCol>
                <a:gridCol w="1093560">
                  <a:extLst>
                    <a:ext uri="{9D8B030D-6E8A-4147-A177-3AD203B41FA5}">
                      <a16:colId xmlns:a16="http://schemas.microsoft.com/office/drawing/2014/main" val="3941859150"/>
                    </a:ext>
                  </a:extLst>
                </a:gridCol>
                <a:gridCol w="1093560">
                  <a:extLst>
                    <a:ext uri="{9D8B030D-6E8A-4147-A177-3AD203B41FA5}">
                      <a16:colId xmlns:a16="http://schemas.microsoft.com/office/drawing/2014/main" val="537544458"/>
                    </a:ext>
                  </a:extLst>
                </a:gridCol>
                <a:gridCol w="1093560">
                  <a:extLst>
                    <a:ext uri="{9D8B030D-6E8A-4147-A177-3AD203B41FA5}">
                      <a16:colId xmlns:a16="http://schemas.microsoft.com/office/drawing/2014/main" val="909219341"/>
                    </a:ext>
                  </a:extLst>
                </a:gridCol>
                <a:gridCol w="1094466">
                  <a:extLst>
                    <a:ext uri="{9D8B030D-6E8A-4147-A177-3AD203B41FA5}">
                      <a16:colId xmlns:a16="http://schemas.microsoft.com/office/drawing/2014/main" val="735278889"/>
                    </a:ext>
                  </a:extLst>
                </a:gridCol>
              </a:tblGrid>
              <a:tr h="583989"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學年度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108 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107 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106 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104 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354298"/>
                  </a:ext>
                </a:extLst>
              </a:tr>
              <a:tr h="1220173"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50">
                          <a:effectLst/>
                        </a:rPr>
                        <a:t>前</a:t>
                      </a:r>
                      <a:r>
                        <a:rPr lang="en-US" sz="1400" kern="100" spc="-150">
                          <a:effectLst/>
                        </a:rPr>
                        <a:t>3</a:t>
                      </a:r>
                      <a:r>
                        <a:rPr lang="zh-TW" sz="1400" kern="100" spc="-150">
                          <a:effectLst/>
                        </a:rPr>
                        <a:t>志願錄取率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93.62%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93.7%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92.32%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87.28%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87.26%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5076855"/>
                  </a:ext>
                </a:extLst>
              </a:tr>
              <a:tr h="1220173"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總錄取率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98.61%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98.66%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98.70%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96.39%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97.20%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2580339"/>
                  </a:ext>
                </a:extLst>
              </a:tr>
            </a:tbl>
          </a:graphicData>
        </a:graphic>
      </p:graphicFrame>
      <p:sp>
        <p:nvSpPr>
          <p:cNvPr id="8" name="Shape 84"/>
          <p:cNvSpPr>
            <a:spLocks noChangeArrowheads="1"/>
          </p:cNvSpPr>
          <p:nvPr/>
        </p:nvSpPr>
        <p:spPr bwMode="auto">
          <a:xfrm>
            <a:off x="2699792" y="2215590"/>
            <a:ext cx="1291129" cy="318290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/>
            <a:endParaRPr kumimoji="0" lang="zh-TW" altLang="en-US" sz="18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381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矩形 4"/>
          <p:cNvSpPr>
            <a:spLocks noChangeArrowheads="1"/>
          </p:cNvSpPr>
          <p:nvPr/>
        </p:nvSpPr>
        <p:spPr bwMode="auto">
          <a:xfrm>
            <a:off x="288925" y="646113"/>
            <a:ext cx="885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學年度特色招生專業群科甄選入學招生名額</a:t>
            </a:r>
          </a:p>
        </p:txBody>
      </p:sp>
      <p:graphicFrame>
        <p:nvGraphicFramePr>
          <p:cNvPr id="5" name="表格 4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95288" y="1484313"/>
          <a:ext cx="8424862" cy="4619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6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9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特色班科別名稱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28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電機電子群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資訊科特色班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290</a:t>
                      </a: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電子科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電子科特色班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桃園市私立方曙商工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(VR</a:t>
                      </a: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電競特色班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智慧居家應用特色班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5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  <a:endParaRPr lang="zh-TW" altLang="en-US" sz="18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智慧機器人班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5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電機科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太陽光電設置班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5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桃園市私立振聲高中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資訊科特色班班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204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桃園市私立啟英高中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手機遊戲設計及應用特色班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528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桃園市私立大興高中</a:t>
                      </a: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水電技術特色班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2683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桃園市私立大興高中</a:t>
                      </a: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電信網路技術特色班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528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桃園市私立成功工商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電子競技特色班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5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桃園市私立光啟高中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電競產業特色班</a:t>
                      </a:r>
                      <a: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</a:p>
                  </a:txBody>
                  <a:tcPr marL="9525" marR="9525" marT="952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519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3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矩形 4"/>
          <p:cNvSpPr>
            <a:spLocks noChangeArrowheads="1"/>
          </p:cNvSpPr>
          <p:nvPr/>
        </p:nvSpPr>
        <p:spPr bwMode="auto">
          <a:xfrm>
            <a:off x="288925" y="646113"/>
            <a:ext cx="885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學年度特色招生專業群科甄選入學招生名額</a:t>
            </a:r>
          </a:p>
        </p:txBody>
      </p:sp>
      <p:graphicFrame>
        <p:nvGraphicFramePr>
          <p:cNvPr id="6" name="表格 5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6257"/>
              </p:ext>
            </p:extLst>
          </p:nvPr>
        </p:nvGraphicFramePr>
        <p:xfrm>
          <a:off x="182563" y="1865313"/>
          <a:ext cx="8726487" cy="4895118"/>
        </p:xfrm>
        <a:graphic>
          <a:graphicData uri="http://schemas.openxmlformats.org/drawingml/2006/table">
            <a:tbl>
              <a:tblPr/>
              <a:tblGrid>
                <a:gridCol w="868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15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外語群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應用英語科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應用英語科特色班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217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應用日語科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應用日語科特色班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桃園市私立六和高中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應用日語科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雙語第二外語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程式語特色班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應用英語科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英語國際特色班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應用日語科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日語國際特色班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181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桃園市私立啟英高中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應用日語科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日韓國際雙語特色班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181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桃園市私立振聲高中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應用英語科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應用英語科特色班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18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農業群</a:t>
                      </a:r>
                    </a:p>
                  </a:txBody>
                  <a:tcPr marL="7863" marR="7863" marT="786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99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國立台北科大附屬桃園農工</a:t>
                      </a:r>
                    </a:p>
                  </a:txBody>
                  <a:tcPr marL="7863" marR="7863" marT="786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99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農業群特色班</a:t>
                      </a:r>
                      <a:r>
                        <a:rPr lang="en-US" altLang="zh-TW" sz="1800" b="0" i="0" u="none" strike="noStrike" dirty="0">
                          <a:solidFill>
                            <a:srgbClr val="99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99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農場經營組</a:t>
                      </a:r>
                      <a:r>
                        <a:rPr lang="en-US" altLang="zh-TW" sz="1800" b="0" i="0" u="none" strike="noStrike" dirty="0">
                          <a:solidFill>
                            <a:srgbClr val="99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1800" b="0" i="0" u="none" strike="noStrike" dirty="0">
                          <a:solidFill>
                            <a:srgbClr val="99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畜產保健組</a:t>
                      </a:r>
                      <a:r>
                        <a:rPr lang="en-US" altLang="zh-TW" sz="1800" b="0" i="0" u="none" strike="noStrike" dirty="0">
                          <a:solidFill>
                            <a:srgbClr val="99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7863" marR="7863" marT="786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7863" marR="7863" marT="7862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1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藝術群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表演藝術科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綜藝表演特色班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0157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桃園市私立啟英高中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表演藝術科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舞蹈表演特色班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街舞表演組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古典舞蹈組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L="7863" marR="7863" marT="78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/>
          </p:cNvPr>
          <p:cNvGraphicFramePr>
            <a:graphicFrameLocks noGrp="1"/>
          </p:cNvGraphicFramePr>
          <p:nvPr/>
        </p:nvGraphicFramePr>
        <p:xfrm>
          <a:off x="182563" y="1544638"/>
          <a:ext cx="8723312" cy="320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4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4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特色班科別名稱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4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4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4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9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222250" y="1109663"/>
          <a:ext cx="8723313" cy="5748336"/>
        </p:xfrm>
        <a:graphic>
          <a:graphicData uri="http://schemas.openxmlformats.org/drawingml/2006/table">
            <a:tbl>
              <a:tblPr/>
              <a:tblGrid>
                <a:gridCol w="1128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6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80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家政群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桃園市私立大興高中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時尚造型科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時尚造型婚禮設計班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205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8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幼兒保育科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幼兒戲劇特色班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8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時尚造型科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商業髮型特色班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8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時尚造型科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整體造型設計特色班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127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桃園市私立啟英高中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時尚造型科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時尚造型特色班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127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桃園市私立成功工商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幼兒保育科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幼兒文學展演班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127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桃園市私立方曙商工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照顧服務科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樂活長照特色班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4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設計群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多媒體設計科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多媒體設計科特色班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176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0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廣告設計科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動漫創作特色班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0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桃園市私立振聲高中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多媒體設計科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多媒體設計特色班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023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桃園市私立啟英高中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廣告設計科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多媒體互動設計特色班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1023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桃園市私立至善高中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家具木工科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選手培訓組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/>
          </p:cNvPr>
          <p:cNvGraphicFramePr>
            <a:graphicFrameLocks noGrp="1"/>
          </p:cNvGraphicFramePr>
          <p:nvPr/>
        </p:nvGraphicFramePr>
        <p:xfrm>
          <a:off x="214313" y="836613"/>
          <a:ext cx="8726487" cy="284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5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1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特色班科別名稱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8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矩形 4"/>
          <p:cNvSpPr>
            <a:spLocks noChangeArrowheads="1"/>
          </p:cNvSpPr>
          <p:nvPr/>
        </p:nvSpPr>
        <p:spPr bwMode="auto">
          <a:xfrm>
            <a:off x="288925" y="646113"/>
            <a:ext cx="885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學年度特色招生專業群科甄選入學招生名額</a:t>
            </a:r>
          </a:p>
        </p:txBody>
      </p:sp>
      <p:graphicFrame>
        <p:nvGraphicFramePr>
          <p:cNvPr id="6" name="表格 5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95288" y="1773238"/>
          <a:ext cx="8475662" cy="3765944"/>
        </p:xfrm>
        <a:graphic>
          <a:graphicData uri="http://schemas.openxmlformats.org/drawingml/2006/table">
            <a:tbl>
              <a:tblPr/>
              <a:tblGrid>
                <a:gridCol w="869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4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35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餐旅群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7864" marR="7864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495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桃園市私立大興高中</a:t>
                      </a:r>
                    </a:p>
                  </a:txBody>
                  <a:tcPr marL="7864" marR="7864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航空餐飲特色班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3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桃園市私立方曙商工</a:t>
                      </a:r>
                    </a:p>
                  </a:txBody>
                  <a:tcPr marL="7864" marR="7864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微型創業特色班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3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4" marR="7864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烘焙特色班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3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4" marR="7864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鐵板燒料理特色班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4" marR="7864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日本料理特色班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4" marR="7864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國際餐飲廚藝特色班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桃園市私立清華高中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4" marR="7864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客家美食特色班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354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7864" marR="7864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創意廚藝製作特色班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354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桃園市私立振聲高中</a:t>
                      </a:r>
                    </a:p>
                  </a:txBody>
                  <a:tcPr marL="7864" marR="7864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3354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桃園市私立成功工商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4" marR="7864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異國料理特色班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L="7864" marR="7864" marT="7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/>
          </p:cNvPr>
          <p:cNvGraphicFramePr>
            <a:graphicFrameLocks noGrp="1"/>
          </p:cNvGraphicFramePr>
          <p:nvPr/>
        </p:nvGraphicFramePr>
        <p:xfrm>
          <a:off x="398463" y="1439863"/>
          <a:ext cx="8469311" cy="333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6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特色班科別名稱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6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3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矩形 4"/>
          <p:cNvSpPr>
            <a:spLocks noChangeArrowheads="1"/>
          </p:cNvSpPr>
          <p:nvPr/>
        </p:nvSpPr>
        <p:spPr bwMode="auto">
          <a:xfrm>
            <a:off x="288925" y="646113"/>
            <a:ext cx="885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學年度特色招生專業群科甄選入學招生名額</a:t>
            </a:r>
          </a:p>
        </p:txBody>
      </p:sp>
      <p:graphicFrame>
        <p:nvGraphicFramePr>
          <p:cNvPr id="6" name="表格 5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428625" y="1844675"/>
          <a:ext cx="8477249" cy="3419472"/>
        </p:xfrm>
        <a:graphic>
          <a:graphicData uri="http://schemas.openxmlformats.org/drawingml/2006/table">
            <a:tbl>
              <a:tblPr/>
              <a:tblGrid>
                <a:gridCol w="844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034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商管群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國際貿易科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國際貿易科特色班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325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9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電競實務特色班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3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遊戲程式設計特色班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1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微網行銷特色班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桃園市私立振聲高中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電子商務科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電子商務科特色班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34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桃園市私立啟英高中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電競企劃特色班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187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桃園市私立啟英高中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電子商務科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電競產業特色班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698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桃園市私立成功工商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流通管理科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微型創業經營班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/>
          </p:cNvPr>
          <p:cNvGraphicFramePr>
            <a:graphicFrameLocks noGrp="1"/>
          </p:cNvGraphicFramePr>
          <p:nvPr/>
        </p:nvGraphicFramePr>
        <p:xfrm>
          <a:off x="428625" y="1524000"/>
          <a:ext cx="8477249" cy="320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4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4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特色班科別名稱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4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4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4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7759" name="矩形 4"/>
          <p:cNvSpPr>
            <a:spLocks noChangeArrowheads="1"/>
          </p:cNvSpPr>
          <p:nvPr/>
        </p:nvSpPr>
        <p:spPr bwMode="auto">
          <a:xfrm>
            <a:off x="430213" y="55848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學年度合計 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 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群 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71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班 共 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2223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名額</a:t>
            </a:r>
          </a:p>
        </p:txBody>
      </p:sp>
    </p:spTree>
    <p:extLst>
      <p:ext uri="{BB962C8B-B14F-4D97-AF65-F5344CB8AC3E}">
        <p14:creationId xmlns:p14="http://schemas.microsoft.com/office/powerpoint/2010/main" val="1568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4" name="Group 34"/>
          <p:cNvGraphicFramePr>
            <a:graphicFrameLocks noGrp="1"/>
          </p:cNvGraphicFramePr>
          <p:nvPr>
            <p:extLst/>
          </p:nvPr>
        </p:nvGraphicFramePr>
        <p:xfrm>
          <a:off x="250825" y="981075"/>
          <a:ext cx="8642350" cy="5628641"/>
        </p:xfrm>
        <a:graphic>
          <a:graphicData uri="http://schemas.openxmlformats.org/drawingml/2006/table">
            <a:tbl>
              <a:tblPr/>
              <a:tblGrid>
                <a:gridCol w="1379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1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5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各校術科考試類型歸類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參考，以簡章為準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12" marR="5281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考試類型</a:t>
                      </a:r>
                    </a:p>
                  </a:txBody>
                  <a:tcPr marL="52812" marR="52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科數</a:t>
                      </a:r>
                    </a:p>
                  </a:txBody>
                  <a:tcPr marL="52812" marR="52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學校科別</a:t>
                      </a:r>
                    </a:p>
                  </a:txBody>
                  <a:tcPr marL="52812" marR="52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術科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面試</a:t>
                      </a:r>
                    </a:p>
                  </a:txBody>
                  <a:tcPr marL="52812" marR="52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41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12" marR="52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大興電機、大興餐管、大興資訊、大興時尚造型、六和機電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六和應日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育達資訊、育達資處、育達廣設、育達時尚、育達幼保、育達餐管、方曙飛修、方曙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照服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、方曙資訊、方曙餐飲、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啟英動力機械、啟英資訊、啟英資處、啟英電商、啟英應日、啟英時尚造型、啟英廣設、啟英表藝、永平資處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、永平汽車、永平餐管（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國際餐飲廚藝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）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永平餐管（烘焙）、永平餐管（鐵板燒）、永平餐管（日本料理）、永平表演藝術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、成功機械、成功流通、成功幼保、成功資訊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成功餐管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異國料理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、至善家具木工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12" marR="528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術科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書審</a:t>
                      </a:r>
                    </a:p>
                  </a:txBody>
                  <a:tcPr marL="52812" marR="52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12" marR="52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光啟資訊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、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北科附工汽車、清華餐飲管理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清華軌道車輛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清華汽車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2812" marR="528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術科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面試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書審</a:t>
                      </a:r>
                    </a:p>
                  </a:txBody>
                  <a:tcPr marL="52812" marR="52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12" marR="52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北科附工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農業群特色班、大興飛修、新興機械、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新興汽車、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新興飛修、新興資訊、新興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電子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、新興資處、新興國貿、新興應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、新興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應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英、新興多媒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設計、新興觀光事業、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振聲多媒體設計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振聲觀光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振聲資訊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振聲電子商務、振聲應英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、治平資訊、治平資處、治平應英、治平應日、治平電機、治平時尚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12" marR="528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合計</a:t>
                      </a:r>
                    </a:p>
                  </a:txBody>
                  <a:tcPr marL="52812" marR="52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71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12" marR="52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2812" marR="528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8749" name="標題 1"/>
          <p:cNvSpPr txBox="1">
            <a:spLocks/>
          </p:cNvSpPr>
          <p:nvPr/>
        </p:nvSpPr>
        <p:spPr bwMode="auto">
          <a:xfrm>
            <a:off x="684213" y="333375"/>
            <a:ext cx="79914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buFont typeface="Arial" pitchFamily="34" charset="0"/>
              <a:buNone/>
            </a:pPr>
            <a:r>
              <a: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特色招生甄選入學辦理概況</a:t>
            </a:r>
          </a:p>
        </p:txBody>
      </p:sp>
    </p:spTree>
    <p:extLst>
      <p:ext uri="{BB962C8B-B14F-4D97-AF65-F5344CB8AC3E}">
        <p14:creationId xmlns:p14="http://schemas.microsoft.com/office/powerpoint/2010/main" val="25423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 idx="4294967295"/>
          </p:nvPr>
        </p:nvSpPr>
        <p:spPr>
          <a:xfrm>
            <a:off x="0" y="1341438"/>
            <a:ext cx="2160588" cy="417512"/>
          </a:xfrm>
          <a:solidFill>
            <a:srgbClr val="FF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>
              <a:defRPr/>
            </a:pPr>
            <a:r>
              <a:rPr lang="zh-TW" altLang="en-US" sz="2000" kern="12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cs typeface="Tahoma" pitchFamily="34" charset="0"/>
              </a:rPr>
              <a:t>術科考試舉隅</a:t>
            </a:r>
            <a:r>
              <a:rPr lang="en-US" altLang="zh-TW" sz="2000" kern="12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cs typeface="Tahoma" pitchFamily="34" charset="0"/>
              </a:rPr>
              <a:t>(</a:t>
            </a:r>
            <a:r>
              <a:rPr lang="zh-TW" altLang="en-US" sz="2000" kern="12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cs typeface="Tahoma" pitchFamily="34" charset="0"/>
              </a:rPr>
              <a:t>一</a:t>
            </a:r>
            <a:r>
              <a:rPr lang="en-US" altLang="zh-TW" sz="2000" kern="12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cs typeface="Tahoma" pitchFamily="34" charset="0"/>
              </a:rPr>
              <a:t>)</a:t>
            </a:r>
            <a:endParaRPr lang="zh-TW" altLang="en-US" sz="2000" kern="12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微軟正黑體" pitchFamily="34" charset="-120"/>
              <a:cs typeface="Tahoma" pitchFamily="34" charset="0"/>
            </a:endParaRPr>
          </a:p>
        </p:txBody>
      </p:sp>
      <p:graphicFrame>
        <p:nvGraphicFramePr>
          <p:cNvPr id="4" name="表格 3">
            <a:extLst/>
          </p:cNvPr>
          <p:cNvGraphicFramePr>
            <a:graphicFrameLocks noGrp="1"/>
          </p:cNvGraphicFramePr>
          <p:nvPr/>
        </p:nvGraphicFramePr>
        <p:xfrm>
          <a:off x="550863" y="1773238"/>
          <a:ext cx="7848600" cy="376714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職</a:t>
                      </a: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群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239" marR="15239" marT="952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各校術科測驗舉隅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機械群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239" marR="15239" marT="952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機械能力測驗、空間概念三視圖及立體圖繪製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鉛筆素描、製圖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平面圖繪製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動力機械群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239" marR="15239" marT="952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基本手工具使用與辨識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5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汽車修護基礎工具認識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5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汽車修護相關手工具使用、歐姆定律量測電路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5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電機與電子群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239" marR="15239" marT="952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樂高機器人組裝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5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簡易電路焊接製作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5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碰碰車組裝與控制設計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7248" name="標題 1"/>
          <p:cNvSpPr txBox="1">
            <a:spLocks/>
          </p:cNvSpPr>
          <p:nvPr/>
        </p:nvSpPr>
        <p:spPr bwMode="auto">
          <a:xfrm>
            <a:off x="755650" y="476250"/>
            <a:ext cx="79930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buFont typeface="Arial" pitchFamily="34" charset="0"/>
              <a:buNone/>
            </a:pPr>
            <a:r>
              <a: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特色招生甄選入學辦理概況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/>
          </p:cNvPr>
          <p:cNvGraphicFramePr>
            <a:graphicFrameLocks noGrp="1"/>
          </p:cNvGraphicFramePr>
          <p:nvPr/>
        </p:nvGraphicFramePr>
        <p:xfrm>
          <a:off x="493713" y="1557338"/>
          <a:ext cx="8280400" cy="4238625"/>
        </p:xfrm>
        <a:graphic>
          <a:graphicData uri="http://schemas.openxmlformats.org/drawingml/2006/table">
            <a:tbl>
              <a:tblPr/>
              <a:tblGrid>
                <a:gridCol w="191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1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5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土木與建築群</a:t>
                      </a:r>
                    </a:p>
                  </a:txBody>
                  <a:tcPr marL="15239" marR="15239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素描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設計圖草圖繪製、立體模型製作、設計理念說明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模型製作與測量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商業與管理群</a:t>
                      </a:r>
                    </a:p>
                  </a:txBody>
                  <a:tcPr marL="15239" marR="15239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商業理財規劃實作、商品創意行銷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邏輯推理測驗、中英文輸入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個人理財規劃、商品創意行銷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外語群</a:t>
                      </a:r>
                    </a:p>
                  </a:txBody>
                  <a:tcPr marL="15239" marR="15239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文章朗讀、生活英語口語問答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英文口試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口語表達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設計群</a:t>
                      </a:r>
                    </a:p>
                  </a:txBody>
                  <a:tcPr marL="15239" marR="15239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素描、插畫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素描、立體造型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設計繪畫術科測驗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5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農業群</a:t>
                      </a:r>
                    </a:p>
                  </a:txBody>
                  <a:tcPr marL="15239" marR="15239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農藝作物識別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園藝作物與資材識別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經濟動物與寵物種類識別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8282" name="標題 1"/>
          <p:cNvSpPr txBox="1">
            <a:spLocks/>
          </p:cNvSpPr>
          <p:nvPr/>
        </p:nvSpPr>
        <p:spPr bwMode="auto">
          <a:xfrm>
            <a:off x="827088" y="476250"/>
            <a:ext cx="7467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buFont typeface="Arial" pitchFamily="34" charset="0"/>
              <a:buNone/>
            </a:pPr>
            <a:r>
              <a: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特色招生甄選入學辦理概況</a:t>
            </a:r>
          </a:p>
        </p:txBody>
      </p:sp>
      <p:sp>
        <p:nvSpPr>
          <p:cNvPr id="6" name="標題 1">
            <a:extLst/>
          </p:cNvPr>
          <p:cNvSpPr txBox="1">
            <a:spLocks/>
          </p:cNvSpPr>
          <p:nvPr/>
        </p:nvSpPr>
        <p:spPr>
          <a:xfrm>
            <a:off x="539552" y="1124744"/>
            <a:ext cx="2160240" cy="418058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kumimoji="0" lang="zh-TW" altLang="en-US" sz="200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新細明體"/>
                <a:cs typeface="Tahoma" pitchFamily="34" charset="0"/>
              </a:rPr>
              <a:t>術科考試舉隅</a:t>
            </a:r>
            <a:r>
              <a:rPr kumimoji="0" lang="en-US" altLang="zh-TW" sz="200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新細明體"/>
                <a:cs typeface="Tahoma" pitchFamily="34" charset="0"/>
              </a:rPr>
              <a:t>(</a:t>
            </a:r>
            <a:r>
              <a:rPr kumimoji="0" lang="zh-TW" altLang="en-US" sz="200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新細明體"/>
                <a:cs typeface="Tahoma" pitchFamily="34" charset="0"/>
              </a:rPr>
              <a:t>二</a:t>
            </a:r>
            <a:r>
              <a:rPr kumimoji="0" lang="en-US" altLang="zh-TW" sz="200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新細明體"/>
                <a:cs typeface="Tahoma" pitchFamily="34" charset="0"/>
              </a:rPr>
              <a:t>)</a:t>
            </a:r>
            <a:endParaRPr kumimoji="0" lang="zh-TW" altLang="en-US" sz="2000" dirty="0">
              <a:ln w="19050">
                <a:solidFill>
                  <a:srgbClr val="FFFFFF"/>
                </a:solidFill>
              </a:ln>
              <a:solidFill>
                <a:srgbClr val="FF0000"/>
              </a:solidFill>
              <a:latin typeface="微軟正黑體" pitchFamily="34" charset="-120"/>
              <a:ea typeface="新細明體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/>
          </p:cNvPr>
          <p:cNvGraphicFramePr>
            <a:graphicFrameLocks noGrp="1"/>
          </p:cNvGraphicFramePr>
          <p:nvPr/>
        </p:nvGraphicFramePr>
        <p:xfrm>
          <a:off x="395288" y="1989138"/>
          <a:ext cx="8137525" cy="2876552"/>
        </p:xfrm>
        <a:graphic>
          <a:graphicData uri="http://schemas.openxmlformats.org/drawingml/2006/table">
            <a:tbl>
              <a:tblPr/>
              <a:tblGrid>
                <a:gridCol w="157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家政群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241" marR="15241" marT="95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創意繪圖（設計理念文字說明）、基礎設計手縫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眼部化粧設計圖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說故事、帶動唱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餐旅群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241" marR="15241" marT="95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由個人自選特殊才藝表現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廚藝刀工、創意盤飾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3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麵包包餡技巧、辨識基本食材及調味料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藝術群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241" marR="15241" marT="95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自選才藝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9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任選器樂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國樂、西樂擇一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自選曲一首、任選肢體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拳擊、舞蹈擇一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創意表演、現場音感測驗、體能潛力測驗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3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才藝專長與口語表達</a:t>
                      </a: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9292" name="標題 1"/>
          <p:cNvSpPr txBox="1">
            <a:spLocks/>
          </p:cNvSpPr>
          <p:nvPr/>
        </p:nvSpPr>
        <p:spPr bwMode="auto">
          <a:xfrm>
            <a:off x="827088" y="476250"/>
            <a:ext cx="7467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特色招生甄選入學辦理概況</a:t>
            </a:r>
          </a:p>
        </p:txBody>
      </p:sp>
      <p:sp>
        <p:nvSpPr>
          <p:cNvPr id="11" name="標題 1">
            <a:extLst/>
          </p:cNvPr>
          <p:cNvSpPr txBox="1">
            <a:spLocks/>
          </p:cNvSpPr>
          <p:nvPr/>
        </p:nvSpPr>
        <p:spPr>
          <a:xfrm>
            <a:off x="395536" y="1498774"/>
            <a:ext cx="2160240" cy="418058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kumimoji="0" lang="zh-TW" altLang="en-US" sz="200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新細明體"/>
                <a:cs typeface="Tahoma" pitchFamily="34" charset="0"/>
              </a:rPr>
              <a:t>術科考試舉隅</a:t>
            </a:r>
            <a:r>
              <a:rPr kumimoji="0" lang="en-US" altLang="zh-TW" sz="200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新細明體"/>
                <a:cs typeface="Tahoma" pitchFamily="34" charset="0"/>
              </a:rPr>
              <a:t>(</a:t>
            </a:r>
            <a:r>
              <a:rPr kumimoji="0" lang="zh-TW" altLang="en-US" sz="200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新細明體"/>
                <a:cs typeface="Tahoma" pitchFamily="34" charset="0"/>
              </a:rPr>
              <a:t>三</a:t>
            </a:r>
            <a:r>
              <a:rPr kumimoji="0" lang="en-US" altLang="zh-TW" sz="200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新細明體"/>
                <a:cs typeface="Tahoma" pitchFamily="34" charset="0"/>
              </a:rPr>
              <a:t>)</a:t>
            </a:r>
            <a:endParaRPr kumimoji="0" lang="zh-TW" altLang="en-US" sz="2000" dirty="0">
              <a:ln w="19050">
                <a:solidFill>
                  <a:srgbClr val="FFFFFF"/>
                </a:solidFill>
              </a:ln>
              <a:solidFill>
                <a:srgbClr val="FF0000"/>
              </a:solidFill>
              <a:latin typeface="微軟正黑體" pitchFamily="34" charset="-120"/>
              <a:ea typeface="新細明體"/>
              <a:cs typeface="Tahoma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向右箭號 13"/>
          <p:cNvSpPr>
            <a:spLocks noChangeArrowheads="1"/>
          </p:cNvSpPr>
          <p:nvPr/>
        </p:nvSpPr>
        <p:spPr bwMode="auto">
          <a:xfrm>
            <a:off x="0" y="2208213"/>
            <a:ext cx="7019925" cy="876300"/>
          </a:xfrm>
          <a:prstGeom prst="rightArrow">
            <a:avLst>
              <a:gd name="adj1" fmla="val 75148"/>
              <a:gd name="adj2" fmla="val 82111"/>
            </a:avLst>
          </a:prstGeom>
          <a:solidFill>
            <a:srgbClr val="CCFFCC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zh-TW" b="1">
                <a:latin typeface="微軟正黑體" pitchFamily="34" charset="-120"/>
                <a:ea typeface="微軟正黑體" pitchFamily="34" charset="-120"/>
              </a:rPr>
              <a:t>報名人數</a:t>
            </a:r>
            <a:r>
              <a:rPr lang="zh-TW" altLang="zh-TW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未超過</a:t>
            </a:r>
            <a:r>
              <a:rPr lang="zh-TW" altLang="zh-TW" b="1">
                <a:latin typeface="微軟正黑體" pitchFamily="34" charset="-120"/>
                <a:ea typeface="微軟正黑體" pitchFamily="34" charset="-120"/>
              </a:rPr>
              <a:t>學校招生名額</a:t>
            </a:r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八角星形 14">
            <a:extLst/>
          </p:cNvPr>
          <p:cNvSpPr/>
          <p:nvPr/>
        </p:nvSpPr>
        <p:spPr bwMode="auto">
          <a:xfrm>
            <a:off x="6835775" y="1652588"/>
            <a:ext cx="1839913" cy="1271587"/>
          </a:xfrm>
          <a:prstGeom prst="star8">
            <a:avLst/>
          </a:prstGeom>
          <a:solidFill>
            <a:srgbClr val="FFFFCC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zh-TW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全額</a:t>
            </a:r>
            <a:endParaRPr lang="en-US" altLang="zh-TW" sz="28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zh-TW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錄取</a:t>
            </a:r>
            <a:endParaRPr lang="zh-TW" altLang="en-US" sz="28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向右箭號 15"/>
          <p:cNvSpPr>
            <a:spLocks noChangeArrowheads="1"/>
          </p:cNvSpPr>
          <p:nvPr/>
        </p:nvSpPr>
        <p:spPr bwMode="auto">
          <a:xfrm>
            <a:off x="0" y="3227388"/>
            <a:ext cx="7135813" cy="777875"/>
          </a:xfrm>
          <a:prstGeom prst="rightArrow">
            <a:avLst>
              <a:gd name="adj1" fmla="val 75148"/>
              <a:gd name="adj2" fmla="val 76318"/>
            </a:avLst>
          </a:prstGeom>
          <a:solidFill>
            <a:srgbClr val="FFCC99"/>
          </a:soli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zh-TW" b="1">
                <a:latin typeface="微軟正黑體" pitchFamily="34" charset="-120"/>
                <a:ea typeface="微軟正黑體" pitchFamily="34" charset="-120"/>
              </a:rPr>
              <a:t>報名人數</a:t>
            </a:r>
            <a:r>
              <a:rPr lang="zh-TW" altLang="zh-TW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超過</a:t>
            </a:r>
            <a:r>
              <a:rPr lang="zh-TW" altLang="zh-TW" b="1">
                <a:latin typeface="微軟正黑體" pitchFamily="34" charset="-120"/>
                <a:ea typeface="微軟正黑體" pitchFamily="34" charset="-120"/>
              </a:rPr>
              <a:t>學校招生名額</a:t>
            </a:r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八角星形 16">
            <a:extLst/>
          </p:cNvPr>
          <p:cNvSpPr/>
          <p:nvPr/>
        </p:nvSpPr>
        <p:spPr bwMode="auto">
          <a:xfrm>
            <a:off x="7070725" y="2825750"/>
            <a:ext cx="2009775" cy="1333500"/>
          </a:xfrm>
          <a:prstGeom prst="star8">
            <a:avLst/>
          </a:prstGeom>
          <a:solidFill>
            <a:srgbClr val="CCFF99"/>
          </a:solidFill>
          <a:ln>
            <a:solidFill>
              <a:srgbClr val="0066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超額</a:t>
            </a:r>
            <a:endParaRPr lang="en-US" altLang="zh-TW" sz="28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比序</a:t>
            </a:r>
          </a:p>
        </p:txBody>
      </p:sp>
      <p:sp>
        <p:nvSpPr>
          <p:cNvPr id="145414" name="矩形 31"/>
          <p:cNvSpPr>
            <a:spLocks noChangeArrowheads="1"/>
          </p:cNvSpPr>
          <p:nvPr/>
        </p:nvSpPr>
        <p:spPr bwMode="auto">
          <a:xfrm>
            <a:off x="-30163" y="658813"/>
            <a:ext cx="9144001" cy="5048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 eaLnBrk="1" hangingPunct="1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40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適性入學方式</a:t>
            </a:r>
            <a:r>
              <a:rPr lang="en-US" altLang="zh-TW" sz="40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</a:t>
            </a:r>
            <a:r>
              <a:rPr lang="zh-TW" altLang="en-US" sz="40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免試入學</a:t>
            </a:r>
            <a:endParaRPr lang="zh-TW" altLang="zh-TW" sz="40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>
            <a:extLst/>
          </p:cNvPr>
          <p:cNvSpPr txBox="1"/>
          <p:nvPr/>
        </p:nvSpPr>
        <p:spPr>
          <a:xfrm>
            <a:off x="-30163" y="4205288"/>
            <a:ext cx="9174163" cy="2308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年全國約有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萬名國中畢業生</a:t>
            </a:r>
          </a:p>
          <a:p>
            <a:pPr eaLnBrk="1" hangingPunct="1">
              <a:defRPr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高中、高職及五專總招生名額約有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38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萬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高中職五專招生名額 ＞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國中畢業生人數</a:t>
            </a:r>
            <a:endParaRPr lang="zh-TW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資料來源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十二年國民基本教育資訊網 </a:t>
            </a:r>
            <a:r>
              <a:rPr lang="en-US" altLang="zh-TW" sz="2400" u="sng" dirty="0">
                <a:latin typeface="微軟正黑體" pitchFamily="34" charset="-120"/>
                <a:ea typeface="微軟正黑體" pitchFamily="34" charset="-120"/>
                <a:hlinkClick r:id="rId3"/>
              </a:rPr>
              <a:t>http://12basic.edu.tw/Detail.php?LevelNo=229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流程圖: 替代處理程序 10"/>
          <p:cNvSpPr>
            <a:spLocks noChangeArrowheads="1"/>
          </p:cNvSpPr>
          <p:nvPr/>
        </p:nvSpPr>
        <p:spPr bwMode="auto">
          <a:xfrm>
            <a:off x="0" y="1516063"/>
            <a:ext cx="6640513" cy="652462"/>
          </a:xfrm>
          <a:prstGeom prst="flowChartAlternateProcess">
            <a:avLst/>
          </a:prstGeom>
          <a:solidFill>
            <a:srgbClr val="FFFF99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36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免試入學</a:t>
            </a:r>
            <a:r>
              <a:rPr lang="en-US" altLang="zh-TW" sz="3600">
                <a:latin typeface="微軟正黑體" pitchFamily="34" charset="-120"/>
                <a:ea typeface="微軟正黑體" pitchFamily="34" charset="-120"/>
              </a:rPr>
              <a:t>－</a:t>
            </a:r>
            <a:r>
              <a:rPr lang="zh-TW" altLang="en-US" sz="3600">
                <a:latin typeface="微軟正黑體" pitchFamily="34" charset="-120"/>
                <a:ea typeface="微軟正黑體" pitchFamily="34" charset="-120"/>
              </a:rPr>
              <a:t>無入學門檻或條件</a:t>
            </a:r>
            <a:endParaRPr lang="en-US" altLang="zh-TW" sz="360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5417" name="圖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5149850"/>
            <a:ext cx="104457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8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108學年度適性入學成果</a:t>
            </a:r>
          </a:p>
        </p:txBody>
      </p:sp>
      <p:sp>
        <p:nvSpPr>
          <p:cNvPr id="11" name="Shape 82"/>
          <p:cNvSpPr txBox="1">
            <a:spLocks/>
          </p:cNvSpPr>
          <p:nvPr/>
        </p:nvSpPr>
        <p:spPr bwMode="auto">
          <a:xfrm>
            <a:off x="395536" y="1292210"/>
            <a:ext cx="8229600" cy="59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本區近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錄取率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Shape 82"/>
          <p:cNvSpPr txBox="1">
            <a:spLocks/>
          </p:cNvSpPr>
          <p:nvPr/>
        </p:nvSpPr>
        <p:spPr bwMode="auto">
          <a:xfrm>
            <a:off x="539552" y="5013176"/>
            <a:ext cx="8424936" cy="59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/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註：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學年度當總積分完全相同時，需進行超額比序，</a:t>
            </a:r>
            <a:endParaRPr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比序至「志願序積分」時，志願序積分高者將優先錄取。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66034"/>
              </p:ext>
            </p:extLst>
          </p:nvPr>
        </p:nvGraphicFramePr>
        <p:xfrm>
          <a:off x="1043607" y="2294876"/>
          <a:ext cx="6048672" cy="1804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8307">
                  <a:extLst>
                    <a:ext uri="{9D8B030D-6E8A-4147-A177-3AD203B41FA5}">
                      <a16:colId xmlns:a16="http://schemas.microsoft.com/office/drawing/2014/main" val="254185441"/>
                    </a:ext>
                  </a:extLst>
                </a:gridCol>
                <a:gridCol w="1323455">
                  <a:extLst>
                    <a:ext uri="{9D8B030D-6E8A-4147-A177-3AD203B41FA5}">
                      <a16:colId xmlns:a16="http://schemas.microsoft.com/office/drawing/2014/main" val="1283432225"/>
                    </a:ext>
                  </a:extLst>
                </a:gridCol>
                <a:gridCol w="1323455">
                  <a:extLst>
                    <a:ext uri="{9D8B030D-6E8A-4147-A177-3AD203B41FA5}">
                      <a16:colId xmlns:a16="http://schemas.microsoft.com/office/drawing/2014/main" val="3941859150"/>
                    </a:ext>
                  </a:extLst>
                </a:gridCol>
                <a:gridCol w="1323455">
                  <a:extLst>
                    <a:ext uri="{9D8B030D-6E8A-4147-A177-3AD203B41FA5}">
                      <a16:colId xmlns:a16="http://schemas.microsoft.com/office/drawing/2014/main" val="537544458"/>
                    </a:ext>
                  </a:extLst>
                </a:gridCol>
              </a:tblGrid>
              <a:tr h="583989"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學年度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108 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107 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106 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354298"/>
                  </a:ext>
                </a:extLst>
              </a:tr>
              <a:tr h="1220173"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spc="-150" dirty="0">
                          <a:effectLst/>
                        </a:rPr>
                        <a:t>第</a:t>
                      </a:r>
                      <a:r>
                        <a:rPr lang="en-US" altLang="zh-TW" sz="1400" kern="100" spc="-150" dirty="0">
                          <a:effectLst/>
                        </a:rPr>
                        <a:t>1</a:t>
                      </a:r>
                      <a:r>
                        <a:rPr lang="zh-TW" sz="1400" kern="100" spc="-150" dirty="0">
                          <a:effectLst/>
                        </a:rPr>
                        <a:t>志願錄取率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59.21%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74.34%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73.76%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5076855"/>
                  </a:ext>
                </a:extLst>
              </a:tr>
            </a:tbl>
          </a:graphicData>
        </a:graphic>
      </p:graphicFrame>
      <p:sp>
        <p:nvSpPr>
          <p:cNvPr id="8" name="Shape 84"/>
          <p:cNvSpPr>
            <a:spLocks noChangeArrowheads="1"/>
          </p:cNvSpPr>
          <p:nvPr/>
        </p:nvSpPr>
        <p:spPr bwMode="auto">
          <a:xfrm>
            <a:off x="3131840" y="2243955"/>
            <a:ext cx="1291129" cy="185956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/>
            <a:endParaRPr kumimoji="0" lang="zh-TW" altLang="en-US" sz="18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230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群組 5"/>
          <p:cNvGrpSpPr>
            <a:grpSpLocks/>
          </p:cNvGrpSpPr>
          <p:nvPr/>
        </p:nvGrpSpPr>
        <p:grpSpPr bwMode="auto">
          <a:xfrm>
            <a:off x="785813" y="822325"/>
            <a:ext cx="7286625" cy="5711825"/>
            <a:chOff x="2005584" y="822960"/>
            <a:chExt cx="7516368" cy="5709752"/>
          </a:xfrm>
        </p:grpSpPr>
        <p:sp>
          <p:nvSpPr>
            <p:cNvPr id="9" name="文字方塊 8">
              <a:extLst/>
            </p:cNvPr>
            <p:cNvSpPr txBox="1"/>
            <p:nvPr/>
          </p:nvSpPr>
          <p:spPr>
            <a:xfrm>
              <a:off x="6084871" y="847684"/>
              <a:ext cx="3168352" cy="1815882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1.</a:t>
              </a:r>
              <a:r>
                <a:rPr kumimoji="0" lang="zh-TW" altLang="en-US" sz="2800" b="1" dirty="0">
                  <a:solidFill>
                    <a:srgbClr val="000090"/>
                  </a:solidFill>
                  <a:latin typeface="微軟正黑體" pitchFamily="34" charset="-120"/>
                </a:rPr>
                <a:t>畢業資格：</a:t>
              </a: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6</a:t>
              </a:r>
              <a:r>
                <a:rPr kumimoji="0" lang="zh-TW" altLang="en-US" sz="2800" b="1" dirty="0">
                  <a:solidFill>
                    <a:srgbClr val="000090"/>
                  </a:solidFill>
                  <a:latin typeface="微軟正黑體" pitchFamily="34" charset="-120"/>
                </a:rPr>
                <a:t>分</a:t>
              </a:r>
              <a:endPara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2.</a:t>
              </a:r>
              <a:r>
                <a:rPr kumimoji="0" lang="zh-TW" altLang="en-US" sz="2800" b="1" dirty="0">
                  <a:solidFill>
                    <a:srgbClr val="000090"/>
                  </a:solidFill>
                  <a:latin typeface="微軟正黑體" pitchFamily="34" charset="-120"/>
                </a:rPr>
                <a:t>生涯規劃：</a:t>
              </a: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21</a:t>
              </a:r>
              <a:r>
                <a:rPr kumimoji="0" lang="zh-TW" altLang="en-US" sz="2800" b="1" dirty="0">
                  <a:solidFill>
                    <a:srgbClr val="000090"/>
                  </a:solidFill>
                  <a:latin typeface="微軟正黑體" pitchFamily="34" charset="-120"/>
                </a:rPr>
                <a:t>分</a:t>
              </a:r>
              <a:endPara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【</a:t>
              </a:r>
              <a:r>
                <a:rPr kumimoji="0" lang="zh-TW" altLang="en-US" sz="2800" b="1" dirty="0">
                  <a:solidFill>
                    <a:srgbClr val="FF0000"/>
                  </a:solidFill>
                  <a:latin typeface="微軟正黑體" pitchFamily="34" charset="-120"/>
                </a:rPr>
                <a:t>變動式積分</a:t>
              </a: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】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3.</a:t>
              </a:r>
              <a:r>
                <a:rPr kumimoji="0" lang="zh-TW" altLang="en-US" sz="2800" b="1" dirty="0">
                  <a:solidFill>
                    <a:srgbClr val="000090"/>
                  </a:solidFill>
                  <a:latin typeface="微軟正黑體" pitchFamily="34" charset="-120"/>
                </a:rPr>
                <a:t>就近入學：</a:t>
              </a: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5</a:t>
              </a:r>
              <a:r>
                <a:rPr kumimoji="0" lang="zh-TW" altLang="en-US" sz="2800" b="1" dirty="0">
                  <a:solidFill>
                    <a:srgbClr val="000090"/>
                  </a:solidFill>
                  <a:latin typeface="微軟正黑體" pitchFamily="34" charset="-120"/>
                </a:rPr>
                <a:t>分</a:t>
              </a:r>
            </a:p>
          </p:txBody>
        </p:sp>
        <p:graphicFrame>
          <p:nvGraphicFramePr>
            <p:cNvPr id="11" name="資料庫圖表 10">
              <a:extLst/>
            </p:cNvPr>
            <p:cNvGraphicFramePr/>
            <p:nvPr/>
          </p:nvGraphicFramePr>
          <p:xfrm>
            <a:off x="2099453" y="847684"/>
            <a:ext cx="3948905" cy="55563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文字方塊 11">
              <a:extLst/>
            </p:cNvPr>
            <p:cNvSpPr txBox="1"/>
            <p:nvPr/>
          </p:nvSpPr>
          <p:spPr>
            <a:xfrm>
              <a:off x="6084871" y="2677099"/>
              <a:ext cx="3168352" cy="249299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均衡學習：</a:t>
              </a: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9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6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品德表現：</a:t>
              </a: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6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服務表現：</a:t>
              </a: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6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4.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才藝表現：</a:t>
              </a: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6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5.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體適能：</a:t>
              </a: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6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6.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本土語言認證</a:t>
              </a: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:2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6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文字方塊 12">
              <a:extLst/>
            </p:cNvPr>
            <p:cNvSpPr txBox="1"/>
            <p:nvPr/>
          </p:nvSpPr>
          <p:spPr>
            <a:xfrm>
              <a:off x="6048358" y="5103503"/>
              <a:ext cx="3456954" cy="1406473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0000" tIns="180000" rIns="0" bIns="180000" anchor="ctr">
              <a:spAutoFit/>
            </a:bodyPr>
            <a:lstStyle/>
            <a:p>
              <a:pPr eaLnBrk="1" hangingPunct="1">
                <a:defRPr/>
              </a:pPr>
              <a:r>
                <a:rPr kumimoji="0" lang="en-US" altLang="zh-TW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kumimoji="0" lang="zh-TW" altLang="en-US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會考成績：</a:t>
              </a:r>
              <a:r>
                <a:rPr kumimoji="0" lang="en-US" altLang="zh-TW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30</a:t>
              </a:r>
              <a:r>
                <a:rPr kumimoji="0" lang="zh-TW" altLang="en-US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kumimoji="0" lang="en-US" altLang="zh-TW" sz="2400" b="1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defRPr/>
              </a:pPr>
              <a:r>
                <a:rPr kumimoji="0" lang="en-US" altLang="zh-TW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kumimoji="0" lang="zh-TW" altLang="en-US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寫作測驗成績：</a:t>
              </a:r>
              <a:r>
                <a:rPr kumimoji="0" lang="en-US" altLang="zh-TW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kumimoji="0" lang="zh-TW" altLang="en-US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kumimoji="0" lang="en-US" altLang="zh-TW" sz="2400" b="1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95362" name="Rectangle 2">
            <a:extLst/>
          </p:cNvPr>
          <p:cNvSpPr>
            <a:spLocks noChangeArrowheads="1"/>
          </p:cNvSpPr>
          <p:nvPr/>
        </p:nvSpPr>
        <p:spPr bwMode="auto">
          <a:xfrm>
            <a:off x="684182" y="65067"/>
            <a:ext cx="8462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新細明體" charset="0"/>
              </a:rPr>
              <a:t>桃連區入學方式─</a:t>
            </a:r>
            <a:r>
              <a:rPr kumimoji="0" lang="zh-TW" altLang="en-US" sz="2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標楷體" charset="0"/>
                <a:cs typeface="標楷體" charset="0"/>
              </a:rPr>
              <a:t>免試比序說明</a:t>
            </a:r>
            <a:endParaRPr kumimoji="0" lang="en-US" altLang="zh-TW" sz="28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標楷體" charset="0"/>
              <a:cs typeface="標楷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9"/>
          <p:cNvSpPr txBox="1">
            <a:spLocks noChangeArrowheads="1"/>
          </p:cNvSpPr>
          <p:nvPr/>
        </p:nvSpPr>
        <p:spPr bwMode="auto">
          <a:xfrm>
            <a:off x="684213" y="1557338"/>
            <a:ext cx="77771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C1F"/>
            </a:prst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Arial" pitchFamily="34" charset="0"/>
                <a:ea typeface="標楷體" pitchFamily="65" charset="-120"/>
              </a:rPr>
              <a:t>符合國民中學成績評量準則畢業資格者。</a:t>
            </a:r>
          </a:p>
        </p:txBody>
      </p:sp>
      <p:sp>
        <p:nvSpPr>
          <p:cNvPr id="148483" name="AutoShape 11"/>
          <p:cNvSpPr>
            <a:spLocks noChangeArrowheads="1"/>
          </p:cNvSpPr>
          <p:nvPr/>
        </p:nvSpPr>
        <p:spPr bwMode="auto">
          <a:xfrm>
            <a:off x="684213" y="2276475"/>
            <a:ext cx="8135937" cy="4465638"/>
          </a:xfrm>
          <a:prstGeom prst="roundRect">
            <a:avLst>
              <a:gd name="adj" fmla="val 7542"/>
            </a:avLst>
          </a:prstGeom>
          <a:solidFill>
            <a:srgbClr val="E8E558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tIns="180000"/>
          <a:lstStyle/>
          <a:p>
            <a:pPr eaLnBrk="1" hangingPunct="1"/>
            <a:r>
              <a:rPr lang="zh-TW" altLang="en-US" sz="2800">
                <a:latin typeface="Arial" pitchFamily="34" charset="0"/>
                <a:ea typeface="標楷體" pitchFamily="65" charset="-120"/>
                <a:cs typeface="新細明體" pitchFamily="18" charset="-120"/>
              </a:rPr>
              <a:t>一、</a:t>
            </a:r>
            <a:r>
              <a:rPr lang="en-US" altLang="zh-TW" sz="2800">
                <a:ea typeface="微軟正黑體" pitchFamily="34" charset="-120"/>
                <a:cs typeface="新細明體" pitchFamily="18" charset="-120"/>
              </a:rPr>
              <a:t> 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學生實際出席日數（不含公、喪、病假），須達六學期總出席日數之三分之二以上。 </a:t>
            </a:r>
          </a:p>
          <a:p>
            <a:pPr eaLnBrk="1" hangingPunct="1"/>
            <a:r>
              <a:rPr lang="zh-TW" altLang="en-US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二、學生日常生活表現六學期成績依教師輔導與管教學生之相關規定，辦理功過相抵、獎懲實施、懲罰存記及改過銷過等事項，且依規定程序審核通過註銷後，其記錄未達三大過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三小過等同一大過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者。</a:t>
            </a:r>
            <a:r>
              <a:rPr lang="zh-TW" altLang="en-US" sz="2800">
                <a:ea typeface="微軟正黑體" pitchFamily="34" charset="-120"/>
                <a:cs typeface="新細明體" pitchFamily="18" charset="-120"/>
              </a:rPr>
              <a:t> </a:t>
            </a:r>
          </a:p>
          <a:p>
            <a:pPr eaLnBrk="1" hangingPunct="1"/>
            <a:r>
              <a:rPr lang="zh-TW" altLang="en-US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三、學生學習領域畢業成績至少四大領域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含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成績達丙等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六十分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以上者。</a:t>
            </a:r>
            <a:endParaRPr lang="zh-TW" altLang="en-US" sz="2800">
              <a:latin typeface="Arial" pitchFamily="34" charset="0"/>
              <a:ea typeface="標楷體" pitchFamily="65" charset="-120"/>
              <a:cs typeface="新細明體" pitchFamily="18" charset="-120"/>
            </a:endParaRPr>
          </a:p>
        </p:txBody>
      </p:sp>
      <p:grpSp>
        <p:nvGrpSpPr>
          <p:cNvPr id="148484" name="群組 4"/>
          <p:cNvGrpSpPr>
            <a:grpSpLocks/>
          </p:cNvGrpSpPr>
          <p:nvPr/>
        </p:nvGrpSpPr>
        <p:grpSpPr bwMode="auto">
          <a:xfrm>
            <a:off x="214313" y="500063"/>
            <a:ext cx="2786062" cy="857250"/>
            <a:chOff x="2389" y="1239"/>
            <a:chExt cx="2315099" cy="1266281"/>
          </a:xfrm>
        </p:grpSpPr>
        <p:sp>
          <p:nvSpPr>
            <p:cNvPr id="6" name="圓角矩形 5">
              <a:extLst/>
            </p:cNvPr>
            <p:cNvSpPr/>
            <p:nvPr/>
          </p:nvSpPr>
          <p:spPr>
            <a:xfrm>
              <a:off x="2389" y="1239"/>
              <a:ext cx="2315099" cy="1266281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>
              <a:extLst/>
            </p:cNvPr>
            <p:cNvSpPr/>
            <p:nvPr/>
          </p:nvSpPr>
          <p:spPr>
            <a:xfrm>
              <a:off x="64388" y="62208"/>
              <a:ext cx="2191100" cy="1144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適性輔導</a:t>
              </a:r>
            </a:p>
          </p:txBody>
        </p:sp>
      </p:grpSp>
      <p:grpSp>
        <p:nvGrpSpPr>
          <p:cNvPr id="148485" name="群組 7"/>
          <p:cNvGrpSpPr>
            <a:grpSpLocks/>
          </p:cNvGrpSpPr>
          <p:nvPr/>
        </p:nvGrpSpPr>
        <p:grpSpPr bwMode="auto">
          <a:xfrm>
            <a:off x="3000375" y="357188"/>
            <a:ext cx="1857375" cy="1071562"/>
            <a:chOff x="2103175" y="-428010"/>
            <a:chExt cx="2040083" cy="1267522"/>
          </a:xfrm>
        </p:grpSpPr>
        <p:sp>
          <p:nvSpPr>
            <p:cNvPr id="9" name="向右箭號 8">
              <a:extLst/>
            </p:cNvPr>
            <p:cNvSpPr/>
            <p:nvPr/>
          </p:nvSpPr>
          <p:spPr>
            <a:xfrm>
              <a:off x="2103175" y="-428010"/>
              <a:ext cx="2040083" cy="126752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88F2F2">
                <a:alpha val="90000"/>
              </a:srgb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向右箭號 4">
              <a:extLst/>
            </p:cNvPr>
            <p:cNvSpPr/>
            <p:nvPr/>
          </p:nvSpPr>
          <p:spPr>
            <a:xfrm>
              <a:off x="2103175" y="-174506"/>
              <a:ext cx="1757610" cy="784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anchor="ctr"/>
            <a:lstStyle>
              <a:lvl1pPr marL="342900" indent="-3429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2286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lvl="1" algn="ctr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採計</a:t>
              </a:r>
              <a:r>
                <a:rPr lang="en-US" altLang="zh-TW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32</a:t>
              </a: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</a:t>
              </a:r>
              <a:endParaRPr lang="en-US" altLang="zh-TW" sz="2400" b="1">
                <a:solidFill>
                  <a:srgbClr val="17375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1" algn="ctr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總分</a:t>
              </a:r>
              <a:r>
                <a:rPr lang="en-US" altLang="zh-TW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32</a:t>
              </a: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</a:t>
              </a:r>
            </a:p>
          </p:txBody>
        </p:sp>
      </p:grpSp>
      <p:sp>
        <p:nvSpPr>
          <p:cNvPr id="11" name="文字方塊 10">
            <a:extLst/>
          </p:cNvPr>
          <p:cNvSpPr txBox="1"/>
          <p:nvPr/>
        </p:nvSpPr>
        <p:spPr>
          <a:xfrm>
            <a:off x="4889475" y="228421"/>
            <a:ext cx="3571900" cy="120032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畢業資格：</a:t>
            </a:r>
            <a:r>
              <a:rPr kumimoji="0" lang="en-US" altLang="zh-TW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分</a:t>
            </a:r>
            <a:endParaRPr kumimoji="0" lang="en-US" altLang="zh-TW" sz="3600" b="1" dirty="0">
              <a:solidFill>
                <a:srgbClr val="00009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修業資格：</a:t>
            </a:r>
            <a:r>
              <a:rPr kumimoji="0" lang="en-US" altLang="zh-TW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分</a:t>
            </a:r>
            <a:endParaRPr kumimoji="0" lang="en-US" altLang="zh-TW" sz="3600" b="1" dirty="0">
              <a:solidFill>
                <a:srgbClr val="00009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8489" name="投影片編號版面配置區 1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132CFD3D-7F38-4B46-93E7-5DD0AB856DAD}" type="slidenum">
              <a:rPr lang="zh-TW" altLang="en-US" sz="1400" b="1">
                <a:solidFill>
                  <a:srgbClr val="898989"/>
                </a:solidFill>
                <a:latin typeface="Arial" pitchFamily="34" charset="0"/>
              </a:rPr>
              <a:pPr algn="r" eaLnBrk="1" hangingPunct="1"/>
              <a:t>61</a:t>
            </a:fld>
            <a:endParaRPr lang="en-US" altLang="zh-TW" sz="1400" b="1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群組 4"/>
          <p:cNvGrpSpPr>
            <a:grpSpLocks/>
          </p:cNvGrpSpPr>
          <p:nvPr/>
        </p:nvGrpSpPr>
        <p:grpSpPr bwMode="auto">
          <a:xfrm>
            <a:off x="214313" y="500063"/>
            <a:ext cx="2786062" cy="857250"/>
            <a:chOff x="2389" y="1239"/>
            <a:chExt cx="2315099" cy="1266281"/>
          </a:xfrm>
        </p:grpSpPr>
        <p:sp>
          <p:nvSpPr>
            <p:cNvPr id="6" name="圓角矩形 5">
              <a:extLst/>
            </p:cNvPr>
            <p:cNvSpPr/>
            <p:nvPr/>
          </p:nvSpPr>
          <p:spPr>
            <a:xfrm>
              <a:off x="2389" y="1239"/>
              <a:ext cx="2315099" cy="1266281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>
              <a:extLst/>
            </p:cNvPr>
            <p:cNvSpPr/>
            <p:nvPr/>
          </p:nvSpPr>
          <p:spPr>
            <a:xfrm>
              <a:off x="64388" y="62208"/>
              <a:ext cx="2191100" cy="1144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適性輔導</a:t>
              </a:r>
            </a:p>
          </p:txBody>
        </p:sp>
      </p:grpSp>
      <p:grpSp>
        <p:nvGrpSpPr>
          <p:cNvPr id="149507" name="群組 7"/>
          <p:cNvGrpSpPr>
            <a:grpSpLocks/>
          </p:cNvGrpSpPr>
          <p:nvPr/>
        </p:nvGrpSpPr>
        <p:grpSpPr bwMode="auto">
          <a:xfrm>
            <a:off x="3000375" y="357188"/>
            <a:ext cx="1857375" cy="1071562"/>
            <a:chOff x="2103175" y="-428010"/>
            <a:chExt cx="2040083" cy="1267522"/>
          </a:xfrm>
        </p:grpSpPr>
        <p:sp>
          <p:nvSpPr>
            <p:cNvPr id="9" name="向右箭號 8">
              <a:extLst/>
            </p:cNvPr>
            <p:cNvSpPr/>
            <p:nvPr/>
          </p:nvSpPr>
          <p:spPr>
            <a:xfrm>
              <a:off x="2103175" y="-428010"/>
              <a:ext cx="2040083" cy="126752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88F2F2">
                <a:alpha val="90000"/>
              </a:srgb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向右箭號 4">
              <a:extLst/>
            </p:cNvPr>
            <p:cNvSpPr/>
            <p:nvPr/>
          </p:nvSpPr>
          <p:spPr>
            <a:xfrm>
              <a:off x="2103175" y="-174506"/>
              <a:ext cx="1757610" cy="784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anchor="ctr"/>
            <a:lstStyle>
              <a:lvl1pPr marL="342900" indent="-3429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2286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lvl="1" algn="ctr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採計</a:t>
              </a:r>
              <a:r>
                <a:rPr lang="en-US" altLang="zh-TW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32</a:t>
              </a: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</a:t>
              </a:r>
              <a:endParaRPr lang="en-US" altLang="zh-TW" sz="2400" b="1">
                <a:solidFill>
                  <a:srgbClr val="17375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1" algn="ctr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總分</a:t>
              </a:r>
              <a:r>
                <a:rPr lang="en-US" altLang="zh-TW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32</a:t>
              </a: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</a:t>
              </a:r>
            </a:p>
          </p:txBody>
        </p:sp>
      </p:grpSp>
      <p:sp>
        <p:nvSpPr>
          <p:cNvPr id="11" name="文字方塊 10">
            <a:extLst/>
          </p:cNvPr>
          <p:cNvSpPr txBox="1"/>
          <p:nvPr/>
        </p:nvSpPr>
        <p:spPr>
          <a:xfrm>
            <a:off x="4857752" y="571480"/>
            <a:ext cx="3571900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3600" b="1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生涯規劃：</a:t>
            </a:r>
            <a:r>
              <a:rPr kumimoji="0" lang="en-US" altLang="zh-TW" sz="3600" b="1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kumimoji="0" lang="zh-TW" altLang="en-US" sz="3600" b="1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kumimoji="0" lang="en-US" altLang="zh-TW" sz="3600" b="1">
              <a:solidFill>
                <a:srgbClr val="00009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Rectangle 11">
            <a:extLst/>
          </p:cNvPr>
          <p:cNvSpPr>
            <a:spLocks noChangeArrowheads="1"/>
          </p:cNvSpPr>
          <p:nvPr/>
        </p:nvSpPr>
        <p:spPr bwMode="auto">
          <a:xfrm>
            <a:off x="468313" y="1844675"/>
            <a:ext cx="8280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第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2</a:t>
            </a:r>
            <a:r>
              <a:rPr kumimoji="0" lang="zh-TW" altLang="zh-TW" dirty="0">
                <a:ea typeface="標楷體" panose="03000509000000000000" pitchFamily="65" charset="-120"/>
                <a:cs typeface="新細明體" panose="02020500000000000000" pitchFamily="18" charset="-120"/>
              </a:rPr>
              <a:t>、 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3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志願序（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15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分）第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4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5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6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志願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(12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第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7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8</a:t>
            </a:r>
            <a:r>
              <a:rPr kumimoji="0" lang="zh-TW" altLang="zh-TW" dirty="0"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9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志願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(9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第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10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11</a:t>
            </a:r>
            <a:r>
              <a:rPr kumimoji="0" lang="zh-TW" altLang="zh-TW" dirty="0"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2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志願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(6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 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第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13</a:t>
            </a:r>
            <a:r>
              <a:rPr kumimoji="0"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4</a:t>
            </a:r>
            <a:r>
              <a:rPr kumimoji="0"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5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志願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(3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，第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16~30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志願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(1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</a:t>
            </a:r>
            <a:r>
              <a:rPr kumimoji="0" lang="en-US" altLang="zh-TW" dirty="0"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kumimoji="0" lang="zh-TW" altLang="en-US" dirty="0"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，可選填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30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個志願數</a:t>
            </a:r>
          </a:p>
          <a:p>
            <a:pPr eaLnBrk="1" hangingPunct="1">
              <a:buFontTx/>
              <a:buChar char="•"/>
              <a:defRPr/>
            </a:pP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職業類科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同一職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群各科別連續選填為志願時，視為同一志願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序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計分</a:t>
            </a:r>
            <a:endParaRPr kumimoji="0"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eaLnBrk="1" hangingPunct="1">
              <a:buFontTx/>
              <a:buChar char="•"/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當總積分完全相同需進行超額比序</a:t>
            </a:r>
            <a:r>
              <a:rPr kumimoji="0" lang="zh-TW" altLang="en-US" dirty="0">
                <a:ea typeface="標楷體" panose="03000509000000000000" pitchFamily="65" charset="-120"/>
                <a:cs typeface="新細明體" panose="02020500000000000000" pitchFamily="18" charset="-120"/>
              </a:rPr>
              <a:t>，比序至「志願序積分」項目時，</a:t>
            </a:r>
            <a:r>
              <a:rPr kumimoji="0" lang="zh-TW" altLang="en-US" dirty="0">
                <a:solidFill>
                  <a:srgbClr val="FF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志願序積分高者將優先錄取</a:t>
            </a:r>
            <a:r>
              <a:rPr kumimoji="0"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。</a:t>
            </a:r>
          </a:p>
        </p:txBody>
      </p:sp>
      <p:sp>
        <p:nvSpPr>
          <p:cNvPr id="149512" name="投影片編號版面配置區 1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F27346A3-9F6F-43FF-B96C-100D2A7F23AD}" type="slidenum">
              <a:rPr lang="zh-TW" altLang="en-US" sz="1400" b="1">
                <a:solidFill>
                  <a:srgbClr val="898989"/>
                </a:solidFill>
                <a:latin typeface="Arial" pitchFamily="34" charset="0"/>
              </a:rPr>
              <a:pPr algn="r" eaLnBrk="1" hangingPunct="1"/>
              <a:t>62</a:t>
            </a:fld>
            <a:endParaRPr lang="en-US" altLang="zh-TW" sz="1400" b="1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志願序計分方式</a:t>
            </a:r>
          </a:p>
        </p:txBody>
      </p:sp>
      <p:sp>
        <p:nvSpPr>
          <p:cNvPr id="150531" name="內容版面配置區 2"/>
          <p:cNvSpPr>
            <a:spLocks noGrp="1"/>
          </p:cNvSpPr>
          <p:nvPr>
            <p:ph idx="4294967295"/>
          </p:nvPr>
        </p:nvSpPr>
        <p:spPr>
          <a:xfrm>
            <a:off x="1131888" y="1325563"/>
            <a:ext cx="8012112" cy="2535237"/>
          </a:xfrm>
        </p:spPr>
        <p:txBody>
          <a:bodyPr/>
          <a:lstStyle/>
          <a:p>
            <a:pPr marL="228600" indent="-22860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志願序別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志願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分，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志願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分，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…16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志願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分。</a:t>
            </a:r>
          </a:p>
          <a:p>
            <a:pPr marL="228600" indent="-22860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總積分完全相同，需進行超額比序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低收入→適性輔導→多元學習→會考總積分→志願序積分→教育會考成績標示總點數→教育會考成績標示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，比序至</a:t>
            </a:r>
            <a:r>
              <a:rPr lang="zh-TW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「志願序積分」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項目時，</a:t>
            </a:r>
            <a:r>
              <a:rPr lang="zh-TW" altLang="en-US" sz="2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志願序積分高者將優先錄取。</a:t>
            </a:r>
          </a:p>
          <a:p>
            <a:pPr marL="228600" indent="-228600"/>
            <a:endParaRPr lang="zh-TW" altLang="en-US" sz="260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82703" name="Group 47">
            <a:extLst/>
          </p:cNvPr>
          <p:cNvGraphicFramePr>
            <a:graphicFrameLocks noGrp="1"/>
          </p:cNvGraphicFramePr>
          <p:nvPr/>
        </p:nvGraphicFramePr>
        <p:xfrm>
          <a:off x="323850" y="3933825"/>
          <a:ext cx="8612188" cy="2359026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志願順序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校、科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普通科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普通科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普通科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普通科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應外科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普通科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F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應外科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志願積分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同群科志願跨校連續選填</a:t>
            </a:r>
          </a:p>
        </p:txBody>
      </p:sp>
      <p:sp>
        <p:nvSpPr>
          <p:cNvPr id="151555" name="內容版面配置區 2"/>
          <p:cNvSpPr>
            <a:spLocks noGrp="1"/>
          </p:cNvSpPr>
          <p:nvPr>
            <p:ph idx="4294967295"/>
          </p:nvPr>
        </p:nvSpPr>
        <p:spPr>
          <a:xfrm>
            <a:off x="1257300" y="1268413"/>
            <a:ext cx="7886700" cy="4552950"/>
          </a:xfrm>
        </p:spPr>
        <p:txBody>
          <a:bodyPr/>
          <a:lstStyle/>
          <a:p>
            <a:pPr marL="228600" indent="-228600"/>
            <a:r>
              <a:rPr lang="zh-TW" altLang="en-US">
                <a:ea typeface="標楷體" pitchFamily="65" charset="-120"/>
              </a:rPr>
              <a:t>舉例：</a:t>
            </a:r>
          </a:p>
          <a:p>
            <a:pPr marL="228600" indent="-228600"/>
            <a:r>
              <a:rPr lang="zh-TW" altLang="en-US">
                <a:ea typeface="標楷體" pitchFamily="65" charset="-120"/>
              </a:rPr>
              <a:t>甲生</a:t>
            </a:r>
            <a:endParaRPr lang="en-US" altLang="zh-TW">
              <a:ea typeface="標楷體" pitchFamily="65" charset="-120"/>
            </a:endParaRPr>
          </a:p>
          <a:p>
            <a:pPr marL="228600" indent="-228600"/>
            <a:endParaRPr lang="en-US" altLang="zh-TW">
              <a:ea typeface="標楷體" pitchFamily="65" charset="-120"/>
            </a:endParaRPr>
          </a:p>
          <a:p>
            <a:pPr marL="228600" indent="-228600"/>
            <a:endParaRPr lang="en-US" altLang="zh-TW">
              <a:ea typeface="標楷體" pitchFamily="65" charset="-120"/>
            </a:endParaRPr>
          </a:p>
          <a:p>
            <a:pPr marL="228600" indent="-228600"/>
            <a:endParaRPr lang="en-US" altLang="zh-TW">
              <a:ea typeface="標楷體" pitchFamily="65" charset="-120"/>
            </a:endParaRPr>
          </a:p>
          <a:p>
            <a:pPr marL="228600" indent="-228600"/>
            <a:endParaRPr lang="en-US" altLang="zh-TW">
              <a:ea typeface="標楷體" pitchFamily="65" charset="-120"/>
            </a:endParaRPr>
          </a:p>
          <a:p>
            <a:pPr marL="228600" indent="-228600"/>
            <a:r>
              <a:rPr lang="zh-TW" altLang="en-US">
                <a:ea typeface="標楷體" pitchFamily="65" charset="-120"/>
              </a:rPr>
              <a:t>乙生</a:t>
            </a:r>
            <a:endParaRPr lang="en-US" altLang="zh-TW">
              <a:ea typeface="標楷體" pitchFamily="65" charset="-120"/>
            </a:endParaRPr>
          </a:p>
          <a:p>
            <a:pPr marL="228600" indent="-228600"/>
            <a:endParaRPr lang="zh-TW" altLang="en-US">
              <a:ea typeface="標楷體" pitchFamily="65" charset="-120"/>
            </a:endParaRPr>
          </a:p>
        </p:txBody>
      </p:sp>
      <p:sp>
        <p:nvSpPr>
          <p:cNvPr id="151556" name="投影片編號版面配置區 3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1BF4EF2E-EA40-43E6-B6E6-FAA1152817DF}" type="slidenum">
              <a:rPr kumimoji="0" lang="en-US" altLang="zh-TW" sz="1200">
                <a:solidFill>
                  <a:srgbClr val="898989"/>
                </a:solidFill>
              </a:rPr>
              <a:pPr algn="r" eaLnBrk="1" hangingPunct="1"/>
              <a:t>64</a:t>
            </a:fld>
            <a:endParaRPr kumimoji="0" lang="en-US" altLang="zh-TW" sz="1200">
              <a:solidFill>
                <a:srgbClr val="898989"/>
              </a:solidFill>
            </a:endParaRPr>
          </a:p>
        </p:txBody>
      </p:sp>
      <p:graphicFrame>
        <p:nvGraphicFramePr>
          <p:cNvPr id="583771" name="Group 91">
            <a:extLst/>
          </p:cNvPr>
          <p:cNvGraphicFramePr>
            <a:graphicFrameLocks noGrp="1"/>
          </p:cNvGraphicFramePr>
          <p:nvPr/>
        </p:nvGraphicFramePr>
        <p:xfrm>
          <a:off x="1979613" y="1989138"/>
          <a:ext cx="6192837" cy="1981201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3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91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志願順序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2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3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5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6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7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校、科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A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B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C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D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E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園藝科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F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園藝科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F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造園科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志願積分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83769" name="Group 89">
            <a:extLst/>
          </p:cNvPr>
          <p:cNvGraphicFramePr>
            <a:graphicFrameLocks noGrp="1"/>
          </p:cNvGraphicFramePr>
          <p:nvPr/>
        </p:nvGraphicFramePr>
        <p:xfrm>
          <a:off x="1979613" y="4292600"/>
          <a:ext cx="6840537" cy="2286000"/>
        </p:xfrm>
        <a:graphic>
          <a:graphicData uri="http://schemas.openxmlformats.org/drawingml/2006/table">
            <a:tbl>
              <a:tblPr/>
              <a:tblGrid>
                <a:gridCol w="931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志願順序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校、科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國貿科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國貿科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商經科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資處科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資處科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普通科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普通科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志願積分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框架 2">
            <a:extLst/>
          </p:cNvPr>
          <p:cNvSpPr/>
          <p:nvPr/>
        </p:nvSpPr>
        <p:spPr>
          <a:xfrm>
            <a:off x="2843213" y="3357563"/>
            <a:ext cx="6477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8" name="框架 7">
            <a:extLst/>
          </p:cNvPr>
          <p:cNvSpPr/>
          <p:nvPr/>
        </p:nvSpPr>
        <p:spPr>
          <a:xfrm>
            <a:off x="3563938" y="3357563"/>
            <a:ext cx="6477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9" name="框架 8">
            <a:extLst/>
          </p:cNvPr>
          <p:cNvSpPr/>
          <p:nvPr/>
        </p:nvSpPr>
        <p:spPr>
          <a:xfrm>
            <a:off x="4356100" y="3357563"/>
            <a:ext cx="6477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10" name="框架 9">
            <a:extLst/>
          </p:cNvPr>
          <p:cNvSpPr/>
          <p:nvPr/>
        </p:nvSpPr>
        <p:spPr>
          <a:xfrm>
            <a:off x="5148263" y="3357563"/>
            <a:ext cx="6477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11" name="框架 10">
            <a:extLst/>
          </p:cNvPr>
          <p:cNvSpPr/>
          <p:nvPr/>
        </p:nvSpPr>
        <p:spPr>
          <a:xfrm>
            <a:off x="5940425" y="3357563"/>
            <a:ext cx="216693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12" name="框架 11">
            <a:extLst/>
          </p:cNvPr>
          <p:cNvSpPr/>
          <p:nvPr/>
        </p:nvSpPr>
        <p:spPr>
          <a:xfrm>
            <a:off x="2916238" y="5876925"/>
            <a:ext cx="4176712" cy="57626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13" name="框架 12">
            <a:extLst/>
          </p:cNvPr>
          <p:cNvSpPr/>
          <p:nvPr/>
        </p:nvSpPr>
        <p:spPr>
          <a:xfrm>
            <a:off x="7235825" y="5949950"/>
            <a:ext cx="64928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14" name="框架 13">
            <a:extLst/>
          </p:cNvPr>
          <p:cNvSpPr/>
          <p:nvPr/>
        </p:nvSpPr>
        <p:spPr>
          <a:xfrm>
            <a:off x="8027988" y="5949950"/>
            <a:ext cx="6477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1"/>
          <p:cNvSpPr>
            <a:spLocks noChangeArrowheads="1"/>
          </p:cNvSpPr>
          <p:nvPr/>
        </p:nvSpPr>
        <p:spPr bwMode="auto">
          <a:xfrm>
            <a:off x="293688" y="1943100"/>
            <a:ext cx="6119812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>
            <a:spAutoFit/>
          </a:bodyPr>
          <a:lstStyle/>
          <a:p>
            <a:pPr eaLnBrk="1" hangingPunct="1"/>
            <a:r>
              <a:rPr kumimoji="0" lang="zh-TW" altLang="en-US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技巧一：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同群連續填</a:t>
            </a:r>
            <a:r>
              <a:rPr kumimoji="0" lang="zh-TW" altLang="en-US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同分</a:t>
            </a:r>
          </a:p>
        </p:txBody>
      </p:sp>
      <p:sp>
        <p:nvSpPr>
          <p:cNvPr id="152579" name="投影片編號版面配置區 1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12B90CDE-1B1E-409E-A005-7C75994946AB}" type="slidenum">
              <a:rPr lang="en-US" altLang="zh-TW" sz="1400">
                <a:solidFill>
                  <a:srgbClr val="898989"/>
                </a:solidFill>
                <a:latin typeface="Arial" pitchFamily="34" charset="0"/>
              </a:rPr>
              <a:pPr algn="r" eaLnBrk="1" hangingPunct="1"/>
              <a:t>65</a:t>
            </a:fld>
            <a:endParaRPr lang="en-US" altLang="zh-TW" sz="1400">
              <a:solidFill>
                <a:srgbClr val="898989"/>
              </a:solidFill>
              <a:latin typeface="Arial" pitchFamily="34" charset="0"/>
            </a:endParaRPr>
          </a:p>
        </p:txBody>
      </p:sp>
      <p:graphicFrame>
        <p:nvGraphicFramePr>
          <p:cNvPr id="326660" name="Group 4"/>
          <p:cNvGraphicFramePr>
            <a:graphicFrameLocks noGrp="1"/>
          </p:cNvGraphicFramePr>
          <p:nvPr/>
        </p:nvGraphicFramePr>
        <p:xfrm>
          <a:off x="395288" y="3789363"/>
          <a:ext cx="8424862" cy="1828800"/>
        </p:xfrm>
        <a:graphic>
          <a:graphicData uri="http://schemas.openxmlformats.org/drawingml/2006/table">
            <a:tbl>
              <a:tblPr/>
              <a:tblGrid>
                <a:gridCol w="157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志願序</a:t>
                      </a:r>
                      <a:b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商經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商經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2606" name="Oval 86"/>
          <p:cNvSpPr>
            <a:spLocks noChangeArrowheads="1"/>
          </p:cNvSpPr>
          <p:nvPr/>
        </p:nvSpPr>
        <p:spPr bwMode="auto">
          <a:xfrm>
            <a:off x="1835150" y="3860800"/>
            <a:ext cx="6913563" cy="172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/>
            <a:endParaRPr lang="zh-TW" altLang="zh-TW" b="1"/>
          </a:p>
        </p:txBody>
      </p:sp>
      <p:sp>
        <p:nvSpPr>
          <p:cNvPr id="131160" name="Text Box 88">
            <a:extLst/>
          </p:cNvPr>
          <p:cNvSpPr txBox="1">
            <a:spLocks noChangeArrowheads="1"/>
          </p:cNvSpPr>
          <p:nvPr/>
        </p:nvSpPr>
        <p:spPr bwMode="auto">
          <a:xfrm>
            <a:off x="2360613" y="6100763"/>
            <a:ext cx="4824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同群連續填</a:t>
            </a:r>
            <a:r>
              <a:rPr kumimoji="0" lang="zh-TW" altLang="en-US" b="1"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同志願分</a:t>
            </a:r>
          </a:p>
        </p:txBody>
      </p:sp>
      <p:sp>
        <p:nvSpPr>
          <p:cNvPr id="131161" name="Text Box 89">
            <a:extLst/>
          </p:cNvPr>
          <p:cNvSpPr txBox="1">
            <a:spLocks noChangeArrowheads="1"/>
          </p:cNvSpPr>
          <p:nvPr/>
        </p:nvSpPr>
        <p:spPr bwMode="auto">
          <a:xfrm>
            <a:off x="4859338" y="5661025"/>
            <a:ext cx="108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15</a:t>
            </a:r>
            <a:r>
              <a:rPr kumimoji="0" lang="zh-TW" altLang="en-US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分</a:t>
            </a:r>
          </a:p>
        </p:txBody>
      </p:sp>
      <p:sp>
        <p:nvSpPr>
          <p:cNvPr id="152609" name="Rectangle 11"/>
          <p:cNvSpPr>
            <a:spLocks noChangeArrowheads="1"/>
          </p:cNvSpPr>
          <p:nvPr/>
        </p:nvSpPr>
        <p:spPr bwMode="auto">
          <a:xfrm>
            <a:off x="293688" y="2565400"/>
            <a:ext cx="6119812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>
            <a:spAutoFit/>
          </a:bodyPr>
          <a:lstStyle/>
          <a:p>
            <a:pPr eaLnBrk="1" hangingPunct="1"/>
            <a:r>
              <a:rPr kumimoji="0" lang="zh-TW" altLang="en-US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技巧二：志願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前填</a:t>
            </a:r>
          </a:p>
        </p:txBody>
      </p:sp>
      <p:sp>
        <p:nvSpPr>
          <p:cNvPr id="152610" name="Rectangle 11"/>
          <p:cNvSpPr>
            <a:spLocks noChangeArrowheads="1"/>
          </p:cNvSpPr>
          <p:nvPr/>
        </p:nvSpPr>
        <p:spPr bwMode="auto">
          <a:xfrm>
            <a:off x="323850" y="3141663"/>
            <a:ext cx="61198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>
            <a:spAutoFit/>
          </a:bodyPr>
          <a:lstStyle/>
          <a:p>
            <a:pPr eaLnBrk="1" hangingPunct="1"/>
            <a:r>
              <a:rPr kumimoji="0" lang="zh-TW" altLang="en-US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技巧三：志願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多填</a:t>
            </a:r>
          </a:p>
        </p:txBody>
      </p:sp>
      <p:sp>
        <p:nvSpPr>
          <p:cNvPr id="2" name="Rectangle 11">
            <a:extLst/>
          </p:cNvPr>
          <p:cNvSpPr>
            <a:spLocks noChangeArrowheads="1"/>
          </p:cNvSpPr>
          <p:nvPr/>
        </p:nvSpPr>
        <p:spPr bwMode="auto">
          <a:xfrm>
            <a:off x="0" y="1146175"/>
            <a:ext cx="9212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免試入學</a:t>
            </a:r>
            <a:r>
              <a:rPr kumimoji="0" lang="zh-TW" altLang="en-US" sz="4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技巧填志願 </a:t>
            </a:r>
            <a:r>
              <a:rPr kumimoji="0" lang="zh-TW" altLang="en-US" sz="400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幫助學生得高分</a:t>
            </a:r>
            <a:r>
              <a:rPr kumimoji="0" lang="en-US" altLang="zh-TW" sz="4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!!</a:t>
            </a:r>
            <a:endParaRPr kumimoji="0" lang="en-US" altLang="zh-TW" sz="4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1">
            <a:extLst/>
          </p:cNvPr>
          <p:cNvSpPr>
            <a:spLocks noChangeArrowheads="1"/>
          </p:cNvSpPr>
          <p:nvPr/>
        </p:nvSpPr>
        <p:spPr bwMode="auto">
          <a:xfrm>
            <a:off x="2555875" y="333375"/>
            <a:ext cx="51847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4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桃連區填志願小叮嚀</a:t>
            </a:r>
          </a:p>
        </p:txBody>
      </p:sp>
      <p:sp>
        <p:nvSpPr>
          <p:cNvPr id="152613" name="矩形 3"/>
          <p:cNvSpPr>
            <a:spLocks noChangeArrowheads="1"/>
          </p:cNvSpPr>
          <p:nvPr/>
        </p:nvSpPr>
        <p:spPr bwMode="auto">
          <a:xfrm>
            <a:off x="2376488" y="45402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ctr" hangingPunct="1"/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A</a:t>
            </a:r>
          </a:p>
        </p:txBody>
      </p:sp>
      <p:sp>
        <p:nvSpPr>
          <p:cNvPr id="152614" name="矩形 14"/>
          <p:cNvSpPr>
            <a:spLocks noChangeArrowheads="1"/>
          </p:cNvSpPr>
          <p:nvPr/>
        </p:nvSpPr>
        <p:spPr bwMode="auto">
          <a:xfrm>
            <a:off x="3522663" y="455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ctr" hangingPunct="1"/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A</a:t>
            </a:r>
          </a:p>
        </p:txBody>
      </p:sp>
      <p:sp>
        <p:nvSpPr>
          <p:cNvPr id="152615" name="矩形 15"/>
          <p:cNvSpPr>
            <a:spLocks noChangeArrowheads="1"/>
          </p:cNvSpPr>
          <p:nvPr/>
        </p:nvSpPr>
        <p:spPr bwMode="auto">
          <a:xfrm>
            <a:off x="4640263" y="45577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ctr" hangingPunct="1"/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A</a:t>
            </a:r>
          </a:p>
        </p:txBody>
      </p:sp>
      <p:sp>
        <p:nvSpPr>
          <p:cNvPr id="152616" name="矩形 16"/>
          <p:cNvSpPr>
            <a:spLocks noChangeArrowheads="1"/>
          </p:cNvSpPr>
          <p:nvPr/>
        </p:nvSpPr>
        <p:spPr bwMode="auto">
          <a:xfrm>
            <a:off x="5795963" y="45577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ctr" hangingPunct="1"/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A</a:t>
            </a:r>
          </a:p>
        </p:txBody>
      </p:sp>
      <p:sp>
        <p:nvSpPr>
          <p:cNvPr id="152617" name="矩形 17"/>
          <p:cNvSpPr>
            <a:spLocks noChangeArrowheads="1"/>
          </p:cNvSpPr>
          <p:nvPr/>
        </p:nvSpPr>
        <p:spPr bwMode="auto">
          <a:xfrm>
            <a:off x="6961188" y="45577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ctr" hangingPunct="1"/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B</a:t>
            </a:r>
          </a:p>
        </p:txBody>
      </p:sp>
      <p:sp>
        <p:nvSpPr>
          <p:cNvPr id="152618" name="矩形 18"/>
          <p:cNvSpPr>
            <a:spLocks noChangeArrowheads="1"/>
          </p:cNvSpPr>
          <p:nvPr/>
        </p:nvSpPr>
        <p:spPr bwMode="auto">
          <a:xfrm>
            <a:off x="8081963" y="45577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ctr" hangingPunct="1"/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群組 4"/>
          <p:cNvGrpSpPr>
            <a:grpSpLocks/>
          </p:cNvGrpSpPr>
          <p:nvPr/>
        </p:nvGrpSpPr>
        <p:grpSpPr bwMode="auto">
          <a:xfrm>
            <a:off x="214313" y="500063"/>
            <a:ext cx="2786062" cy="857250"/>
            <a:chOff x="2389" y="1239"/>
            <a:chExt cx="2315099" cy="1266281"/>
          </a:xfrm>
        </p:grpSpPr>
        <p:sp>
          <p:nvSpPr>
            <p:cNvPr id="6" name="圓角矩形 5">
              <a:extLst/>
            </p:cNvPr>
            <p:cNvSpPr/>
            <p:nvPr/>
          </p:nvSpPr>
          <p:spPr>
            <a:xfrm>
              <a:off x="2389" y="1239"/>
              <a:ext cx="2315099" cy="1266281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>
              <a:extLst/>
            </p:cNvPr>
            <p:cNvSpPr/>
            <p:nvPr/>
          </p:nvSpPr>
          <p:spPr>
            <a:xfrm>
              <a:off x="64388" y="62208"/>
              <a:ext cx="2191100" cy="1144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適性輔導</a:t>
              </a:r>
            </a:p>
          </p:txBody>
        </p:sp>
      </p:grpSp>
      <p:grpSp>
        <p:nvGrpSpPr>
          <p:cNvPr id="154627" name="群組 7"/>
          <p:cNvGrpSpPr>
            <a:grpSpLocks/>
          </p:cNvGrpSpPr>
          <p:nvPr/>
        </p:nvGrpSpPr>
        <p:grpSpPr bwMode="auto">
          <a:xfrm>
            <a:off x="3000375" y="357188"/>
            <a:ext cx="1857375" cy="1071562"/>
            <a:chOff x="2103175" y="-428010"/>
            <a:chExt cx="2040083" cy="1267522"/>
          </a:xfrm>
        </p:grpSpPr>
        <p:sp>
          <p:nvSpPr>
            <p:cNvPr id="9" name="向右箭號 8">
              <a:extLst/>
            </p:cNvPr>
            <p:cNvSpPr/>
            <p:nvPr/>
          </p:nvSpPr>
          <p:spPr>
            <a:xfrm>
              <a:off x="2103175" y="-428010"/>
              <a:ext cx="2040083" cy="126752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88F2F2">
                <a:alpha val="90000"/>
              </a:srgb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向右箭號 4">
              <a:extLst/>
            </p:cNvPr>
            <p:cNvSpPr/>
            <p:nvPr/>
          </p:nvSpPr>
          <p:spPr>
            <a:xfrm>
              <a:off x="2103175" y="-174506"/>
              <a:ext cx="1757610" cy="784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anchor="ctr"/>
            <a:lstStyle>
              <a:lvl1pPr marL="342900" indent="-3429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2286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lvl="1" algn="ctr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採計</a:t>
              </a:r>
              <a:r>
                <a:rPr lang="en-US" altLang="zh-TW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32</a:t>
              </a: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</a:t>
              </a:r>
              <a:endParaRPr lang="en-US" altLang="zh-TW" sz="2400" b="1">
                <a:solidFill>
                  <a:srgbClr val="17375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1" algn="ctr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總分</a:t>
              </a:r>
              <a:r>
                <a:rPr lang="en-US" altLang="zh-TW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32</a:t>
              </a: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</a:t>
              </a:r>
            </a:p>
          </p:txBody>
        </p:sp>
      </p:grpSp>
      <p:sp>
        <p:nvSpPr>
          <p:cNvPr id="11" name="文字方塊 10">
            <a:extLst/>
          </p:cNvPr>
          <p:cNvSpPr txBox="1"/>
          <p:nvPr/>
        </p:nvSpPr>
        <p:spPr>
          <a:xfrm>
            <a:off x="4857752" y="571480"/>
            <a:ext cx="3571900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3600" b="1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生涯規劃：</a:t>
            </a:r>
            <a:r>
              <a:rPr kumimoji="0" lang="en-US" altLang="zh-TW" sz="3600" b="1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kumimoji="0" lang="zh-TW" altLang="en-US" sz="3600" b="1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kumimoji="0" lang="en-US" altLang="zh-TW" sz="3600" b="1">
              <a:solidFill>
                <a:srgbClr val="00009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Rectangle 11">
            <a:extLst/>
          </p:cNvPr>
          <p:cNvSpPr>
            <a:spLocks noChangeArrowheads="1"/>
          </p:cNvSpPr>
          <p:nvPr/>
        </p:nvSpPr>
        <p:spPr bwMode="auto">
          <a:xfrm>
            <a:off x="395288" y="1571625"/>
            <a:ext cx="8280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報名校、科與生涯規劃建議</a:t>
            </a:r>
          </a:p>
          <a:p>
            <a:pPr lvl="1" eaLnBrk="1" hangingPunct="1"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與「家長意見」相符者得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2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分。</a:t>
            </a:r>
          </a:p>
          <a:p>
            <a:pPr lvl="1" eaLnBrk="1" hangingPunct="1"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與「導師意見」相符者得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2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分。</a:t>
            </a:r>
          </a:p>
          <a:p>
            <a:pPr lvl="1" eaLnBrk="1" hangingPunct="1"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與「輔導教師意見」相符者得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2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分。</a:t>
            </a:r>
          </a:p>
        </p:txBody>
      </p:sp>
      <p:sp>
        <p:nvSpPr>
          <p:cNvPr id="154632" name="投影片編號版面配置區 1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420CB97D-92E1-4908-8F1C-B753DE0227F5}" type="slidenum">
              <a:rPr lang="zh-TW" altLang="en-US" sz="1400" b="1">
                <a:solidFill>
                  <a:srgbClr val="898989"/>
                </a:solidFill>
                <a:latin typeface="Arial" pitchFamily="34" charset="0"/>
              </a:rPr>
              <a:pPr algn="r" eaLnBrk="1" hangingPunct="1"/>
              <a:t>66</a:t>
            </a:fld>
            <a:endParaRPr lang="en-US" altLang="zh-TW" sz="1400" b="1">
              <a:solidFill>
                <a:srgbClr val="898989"/>
              </a:solidFill>
              <a:latin typeface="Arial" pitchFamily="34" charset="0"/>
            </a:endParaRPr>
          </a:p>
        </p:txBody>
      </p:sp>
      <p:grpSp>
        <p:nvGrpSpPr>
          <p:cNvPr id="154633" name="群組 4"/>
          <p:cNvGrpSpPr>
            <a:grpSpLocks/>
          </p:cNvGrpSpPr>
          <p:nvPr/>
        </p:nvGrpSpPr>
        <p:grpSpPr bwMode="auto">
          <a:xfrm>
            <a:off x="214313" y="4000500"/>
            <a:ext cx="2786062" cy="857250"/>
            <a:chOff x="2389" y="1239"/>
            <a:chExt cx="2315099" cy="1266281"/>
          </a:xfrm>
        </p:grpSpPr>
        <p:sp>
          <p:nvSpPr>
            <p:cNvPr id="14" name="圓角矩形 13">
              <a:extLst/>
            </p:cNvPr>
            <p:cNvSpPr/>
            <p:nvPr/>
          </p:nvSpPr>
          <p:spPr>
            <a:xfrm>
              <a:off x="2389" y="1239"/>
              <a:ext cx="2315099" cy="1266281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圓角矩形 4">
              <a:extLst/>
            </p:cNvPr>
            <p:cNvSpPr/>
            <p:nvPr/>
          </p:nvSpPr>
          <p:spPr>
            <a:xfrm>
              <a:off x="64388" y="62208"/>
              <a:ext cx="2191100" cy="1144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適性輔導</a:t>
              </a:r>
            </a:p>
          </p:txBody>
        </p:sp>
      </p:grpSp>
      <p:grpSp>
        <p:nvGrpSpPr>
          <p:cNvPr id="154634" name="群組 7"/>
          <p:cNvGrpSpPr>
            <a:grpSpLocks/>
          </p:cNvGrpSpPr>
          <p:nvPr/>
        </p:nvGrpSpPr>
        <p:grpSpPr bwMode="auto">
          <a:xfrm>
            <a:off x="3000375" y="3857625"/>
            <a:ext cx="1857375" cy="1071563"/>
            <a:chOff x="2103175" y="-428010"/>
            <a:chExt cx="2040083" cy="1267522"/>
          </a:xfrm>
        </p:grpSpPr>
        <p:sp>
          <p:nvSpPr>
            <p:cNvPr id="17" name="向右箭號 16">
              <a:extLst/>
            </p:cNvPr>
            <p:cNvSpPr/>
            <p:nvPr/>
          </p:nvSpPr>
          <p:spPr>
            <a:xfrm>
              <a:off x="2103175" y="-428010"/>
              <a:ext cx="2040083" cy="126752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88F2F2">
                <a:alpha val="90000"/>
              </a:srgb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向右箭號 4">
              <a:extLst/>
            </p:cNvPr>
            <p:cNvSpPr/>
            <p:nvPr/>
          </p:nvSpPr>
          <p:spPr>
            <a:xfrm>
              <a:off x="2103175" y="-174505"/>
              <a:ext cx="1757610" cy="784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anchor="ctr"/>
            <a:lstStyle>
              <a:lvl1pPr marL="342900" indent="-3429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2286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lvl="1" algn="ctr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TW" altLang="en-US" sz="2400" b="1" dirty="0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採計</a:t>
              </a:r>
              <a:r>
                <a:rPr lang="en-US" altLang="zh-TW" sz="2400" b="1" dirty="0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32</a:t>
              </a:r>
              <a:r>
                <a:rPr lang="zh-TW" altLang="en-US" sz="2400" b="1" dirty="0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</a:t>
              </a:r>
              <a:endParaRPr lang="en-US" altLang="zh-TW" sz="2400" b="1" dirty="0">
                <a:solidFill>
                  <a:srgbClr val="17375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1" algn="ctr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TW" altLang="en-US" sz="2400" b="1" dirty="0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總分</a:t>
              </a:r>
              <a:r>
                <a:rPr lang="en-US" altLang="zh-TW" sz="2400" b="1" dirty="0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32</a:t>
              </a:r>
              <a:r>
                <a:rPr lang="zh-TW" altLang="en-US" sz="2400" b="1" dirty="0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</a:t>
              </a:r>
            </a:p>
          </p:txBody>
        </p:sp>
      </p:grpSp>
      <p:sp>
        <p:nvSpPr>
          <p:cNvPr id="19" name="文字方塊 18">
            <a:extLst/>
          </p:cNvPr>
          <p:cNvSpPr txBox="1"/>
          <p:nvPr/>
        </p:nvSpPr>
        <p:spPr>
          <a:xfrm>
            <a:off x="4857721" y="4071928"/>
            <a:ext cx="3571900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就近入學：</a:t>
            </a:r>
            <a:r>
              <a:rPr kumimoji="0" lang="en-US" altLang="zh-TW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分</a:t>
            </a:r>
            <a:endParaRPr kumimoji="0" lang="en-US" altLang="zh-TW" sz="3600" b="1" dirty="0">
              <a:solidFill>
                <a:srgbClr val="00009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4638" name="Text Box 12"/>
          <p:cNvSpPr txBox="1">
            <a:spLocks noChangeArrowheads="1"/>
          </p:cNvSpPr>
          <p:nvPr/>
        </p:nvSpPr>
        <p:spPr bwMode="auto">
          <a:xfrm>
            <a:off x="1071563" y="5175250"/>
            <a:ext cx="6624637" cy="1325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C1F"/>
            </a:prst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桃園區學生符合就近入學得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共同就學區學生得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群組 4"/>
          <p:cNvGrpSpPr>
            <a:grpSpLocks/>
          </p:cNvGrpSpPr>
          <p:nvPr/>
        </p:nvGrpSpPr>
        <p:grpSpPr bwMode="auto">
          <a:xfrm>
            <a:off x="0" y="500063"/>
            <a:ext cx="3786188" cy="857250"/>
            <a:chOff x="2389" y="1239"/>
            <a:chExt cx="2315099" cy="1266281"/>
          </a:xfrm>
        </p:grpSpPr>
        <p:sp>
          <p:nvSpPr>
            <p:cNvPr id="6" name="圓角矩形 5">
              <a:extLst/>
            </p:cNvPr>
            <p:cNvSpPr/>
            <p:nvPr/>
          </p:nvSpPr>
          <p:spPr>
            <a:xfrm>
              <a:off x="2389" y="1239"/>
              <a:ext cx="2315099" cy="1266281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>
              <a:extLst/>
            </p:cNvPr>
            <p:cNvSpPr/>
            <p:nvPr/>
          </p:nvSpPr>
          <p:spPr>
            <a:xfrm>
              <a:off x="64513" y="62208"/>
              <a:ext cx="2190851" cy="1144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多元學習表現</a:t>
              </a:r>
            </a:p>
          </p:txBody>
        </p:sp>
      </p:grpSp>
      <p:grpSp>
        <p:nvGrpSpPr>
          <p:cNvPr id="155651" name="群組 7"/>
          <p:cNvGrpSpPr>
            <a:grpSpLocks/>
          </p:cNvGrpSpPr>
          <p:nvPr/>
        </p:nvGrpSpPr>
        <p:grpSpPr bwMode="auto">
          <a:xfrm>
            <a:off x="3714750" y="357188"/>
            <a:ext cx="1857375" cy="1071562"/>
            <a:chOff x="2103175" y="-428010"/>
            <a:chExt cx="2040083" cy="1267522"/>
          </a:xfrm>
        </p:grpSpPr>
        <p:sp>
          <p:nvSpPr>
            <p:cNvPr id="9" name="向右箭號 8">
              <a:extLst/>
            </p:cNvPr>
            <p:cNvSpPr/>
            <p:nvPr/>
          </p:nvSpPr>
          <p:spPr>
            <a:xfrm>
              <a:off x="2103175" y="-428010"/>
              <a:ext cx="2040083" cy="126752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88F2F2">
                <a:alpha val="90000"/>
              </a:srgb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向右箭號 4">
              <a:extLst/>
            </p:cNvPr>
            <p:cNvSpPr/>
            <p:nvPr/>
          </p:nvSpPr>
          <p:spPr>
            <a:xfrm>
              <a:off x="2103175" y="-174506"/>
              <a:ext cx="1757610" cy="784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採計</a:t>
              </a:r>
              <a:r>
                <a:rPr lang="en-US" altLang="zh-TW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35</a:t>
              </a: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分</a:t>
              </a:r>
              <a:endParaRPr lang="en-US" altLang="zh-TW" sz="2400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總分</a:t>
              </a:r>
              <a:r>
                <a:rPr lang="en-US" altLang="zh-TW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42</a:t>
              </a: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分</a:t>
              </a:r>
            </a:p>
          </p:txBody>
        </p:sp>
      </p:grpSp>
      <p:sp>
        <p:nvSpPr>
          <p:cNvPr id="11" name="文字方塊 10">
            <a:extLst/>
          </p:cNvPr>
          <p:cNvSpPr txBox="1"/>
          <p:nvPr/>
        </p:nvSpPr>
        <p:spPr>
          <a:xfrm>
            <a:off x="5500694" y="571480"/>
            <a:ext cx="3429024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均衡學習：</a:t>
            </a:r>
            <a:r>
              <a:rPr kumimoji="0" lang="en-US" altLang="zh-TW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分</a:t>
            </a:r>
            <a:endParaRPr kumimoji="0" lang="en-US" altLang="zh-TW" sz="3600" b="1" dirty="0">
              <a:solidFill>
                <a:srgbClr val="00009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5655" name="Text Box 25"/>
          <p:cNvSpPr txBox="1">
            <a:spLocks noChangeArrowheads="1"/>
          </p:cNvSpPr>
          <p:nvPr/>
        </p:nvSpPr>
        <p:spPr bwMode="auto">
          <a:xfrm>
            <a:off x="1116013" y="1643063"/>
            <a:ext cx="66262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 eaLnBrk="1" hangingPunct="1">
              <a:lnSpc>
                <a:spcPct val="75000"/>
              </a:lnSpc>
              <a:spcBef>
                <a:spcPct val="10000"/>
              </a:spcBef>
              <a:buFontTx/>
              <a:buChar char="•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基本條件為國中健體、藝文、綜合領域五學期平均成績達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分以上者各得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分。</a:t>
            </a:r>
          </a:p>
        </p:txBody>
      </p:sp>
      <p:sp>
        <p:nvSpPr>
          <p:cNvPr id="155656" name="投影片編號版面配置區 1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EA342390-D762-46F9-889B-4E13062ACC6E}" type="slidenum">
              <a:rPr lang="zh-TW" altLang="en-US" sz="1400" b="1">
                <a:solidFill>
                  <a:srgbClr val="898989"/>
                </a:solidFill>
                <a:latin typeface="Arial" pitchFamily="34" charset="0"/>
              </a:rPr>
              <a:pPr algn="r" eaLnBrk="1" hangingPunct="1"/>
              <a:t>67</a:t>
            </a:fld>
            <a:endParaRPr lang="en-US" altLang="zh-TW" sz="1400" b="1">
              <a:solidFill>
                <a:srgbClr val="898989"/>
              </a:solidFill>
              <a:latin typeface="Arial" pitchFamily="34" charset="0"/>
            </a:endParaRPr>
          </a:p>
        </p:txBody>
      </p:sp>
      <p:grpSp>
        <p:nvGrpSpPr>
          <p:cNvPr id="155657" name="群組 4"/>
          <p:cNvGrpSpPr>
            <a:grpSpLocks/>
          </p:cNvGrpSpPr>
          <p:nvPr/>
        </p:nvGrpSpPr>
        <p:grpSpPr bwMode="auto">
          <a:xfrm>
            <a:off x="0" y="3214688"/>
            <a:ext cx="3786188" cy="857250"/>
            <a:chOff x="2389" y="1239"/>
            <a:chExt cx="2315099" cy="1266281"/>
          </a:xfrm>
        </p:grpSpPr>
        <p:sp>
          <p:nvSpPr>
            <p:cNvPr id="13" name="圓角矩形 12">
              <a:extLst/>
            </p:cNvPr>
            <p:cNvSpPr/>
            <p:nvPr/>
          </p:nvSpPr>
          <p:spPr>
            <a:xfrm>
              <a:off x="2389" y="1239"/>
              <a:ext cx="2315099" cy="1266281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圓角矩形 4">
              <a:extLst/>
            </p:cNvPr>
            <p:cNvSpPr/>
            <p:nvPr/>
          </p:nvSpPr>
          <p:spPr>
            <a:xfrm>
              <a:off x="64513" y="62208"/>
              <a:ext cx="2190851" cy="1144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多元學習表現</a:t>
              </a:r>
            </a:p>
          </p:txBody>
        </p:sp>
      </p:grpSp>
      <p:grpSp>
        <p:nvGrpSpPr>
          <p:cNvPr id="155658" name="群組 7"/>
          <p:cNvGrpSpPr>
            <a:grpSpLocks/>
          </p:cNvGrpSpPr>
          <p:nvPr/>
        </p:nvGrpSpPr>
        <p:grpSpPr bwMode="auto">
          <a:xfrm>
            <a:off x="3714750" y="3071813"/>
            <a:ext cx="1857375" cy="1071562"/>
            <a:chOff x="2103175" y="-428010"/>
            <a:chExt cx="2040083" cy="1267522"/>
          </a:xfrm>
        </p:grpSpPr>
        <p:sp>
          <p:nvSpPr>
            <p:cNvPr id="16" name="向右箭號 15">
              <a:extLst/>
            </p:cNvPr>
            <p:cNvSpPr/>
            <p:nvPr/>
          </p:nvSpPr>
          <p:spPr>
            <a:xfrm>
              <a:off x="2103175" y="-428010"/>
              <a:ext cx="2040083" cy="126752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88F2F2">
                <a:alpha val="90000"/>
              </a:srgb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向右箭號 4">
              <a:extLst/>
            </p:cNvPr>
            <p:cNvSpPr/>
            <p:nvPr/>
          </p:nvSpPr>
          <p:spPr>
            <a:xfrm>
              <a:off x="2103175" y="-174506"/>
              <a:ext cx="1757610" cy="784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採計</a:t>
              </a:r>
              <a:r>
                <a:rPr lang="en-US" altLang="zh-TW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35</a:t>
              </a: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分</a:t>
              </a:r>
              <a:endParaRPr lang="en-US" altLang="zh-TW" sz="2400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總分</a:t>
              </a:r>
              <a:r>
                <a:rPr lang="en-US" altLang="zh-TW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42</a:t>
              </a: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分</a:t>
              </a:r>
            </a:p>
          </p:txBody>
        </p:sp>
      </p:grpSp>
      <p:sp>
        <p:nvSpPr>
          <p:cNvPr id="18" name="文字方塊 17">
            <a:extLst/>
          </p:cNvPr>
          <p:cNvSpPr txBox="1"/>
          <p:nvPr/>
        </p:nvSpPr>
        <p:spPr>
          <a:xfrm>
            <a:off x="5500694" y="3286102"/>
            <a:ext cx="3500462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品德表現：</a:t>
            </a:r>
            <a:r>
              <a:rPr kumimoji="0" lang="en-US" altLang="zh-TW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分</a:t>
            </a:r>
            <a:endParaRPr kumimoji="0" lang="en-US" altLang="zh-TW" sz="3600" b="1" dirty="0">
              <a:solidFill>
                <a:srgbClr val="00009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Rectangle 3">
            <a:extLst/>
          </p:cNvPr>
          <p:cNvSpPr>
            <a:spLocks noChangeArrowheads="1"/>
          </p:cNvSpPr>
          <p:nvPr/>
        </p:nvSpPr>
        <p:spPr bwMode="auto">
          <a:xfrm>
            <a:off x="1116013" y="4143375"/>
            <a:ext cx="66960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大功每次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4.5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分，記功每次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1.5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分，嘉獎每次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0.5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最高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。</a:t>
            </a:r>
          </a:p>
          <a:p>
            <a:pPr eaLnBrk="1" hangingPunct="1"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eaLnBrk="1" hangingPunct="1">
              <a:buFontTx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銷過後，無記過或二次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警告以下者得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群組 4"/>
          <p:cNvGrpSpPr>
            <a:grpSpLocks/>
          </p:cNvGrpSpPr>
          <p:nvPr/>
        </p:nvGrpSpPr>
        <p:grpSpPr bwMode="auto">
          <a:xfrm>
            <a:off x="0" y="500063"/>
            <a:ext cx="3786188" cy="857250"/>
            <a:chOff x="2389" y="1239"/>
            <a:chExt cx="2315099" cy="1266281"/>
          </a:xfrm>
        </p:grpSpPr>
        <p:sp>
          <p:nvSpPr>
            <p:cNvPr id="6" name="圓角矩形 5">
              <a:extLst/>
            </p:cNvPr>
            <p:cNvSpPr/>
            <p:nvPr/>
          </p:nvSpPr>
          <p:spPr>
            <a:xfrm>
              <a:off x="2389" y="1239"/>
              <a:ext cx="2315099" cy="1266281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>
              <a:extLst/>
            </p:cNvPr>
            <p:cNvSpPr/>
            <p:nvPr/>
          </p:nvSpPr>
          <p:spPr>
            <a:xfrm>
              <a:off x="64513" y="62208"/>
              <a:ext cx="2190851" cy="1144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多元學習表現</a:t>
              </a:r>
            </a:p>
          </p:txBody>
        </p:sp>
      </p:grpSp>
      <p:grpSp>
        <p:nvGrpSpPr>
          <p:cNvPr id="156675" name="群組 7"/>
          <p:cNvGrpSpPr>
            <a:grpSpLocks/>
          </p:cNvGrpSpPr>
          <p:nvPr/>
        </p:nvGrpSpPr>
        <p:grpSpPr bwMode="auto">
          <a:xfrm>
            <a:off x="3714750" y="357188"/>
            <a:ext cx="1857375" cy="1071562"/>
            <a:chOff x="2103175" y="-428010"/>
            <a:chExt cx="2040083" cy="1267522"/>
          </a:xfrm>
        </p:grpSpPr>
        <p:sp>
          <p:nvSpPr>
            <p:cNvPr id="9" name="向右箭號 8">
              <a:extLst/>
            </p:cNvPr>
            <p:cNvSpPr/>
            <p:nvPr/>
          </p:nvSpPr>
          <p:spPr>
            <a:xfrm>
              <a:off x="2103175" y="-428010"/>
              <a:ext cx="2040083" cy="126752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88F2F2">
                <a:alpha val="90000"/>
              </a:srgb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向右箭號 4">
              <a:extLst/>
            </p:cNvPr>
            <p:cNvSpPr/>
            <p:nvPr/>
          </p:nvSpPr>
          <p:spPr>
            <a:xfrm>
              <a:off x="2103175" y="-174506"/>
              <a:ext cx="1757610" cy="784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採計</a:t>
              </a:r>
              <a:r>
                <a:rPr lang="en-US" altLang="zh-TW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35</a:t>
              </a: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分</a:t>
              </a:r>
              <a:endParaRPr lang="en-US" altLang="zh-TW" sz="2400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總分</a:t>
              </a:r>
              <a:r>
                <a:rPr lang="en-US" altLang="zh-TW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42</a:t>
              </a: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分</a:t>
              </a:r>
            </a:p>
          </p:txBody>
        </p:sp>
      </p:grpSp>
      <p:sp>
        <p:nvSpPr>
          <p:cNvPr id="11" name="文字方塊 10">
            <a:extLst/>
          </p:cNvPr>
          <p:cNvSpPr txBox="1"/>
          <p:nvPr/>
        </p:nvSpPr>
        <p:spPr>
          <a:xfrm>
            <a:off x="5500694" y="571480"/>
            <a:ext cx="3500462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服務表現：</a:t>
            </a:r>
            <a:r>
              <a:rPr kumimoji="0" lang="en-US" altLang="zh-TW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分</a:t>
            </a:r>
            <a:endParaRPr kumimoji="0" lang="en-US" altLang="zh-TW" sz="3600" b="1" dirty="0">
              <a:solidFill>
                <a:srgbClr val="00009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3">
            <a:extLst/>
          </p:cNvPr>
          <p:cNvSpPr>
            <a:spLocks noChangeArrowheads="1"/>
          </p:cNvSpPr>
          <p:nvPr/>
        </p:nvSpPr>
        <p:spPr bwMode="auto">
          <a:xfrm>
            <a:off x="827088" y="1916113"/>
            <a:ext cx="792162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0000" tIns="46800" rIns="90000" bIns="46800"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新細明體" charset="0"/>
              </a:rPr>
              <a:t>擔任班級內幹部、自治市幹部及社團幹部任滿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cs typeface="新細明體" charset="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新細明體" charset="0"/>
              </a:rPr>
              <a:t>學期，經考核表現優良者得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cs typeface="新細明體" charset="0"/>
              </a:rPr>
              <a:t>2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新細明體" charset="0"/>
              </a:rPr>
              <a:t>分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cs typeface="新細明體" charset="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新細明體" charset="0"/>
              </a:rPr>
              <a:t>上限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cs typeface="新細明體" charset="0"/>
              </a:rPr>
              <a:t>4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新細明體" charset="0"/>
              </a:rPr>
              <a:t>分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cs typeface="新細明體" charset="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新細明體" charset="0"/>
              </a:rPr>
              <a:t>。</a:t>
            </a:r>
          </a:p>
          <a:p>
            <a:pPr eaLnBrk="1" hangingPunct="1">
              <a:buFontTx/>
              <a:buChar char="•"/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  <a:cs typeface="新細明體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新細明體" charset="0"/>
              </a:rPr>
              <a:t>志願服務學習時數，每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cs typeface="新細明體" charset="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新細明體" charset="0"/>
              </a:rPr>
              <a:t>小時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cs typeface="新細明體" charset="0"/>
              </a:rPr>
              <a:t>0.3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新細明體" charset="0"/>
              </a:rPr>
              <a:t>分。</a:t>
            </a:r>
          </a:p>
          <a:p>
            <a:pPr eaLnBrk="1" hangingPunct="1"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  <a:cs typeface="新細明體" charset="0"/>
            </a:endParaRPr>
          </a:p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新細明體" charset="0"/>
              </a:rPr>
              <a:t>擔任班級或學生幹部及志願服務學習時數得合併計分</a:t>
            </a:r>
          </a:p>
        </p:txBody>
      </p:sp>
      <p:sp>
        <p:nvSpPr>
          <p:cNvPr id="156680" name="投影片編號版面配置區 1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EFDF0FDD-25F5-4273-BC13-4619A9A0A246}" type="slidenum">
              <a:rPr lang="zh-TW" altLang="en-US" sz="1400" b="1">
                <a:solidFill>
                  <a:srgbClr val="898989"/>
                </a:solidFill>
                <a:latin typeface="Arial" pitchFamily="34" charset="0"/>
              </a:rPr>
              <a:pPr algn="r" eaLnBrk="1" hangingPunct="1"/>
              <a:t>68</a:t>
            </a:fld>
            <a:endParaRPr lang="en-US" altLang="zh-TW" sz="1400" b="1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群組 4"/>
          <p:cNvGrpSpPr>
            <a:grpSpLocks/>
          </p:cNvGrpSpPr>
          <p:nvPr/>
        </p:nvGrpSpPr>
        <p:grpSpPr bwMode="auto">
          <a:xfrm>
            <a:off x="0" y="500063"/>
            <a:ext cx="3786188" cy="857250"/>
            <a:chOff x="2389" y="1239"/>
            <a:chExt cx="2315099" cy="1266281"/>
          </a:xfrm>
        </p:grpSpPr>
        <p:sp>
          <p:nvSpPr>
            <p:cNvPr id="6" name="圓角矩形 5">
              <a:extLst/>
            </p:cNvPr>
            <p:cNvSpPr/>
            <p:nvPr/>
          </p:nvSpPr>
          <p:spPr>
            <a:xfrm>
              <a:off x="2389" y="1239"/>
              <a:ext cx="2315099" cy="1266281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>
              <a:extLst/>
            </p:cNvPr>
            <p:cNvSpPr/>
            <p:nvPr/>
          </p:nvSpPr>
          <p:spPr>
            <a:xfrm>
              <a:off x="64513" y="62208"/>
              <a:ext cx="2190851" cy="1144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多元學習表現</a:t>
              </a:r>
            </a:p>
          </p:txBody>
        </p:sp>
      </p:grpSp>
      <p:grpSp>
        <p:nvGrpSpPr>
          <p:cNvPr id="157699" name="群組 7"/>
          <p:cNvGrpSpPr>
            <a:grpSpLocks/>
          </p:cNvGrpSpPr>
          <p:nvPr/>
        </p:nvGrpSpPr>
        <p:grpSpPr bwMode="auto">
          <a:xfrm>
            <a:off x="3714750" y="357188"/>
            <a:ext cx="1857375" cy="1071562"/>
            <a:chOff x="2103175" y="-428010"/>
            <a:chExt cx="2040083" cy="1267522"/>
          </a:xfrm>
        </p:grpSpPr>
        <p:sp>
          <p:nvSpPr>
            <p:cNvPr id="9" name="向右箭號 8">
              <a:extLst/>
            </p:cNvPr>
            <p:cNvSpPr/>
            <p:nvPr/>
          </p:nvSpPr>
          <p:spPr>
            <a:xfrm>
              <a:off x="2103175" y="-428010"/>
              <a:ext cx="2040083" cy="126752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88F2F2">
                <a:alpha val="90000"/>
              </a:srgb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向右箭號 4">
              <a:extLst/>
            </p:cNvPr>
            <p:cNvSpPr/>
            <p:nvPr/>
          </p:nvSpPr>
          <p:spPr>
            <a:xfrm>
              <a:off x="2103175" y="-174506"/>
              <a:ext cx="1757610" cy="784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採計</a:t>
              </a:r>
              <a:r>
                <a:rPr lang="en-US" altLang="zh-TW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35</a:t>
              </a: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分</a:t>
              </a:r>
              <a:endParaRPr lang="en-US" altLang="zh-TW" sz="2400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總分</a:t>
              </a:r>
              <a:r>
                <a:rPr lang="en-US" altLang="zh-TW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42</a:t>
              </a: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分</a:t>
              </a:r>
            </a:p>
          </p:txBody>
        </p:sp>
      </p:grpSp>
      <p:sp>
        <p:nvSpPr>
          <p:cNvPr id="11" name="文字方塊 10">
            <a:extLst/>
          </p:cNvPr>
          <p:cNvSpPr txBox="1"/>
          <p:nvPr/>
        </p:nvSpPr>
        <p:spPr>
          <a:xfrm>
            <a:off x="5500694" y="571480"/>
            <a:ext cx="3214710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才藝表現：</a:t>
            </a:r>
            <a:r>
              <a:rPr kumimoji="0" lang="en-US" altLang="zh-TW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分</a:t>
            </a:r>
            <a:endParaRPr kumimoji="0" lang="en-US" altLang="zh-TW" sz="3600" b="1" dirty="0">
              <a:solidFill>
                <a:srgbClr val="00009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7703" name="Text Box 12"/>
          <p:cNvSpPr txBox="1">
            <a:spLocks noChangeArrowheads="1"/>
          </p:cNvSpPr>
          <p:nvPr/>
        </p:nvSpPr>
        <p:spPr bwMode="auto">
          <a:xfrm>
            <a:off x="142875" y="1857375"/>
            <a:ext cx="8786813" cy="344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C1F"/>
            </a:prst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限中央部會、教育主管機關主辦或委託辦理者。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學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年度同項比賽擇優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次採計；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>
                <a:latin typeface="標楷體" pitchFamily="65" charset="-120"/>
                <a:ea typeface="標楷體" pitchFamily="65" charset="-120"/>
              </a:rPr>
            </a:br>
            <a:r>
              <a:rPr lang="zh-TW" altLang="en-US">
                <a:latin typeface="標楷體" pitchFamily="65" charset="-120"/>
                <a:ea typeface="標楷體" pitchFamily="65" charset="-120"/>
              </a:rPr>
              <a:t>同一事蹟、同一獎項不得重複採記積分。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團體賽：依個人賽積分折半計算。</a:t>
            </a:r>
          </a:p>
        </p:txBody>
      </p:sp>
      <p:sp>
        <p:nvSpPr>
          <p:cNvPr id="157704" name="投影片編號版面配置區 1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C07152EA-B6E6-41DE-8732-30D6751313BC}" type="slidenum">
              <a:rPr lang="zh-TW" altLang="en-US" sz="1400" b="1">
                <a:solidFill>
                  <a:srgbClr val="898989"/>
                </a:solidFill>
                <a:latin typeface="Arial" pitchFamily="34" charset="0"/>
              </a:rPr>
              <a:pPr algn="r" eaLnBrk="1" hangingPunct="1"/>
              <a:t>69</a:t>
            </a:fld>
            <a:endParaRPr lang="en-US" altLang="zh-TW" sz="1400" b="1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386" name="Group 15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52224"/>
              </p:ext>
            </p:extLst>
          </p:nvPr>
        </p:nvGraphicFramePr>
        <p:xfrm>
          <a:off x="341313" y="1628775"/>
          <a:ext cx="8567738" cy="4495801"/>
        </p:xfrm>
        <a:graphic>
          <a:graphicData uri="http://schemas.openxmlformats.org/drawingml/2006/table">
            <a:tbl>
              <a:tblPr/>
              <a:tblGrid>
                <a:gridCol w="150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06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高中</a:t>
                      </a: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每學期</a:t>
                      </a: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高職</a:t>
                      </a: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每學期</a:t>
                      </a: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免學費補助金額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免學費補助金額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6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家戶年所得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私立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私立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1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年國教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入學後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教育部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148</a:t>
                      </a: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萬以下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6240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23484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6240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23484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8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148</a:t>
                      </a: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萬以上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不補助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5684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6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桃園市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補助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二名子女家庭</a:t>
                      </a:r>
                      <a:r>
                        <a:rPr kumimoji="1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148</a:t>
                      </a: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萬以上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6240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17800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標題 1">
            <a:extLst/>
          </p:cNvPr>
          <p:cNvSpPr txBox="1">
            <a:spLocks/>
          </p:cNvSpPr>
          <p:nvPr/>
        </p:nvSpPr>
        <p:spPr>
          <a:xfrm>
            <a:off x="107950" y="714375"/>
            <a:ext cx="5392738" cy="769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0" lang="zh-TW" altLang="en-US" sz="4000" b="1" dirty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二、學費補助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群組 4"/>
          <p:cNvGrpSpPr>
            <a:grpSpLocks/>
          </p:cNvGrpSpPr>
          <p:nvPr/>
        </p:nvGrpSpPr>
        <p:grpSpPr bwMode="auto">
          <a:xfrm>
            <a:off x="0" y="500063"/>
            <a:ext cx="3786188" cy="857250"/>
            <a:chOff x="2389" y="1239"/>
            <a:chExt cx="2315099" cy="1266281"/>
          </a:xfrm>
        </p:grpSpPr>
        <p:sp>
          <p:nvSpPr>
            <p:cNvPr id="6" name="圓角矩形 5">
              <a:extLst/>
            </p:cNvPr>
            <p:cNvSpPr/>
            <p:nvPr/>
          </p:nvSpPr>
          <p:spPr>
            <a:xfrm>
              <a:off x="2389" y="1239"/>
              <a:ext cx="2315099" cy="1266281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>
              <a:extLst/>
            </p:cNvPr>
            <p:cNvSpPr/>
            <p:nvPr/>
          </p:nvSpPr>
          <p:spPr>
            <a:xfrm>
              <a:off x="64513" y="62208"/>
              <a:ext cx="2190851" cy="1144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多元學習表現</a:t>
              </a:r>
            </a:p>
          </p:txBody>
        </p:sp>
      </p:grpSp>
      <p:grpSp>
        <p:nvGrpSpPr>
          <p:cNvPr id="159747" name="群組 7"/>
          <p:cNvGrpSpPr>
            <a:grpSpLocks/>
          </p:cNvGrpSpPr>
          <p:nvPr/>
        </p:nvGrpSpPr>
        <p:grpSpPr bwMode="auto">
          <a:xfrm>
            <a:off x="3714750" y="357188"/>
            <a:ext cx="1857375" cy="1071562"/>
            <a:chOff x="2103175" y="-428010"/>
            <a:chExt cx="2040083" cy="1267522"/>
          </a:xfrm>
        </p:grpSpPr>
        <p:sp>
          <p:nvSpPr>
            <p:cNvPr id="9" name="向右箭號 8">
              <a:extLst/>
            </p:cNvPr>
            <p:cNvSpPr/>
            <p:nvPr/>
          </p:nvSpPr>
          <p:spPr>
            <a:xfrm>
              <a:off x="2103175" y="-428010"/>
              <a:ext cx="2040083" cy="126752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88F2F2">
                <a:alpha val="90000"/>
              </a:srgb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向右箭號 4">
              <a:extLst/>
            </p:cNvPr>
            <p:cNvSpPr/>
            <p:nvPr/>
          </p:nvSpPr>
          <p:spPr>
            <a:xfrm>
              <a:off x="2103175" y="-174506"/>
              <a:ext cx="1757610" cy="784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採計</a:t>
              </a:r>
              <a:r>
                <a:rPr lang="en-US" altLang="zh-TW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35</a:t>
              </a: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分</a:t>
              </a:r>
              <a:endParaRPr lang="en-US" altLang="zh-TW" sz="2400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總分</a:t>
              </a:r>
              <a:r>
                <a:rPr lang="en-US" altLang="zh-TW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42</a:t>
              </a: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分</a:t>
              </a:r>
            </a:p>
          </p:txBody>
        </p:sp>
      </p:grpSp>
      <p:sp>
        <p:nvSpPr>
          <p:cNvPr id="11" name="文字方塊 10">
            <a:extLst/>
          </p:cNvPr>
          <p:cNvSpPr txBox="1"/>
          <p:nvPr/>
        </p:nvSpPr>
        <p:spPr>
          <a:xfrm>
            <a:off x="5500694" y="571480"/>
            <a:ext cx="3214710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體適能：</a:t>
            </a:r>
            <a:r>
              <a:rPr kumimoji="0" lang="en-US" altLang="zh-TW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分</a:t>
            </a:r>
            <a:endParaRPr kumimoji="0" lang="en-US" altLang="zh-TW" sz="3600" b="1" dirty="0">
              <a:solidFill>
                <a:srgbClr val="00009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9751" name="矩形 11"/>
          <p:cNvSpPr>
            <a:spLocks noChangeArrowheads="1"/>
          </p:cNvSpPr>
          <p:nvPr/>
        </p:nvSpPr>
        <p:spPr bwMode="auto">
          <a:xfrm>
            <a:off x="1143000" y="1500188"/>
            <a:ext cx="65722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各單項包括肌耐力、柔軟度、瞬發力、心肺耐力等，單項門檻達標準者得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分。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身心障礙、重大疾病、體弱或因故無法測試者特殊學生等依教育部相關辦法辦理。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159752" name="Picture 3" descr="一分鐘仰臥起坐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643438"/>
            <a:ext cx="23383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3" name="Picture 2" descr="坐姿體前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643438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4" name="Picture 4" descr="800公尺跑走照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3263" y="4608513"/>
            <a:ext cx="203835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5" name="投影片編號版面配置區 1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37AC388E-CDF3-4F73-B425-79606506DA9F}" type="slidenum">
              <a:rPr lang="zh-TW" altLang="en-US" sz="1400" b="1">
                <a:solidFill>
                  <a:srgbClr val="898989"/>
                </a:solidFill>
                <a:latin typeface="Arial" pitchFamily="34" charset="0"/>
              </a:rPr>
              <a:pPr algn="r" eaLnBrk="1" hangingPunct="1"/>
              <a:t>70</a:t>
            </a:fld>
            <a:endParaRPr lang="en-US" altLang="zh-TW" sz="1400" b="1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159756" name="Picture 2" descr="立定跳遠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0613" y="4635500"/>
            <a:ext cx="20796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群組 4"/>
          <p:cNvGrpSpPr>
            <a:grpSpLocks/>
          </p:cNvGrpSpPr>
          <p:nvPr/>
        </p:nvGrpSpPr>
        <p:grpSpPr bwMode="auto">
          <a:xfrm>
            <a:off x="0" y="500063"/>
            <a:ext cx="3786188" cy="857250"/>
            <a:chOff x="2389" y="1239"/>
            <a:chExt cx="2315099" cy="1266281"/>
          </a:xfrm>
        </p:grpSpPr>
        <p:sp>
          <p:nvSpPr>
            <p:cNvPr id="6" name="圓角矩形 5">
              <a:extLst/>
            </p:cNvPr>
            <p:cNvSpPr/>
            <p:nvPr/>
          </p:nvSpPr>
          <p:spPr>
            <a:xfrm>
              <a:off x="2389" y="1239"/>
              <a:ext cx="2315099" cy="1266281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>
              <a:extLst/>
            </p:cNvPr>
            <p:cNvSpPr/>
            <p:nvPr/>
          </p:nvSpPr>
          <p:spPr>
            <a:xfrm>
              <a:off x="64513" y="62208"/>
              <a:ext cx="2190851" cy="1144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多元學習表現</a:t>
              </a:r>
            </a:p>
          </p:txBody>
        </p:sp>
      </p:grpSp>
      <p:grpSp>
        <p:nvGrpSpPr>
          <p:cNvPr id="160771" name="群組 7"/>
          <p:cNvGrpSpPr>
            <a:grpSpLocks/>
          </p:cNvGrpSpPr>
          <p:nvPr/>
        </p:nvGrpSpPr>
        <p:grpSpPr bwMode="auto">
          <a:xfrm>
            <a:off x="3714750" y="357188"/>
            <a:ext cx="1857375" cy="1071562"/>
            <a:chOff x="2103175" y="-428010"/>
            <a:chExt cx="2040083" cy="1267522"/>
          </a:xfrm>
        </p:grpSpPr>
        <p:sp>
          <p:nvSpPr>
            <p:cNvPr id="9" name="向右箭號 8">
              <a:extLst/>
            </p:cNvPr>
            <p:cNvSpPr/>
            <p:nvPr/>
          </p:nvSpPr>
          <p:spPr>
            <a:xfrm>
              <a:off x="2103175" y="-428010"/>
              <a:ext cx="2040083" cy="126752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88F2F2">
                <a:alpha val="90000"/>
              </a:srgb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向右箭號 4">
              <a:extLst/>
            </p:cNvPr>
            <p:cNvSpPr/>
            <p:nvPr/>
          </p:nvSpPr>
          <p:spPr>
            <a:xfrm>
              <a:off x="2103175" y="-174506"/>
              <a:ext cx="1757610" cy="784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採計</a:t>
              </a:r>
              <a:r>
                <a:rPr lang="en-US" altLang="zh-TW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35</a:t>
              </a: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分</a:t>
              </a:r>
              <a:endParaRPr lang="en-US" altLang="zh-TW" sz="2400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總分</a:t>
              </a:r>
              <a:r>
                <a:rPr lang="en-US" altLang="zh-TW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42</a:t>
              </a:r>
              <a:r>
                <a:rPr lang="zh-TW" altLang="en-US" sz="2400" b="1" dirty="0">
                  <a:solidFill>
                    <a:srgbClr val="17375E"/>
                  </a:solidFill>
                  <a:latin typeface="標楷體" pitchFamily="65" charset="-120"/>
                  <a:ea typeface="標楷體" pitchFamily="65" charset="-120"/>
                </a:rPr>
                <a:t>分</a:t>
              </a:r>
            </a:p>
          </p:txBody>
        </p:sp>
      </p:grpSp>
      <p:sp>
        <p:nvSpPr>
          <p:cNvPr id="11" name="文字方塊 10">
            <a:extLst/>
          </p:cNvPr>
          <p:cNvSpPr txBox="1"/>
          <p:nvPr/>
        </p:nvSpPr>
        <p:spPr>
          <a:xfrm>
            <a:off x="5500694" y="571480"/>
            <a:ext cx="3214710" cy="120032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本土語言認證：</a:t>
            </a:r>
            <a:r>
              <a:rPr kumimoji="0" lang="en-US" altLang="zh-TW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zh-TW" altLang="en-US" sz="3600" b="1" dirty="0">
                <a:solidFill>
                  <a:srgbClr val="000090"/>
                </a:solidFill>
                <a:latin typeface="標楷體" pitchFamily="65" charset="-120"/>
                <a:ea typeface="標楷體" pitchFamily="65" charset="-120"/>
              </a:rPr>
              <a:t>分</a:t>
            </a:r>
            <a:endParaRPr kumimoji="0" lang="en-US" altLang="zh-TW" sz="3600" b="1" dirty="0">
              <a:solidFill>
                <a:srgbClr val="00009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0775" name="矩形 11"/>
          <p:cNvSpPr>
            <a:spLocks noChangeArrowheads="1"/>
          </p:cNvSpPr>
          <p:nvPr/>
        </p:nvSpPr>
        <p:spPr bwMode="auto">
          <a:xfrm>
            <a:off x="785813" y="2178050"/>
            <a:ext cx="75009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原住民族語言能力認證：原住民族委員會主辦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客語能力認證：客家委員會主辦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閩南語語言能力認證：教育部主辦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單項通過者得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分。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0776" name="投影片編號版面配置區 1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489A5CDD-D98C-4AA3-90EB-1256CE9E3B84}" type="slidenum">
              <a:rPr lang="zh-TW" altLang="en-US" sz="1400" b="1">
                <a:solidFill>
                  <a:srgbClr val="898989"/>
                </a:solidFill>
                <a:latin typeface="Arial" pitchFamily="34" charset="0"/>
              </a:rPr>
              <a:pPr algn="r" eaLnBrk="1" hangingPunct="1"/>
              <a:t>71</a:t>
            </a:fld>
            <a:endParaRPr lang="en-US" altLang="zh-TW" sz="1400" b="1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0">
            <a:extLst/>
          </p:cNvPr>
          <p:cNvGrpSpPr>
            <a:grpSpLocks/>
          </p:cNvGrpSpPr>
          <p:nvPr/>
        </p:nvGrpSpPr>
        <p:grpSpPr bwMode="auto">
          <a:xfrm>
            <a:off x="5364088" y="224643"/>
            <a:ext cx="1656902" cy="1368003"/>
            <a:chOff x="2459051" y="3514890"/>
            <a:chExt cx="1630027" cy="1597677"/>
          </a:xfrm>
          <a:solidFill>
            <a:srgbClr val="88F2F2"/>
          </a:solidFill>
        </p:grpSpPr>
        <p:sp>
          <p:nvSpPr>
            <p:cNvPr id="20" name="向右箭號 19">
              <a:extLst/>
            </p:cNvPr>
            <p:cNvSpPr/>
            <p:nvPr/>
          </p:nvSpPr>
          <p:spPr>
            <a:xfrm>
              <a:off x="2600730" y="3514890"/>
              <a:ext cx="1488348" cy="1597677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向右箭號 4">
              <a:extLst/>
            </p:cNvPr>
            <p:cNvSpPr/>
            <p:nvPr/>
          </p:nvSpPr>
          <p:spPr>
            <a:xfrm>
              <a:off x="2459051" y="3714997"/>
              <a:ext cx="1133440" cy="11974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marL="0" lvl="1" defTabSz="1066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kumimoji="0" lang="en-US" altLang="zh-TW" sz="2400" dirty="0">
                  <a:solidFill>
                    <a:schemeClr val="tx1"/>
                  </a:solidFill>
                </a:rPr>
                <a:t>  </a:t>
              </a:r>
              <a:r>
                <a:rPr kumimoji="0" lang="en-US" altLang="zh-TW" sz="24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33</a:t>
              </a:r>
              <a:r>
                <a:rPr kumimoji="0" lang="zh-TW" altLang="en-US" sz="24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分</a:t>
              </a:r>
            </a:p>
          </p:txBody>
        </p:sp>
      </p:grpSp>
      <p:grpSp>
        <p:nvGrpSpPr>
          <p:cNvPr id="3" name="群組 16">
            <a:extLst/>
          </p:cNvPr>
          <p:cNvGrpSpPr>
            <a:grpSpLocks/>
          </p:cNvGrpSpPr>
          <p:nvPr/>
        </p:nvGrpSpPr>
        <p:grpSpPr bwMode="auto">
          <a:xfrm>
            <a:off x="2978299" y="271760"/>
            <a:ext cx="2398713" cy="1295995"/>
            <a:chOff x="0" y="3514890"/>
            <a:chExt cx="2397866" cy="1597677"/>
          </a:xfrm>
          <a:solidFill>
            <a:srgbClr val="0000FF"/>
          </a:solidFill>
        </p:grpSpPr>
        <p:sp>
          <p:nvSpPr>
            <p:cNvPr id="18" name="圓角矩形 17">
              <a:extLst/>
            </p:cNvPr>
            <p:cNvSpPr/>
            <p:nvPr/>
          </p:nvSpPr>
          <p:spPr>
            <a:xfrm>
              <a:off x="0" y="3514890"/>
              <a:ext cx="2397866" cy="159767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圓角矩形 6">
              <a:extLst/>
            </p:cNvPr>
            <p:cNvSpPr/>
            <p:nvPr/>
          </p:nvSpPr>
          <p:spPr>
            <a:xfrm>
              <a:off x="77761" y="3592709"/>
              <a:ext cx="2242345" cy="14420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defTabSz="1600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kumimoji="0" lang="zh-TW" altLang="en-US" sz="3600" b="1" dirty="0">
                  <a:latin typeface="標楷體" pitchFamily="65" charset="-120"/>
                  <a:ea typeface="標楷體" pitchFamily="65" charset="-120"/>
                </a:rPr>
                <a:t>教育會考</a:t>
              </a:r>
            </a:p>
          </p:txBody>
        </p:sp>
      </p:grpSp>
      <p:graphicFrame>
        <p:nvGraphicFramePr>
          <p:cNvPr id="225284" name="Group 4">
            <a:extLst/>
          </p:cNvPr>
          <p:cNvGraphicFramePr>
            <a:graphicFrameLocks noGrp="1"/>
          </p:cNvGraphicFramePr>
          <p:nvPr/>
        </p:nvGraphicFramePr>
        <p:xfrm>
          <a:off x="684213" y="1700213"/>
          <a:ext cx="7993062" cy="3524256"/>
        </p:xfrm>
        <a:graphic>
          <a:graphicData uri="http://schemas.openxmlformats.org/drawingml/2006/table">
            <a:tbl>
              <a:tblPr/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2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項目</a:t>
                      </a:r>
                    </a:p>
                  </a:txBody>
                  <a:tcPr marL="91444" marR="91444" marT="45687" marB="456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給分</a:t>
                      </a:r>
                    </a:p>
                  </a:txBody>
                  <a:tcPr marL="91444" marR="91444" marT="45687" marB="456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說明</a:t>
                      </a:r>
                    </a:p>
                  </a:txBody>
                  <a:tcPr marL="91444" marR="91444" marT="45687" marB="456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會考成績 </a:t>
                      </a:r>
                    </a:p>
                  </a:txBody>
                  <a:tcPr marL="91444" marR="91444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精熟每科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6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BiauKa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基礎每科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4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BiauKa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待加強每科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2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</a:t>
                      </a:r>
                    </a:p>
                  </a:txBody>
                  <a:tcPr marL="91444" marR="91444" marT="45687" marB="456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單科上限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6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分，五科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國文、數學、英語、社會、自然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)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上限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30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 </a:t>
                      </a:r>
                    </a:p>
                  </a:txBody>
                  <a:tcPr marL="91444" marR="91444" marT="45687" marB="456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6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寫作測驗成績</a:t>
                      </a:r>
                    </a:p>
                  </a:txBody>
                  <a:tcPr marL="91444" marR="91444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4</a:t>
                      </a: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BiauKai"/>
                        </a:rPr>
                        <a:t>、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5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、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6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級分給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3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BiauKa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2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、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3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級分給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2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BiauKa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1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級分給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1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</a:t>
                      </a:r>
                    </a:p>
                  </a:txBody>
                  <a:tcPr marL="91444" marR="91444" marT="45687" marB="456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滿分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3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</a:t>
                      </a:r>
                    </a:p>
                  </a:txBody>
                  <a:tcPr marL="91444" marR="91444" marT="45687" marB="456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1817" name="投影片編號版面配置區 9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1E7BB20-E325-4DA8-8046-1DA9B11BB3B8}" type="slidenum">
              <a:rPr lang="zh-TW" altLang="en-US" sz="1400" b="1">
                <a:solidFill>
                  <a:srgbClr val="898989"/>
                </a:solidFill>
                <a:latin typeface="Arial" pitchFamily="34" charset="0"/>
              </a:rPr>
              <a:pPr algn="r" eaLnBrk="1" hangingPunct="1"/>
              <a:t>72</a:t>
            </a:fld>
            <a:endParaRPr lang="en-US" altLang="zh-TW" sz="1400" b="1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>
            <a:extLst/>
          </p:cNvPr>
          <p:cNvGraphicFramePr>
            <a:graphicFrameLocks noGrp="1"/>
          </p:cNvGraphicFramePr>
          <p:nvPr>
            <p:ph idx="4294967295"/>
          </p:nvPr>
        </p:nvGraphicFramePr>
        <p:xfrm>
          <a:off x="160338" y="836613"/>
          <a:ext cx="8983662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標題 1">
            <a:extLst/>
          </p:cNvPr>
          <p:cNvSpPr>
            <a:spLocks noGrp="1"/>
          </p:cNvSpPr>
          <p:nvPr>
            <p:ph type="title" idx="4294967295"/>
          </p:nvPr>
        </p:nvSpPr>
        <p:spPr>
          <a:xfrm>
            <a:off x="23813" y="449263"/>
            <a:ext cx="9120187" cy="5762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108</a:t>
            </a:r>
            <a:r>
              <a:rPr lang="zh-TW" altLang="en-US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年桃連區免試入學</a:t>
            </a:r>
            <a:r>
              <a:rPr lang="en-US" altLang="zh-TW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-</a:t>
            </a:r>
            <a:r>
              <a:rPr lang="zh-TW" altLang="en-US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同分超額比序步驟</a:t>
            </a:r>
          </a:p>
        </p:txBody>
      </p:sp>
      <p:sp>
        <p:nvSpPr>
          <p:cNvPr id="163844" name="文字方塊 6"/>
          <p:cNvSpPr txBox="1">
            <a:spLocks noChangeArrowheads="1"/>
          </p:cNvSpPr>
          <p:nvPr/>
        </p:nvSpPr>
        <p:spPr bwMode="auto">
          <a:xfrm>
            <a:off x="285750" y="2500313"/>
            <a:ext cx="5238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１各項目加總總積分</a:t>
            </a:r>
          </a:p>
        </p:txBody>
      </p:sp>
      <p:sp>
        <p:nvSpPr>
          <p:cNvPr id="163845" name="文字方塊 7"/>
          <p:cNvSpPr txBox="1">
            <a:spLocks noChangeArrowheads="1"/>
          </p:cNvSpPr>
          <p:nvPr/>
        </p:nvSpPr>
        <p:spPr bwMode="auto">
          <a:xfrm>
            <a:off x="881063" y="2500313"/>
            <a:ext cx="522287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２低收入戶學生優先</a:t>
            </a:r>
          </a:p>
        </p:txBody>
      </p:sp>
      <p:sp>
        <p:nvSpPr>
          <p:cNvPr id="163846" name="文字方塊 8"/>
          <p:cNvSpPr txBox="1">
            <a:spLocks noChangeArrowheads="1"/>
          </p:cNvSpPr>
          <p:nvPr/>
        </p:nvSpPr>
        <p:spPr bwMode="auto">
          <a:xfrm>
            <a:off x="1476375" y="2492375"/>
            <a:ext cx="5222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３適性輔導總積分</a:t>
            </a:r>
          </a:p>
        </p:txBody>
      </p:sp>
      <p:sp>
        <p:nvSpPr>
          <p:cNvPr id="163847" name="文字方塊 9"/>
          <p:cNvSpPr txBox="1">
            <a:spLocks noChangeArrowheads="1"/>
          </p:cNvSpPr>
          <p:nvPr/>
        </p:nvSpPr>
        <p:spPr bwMode="auto">
          <a:xfrm>
            <a:off x="2032000" y="2500313"/>
            <a:ext cx="5238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４多元學習表現總積分</a:t>
            </a:r>
          </a:p>
        </p:txBody>
      </p:sp>
      <p:sp>
        <p:nvSpPr>
          <p:cNvPr id="163848" name="文字方塊 10"/>
          <p:cNvSpPr txBox="1">
            <a:spLocks noChangeArrowheads="1"/>
          </p:cNvSpPr>
          <p:nvPr/>
        </p:nvSpPr>
        <p:spPr bwMode="auto">
          <a:xfrm>
            <a:off x="2608263" y="2500313"/>
            <a:ext cx="5238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５教育會考換算總積分</a:t>
            </a:r>
          </a:p>
        </p:txBody>
      </p:sp>
      <p:sp>
        <p:nvSpPr>
          <p:cNvPr id="163849" name="文字方塊 11"/>
          <p:cNvSpPr txBox="1">
            <a:spLocks noChangeArrowheads="1"/>
          </p:cNvSpPr>
          <p:nvPr/>
        </p:nvSpPr>
        <p:spPr bwMode="auto">
          <a:xfrm>
            <a:off x="3184525" y="2500313"/>
            <a:ext cx="5238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６志願序積分</a:t>
            </a:r>
          </a:p>
        </p:txBody>
      </p:sp>
      <p:sp>
        <p:nvSpPr>
          <p:cNvPr id="163850" name="文字方塊 14"/>
          <p:cNvSpPr txBox="1">
            <a:spLocks noChangeArrowheads="1"/>
          </p:cNvSpPr>
          <p:nvPr/>
        </p:nvSpPr>
        <p:spPr bwMode="auto">
          <a:xfrm>
            <a:off x="6300788" y="2924175"/>
            <a:ext cx="460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63851" name="文字方塊 16"/>
          <p:cNvSpPr txBox="1">
            <a:spLocks noChangeArrowheads="1"/>
          </p:cNvSpPr>
          <p:nvPr/>
        </p:nvSpPr>
        <p:spPr bwMode="auto">
          <a:xfrm>
            <a:off x="3848100" y="3381375"/>
            <a:ext cx="460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63852" name="文字方塊 17"/>
          <p:cNvSpPr txBox="1">
            <a:spLocks noChangeArrowheads="1"/>
          </p:cNvSpPr>
          <p:nvPr/>
        </p:nvSpPr>
        <p:spPr bwMode="auto">
          <a:xfrm>
            <a:off x="4000500" y="3533775"/>
            <a:ext cx="460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63853" name="文字方塊 19"/>
          <p:cNvSpPr txBox="1">
            <a:spLocks noChangeArrowheads="1"/>
          </p:cNvSpPr>
          <p:nvPr/>
        </p:nvSpPr>
        <p:spPr bwMode="auto">
          <a:xfrm>
            <a:off x="4454525" y="2511425"/>
            <a:ext cx="5238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８教育會考國文科標示</a:t>
            </a:r>
          </a:p>
        </p:txBody>
      </p:sp>
      <p:sp>
        <p:nvSpPr>
          <p:cNvPr id="163854" name="文字方塊 20"/>
          <p:cNvSpPr txBox="1">
            <a:spLocks noChangeArrowheads="1"/>
          </p:cNvSpPr>
          <p:nvPr/>
        </p:nvSpPr>
        <p:spPr bwMode="auto">
          <a:xfrm>
            <a:off x="5148263" y="2524125"/>
            <a:ext cx="5238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９教育會考數學科標示</a:t>
            </a:r>
          </a:p>
        </p:txBody>
      </p:sp>
      <p:sp>
        <p:nvSpPr>
          <p:cNvPr id="163855" name="文字方塊 1"/>
          <p:cNvSpPr txBox="1">
            <a:spLocks noChangeArrowheads="1"/>
          </p:cNvSpPr>
          <p:nvPr/>
        </p:nvSpPr>
        <p:spPr bwMode="auto">
          <a:xfrm>
            <a:off x="-68263" y="-373063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63856" name="文字方塊 22"/>
          <p:cNvSpPr txBox="1">
            <a:spLocks noChangeArrowheads="1"/>
          </p:cNvSpPr>
          <p:nvPr/>
        </p:nvSpPr>
        <p:spPr bwMode="auto">
          <a:xfrm>
            <a:off x="3759200" y="2001838"/>
            <a:ext cx="523875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７教育會考成績等級標示總點數</a:t>
            </a:r>
          </a:p>
        </p:txBody>
      </p:sp>
      <p:graphicFrame>
        <p:nvGraphicFramePr>
          <p:cNvPr id="28726" name="Group 54">
            <a:extLst/>
          </p:cNvPr>
          <p:cNvGraphicFramePr>
            <a:graphicFrameLocks noGrp="1"/>
          </p:cNvGraphicFramePr>
          <p:nvPr/>
        </p:nvGraphicFramePr>
        <p:xfrm>
          <a:off x="23813" y="5876925"/>
          <a:ext cx="6108699" cy="952500"/>
        </p:xfrm>
        <a:graphic>
          <a:graphicData uri="http://schemas.openxmlformats.org/drawingml/2006/table">
            <a:tbl>
              <a:tblPr/>
              <a:tblGrid>
                <a:gridCol w="812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等級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</a:b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標示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A++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A+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B++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B+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點數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Group 54">
            <a:extLst/>
          </p:cNvPr>
          <p:cNvGraphicFramePr>
            <a:graphicFrameLocks noGrp="1"/>
          </p:cNvGraphicFramePr>
          <p:nvPr/>
        </p:nvGraphicFramePr>
        <p:xfrm>
          <a:off x="23813" y="1049338"/>
          <a:ext cx="6267449" cy="952500"/>
        </p:xfrm>
        <a:graphic>
          <a:graphicData uri="http://schemas.openxmlformats.org/drawingml/2006/table">
            <a:tbl>
              <a:tblPr/>
              <a:tblGrid>
                <a:gridCol w="78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各科成績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精熟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(A++,A+,A)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基礎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(B++,B+,B)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待加強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積分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3903" name="群組 4"/>
          <p:cNvGrpSpPr>
            <a:grpSpLocks/>
          </p:cNvGrpSpPr>
          <p:nvPr/>
        </p:nvGrpSpPr>
        <p:grpSpPr bwMode="auto">
          <a:xfrm>
            <a:off x="6397625" y="2441575"/>
            <a:ext cx="614363" cy="3598863"/>
            <a:chOff x="6164801" y="2441134"/>
            <a:chExt cx="614949" cy="3598966"/>
          </a:xfrm>
        </p:grpSpPr>
        <p:sp>
          <p:nvSpPr>
            <p:cNvPr id="163912" name="文字方塊 22"/>
            <p:cNvSpPr txBox="1">
              <a:spLocks noChangeArrowheads="1"/>
            </p:cNvSpPr>
            <p:nvPr/>
          </p:nvSpPr>
          <p:spPr bwMode="auto">
            <a:xfrm>
              <a:off x="6174853" y="2800013"/>
              <a:ext cx="523220" cy="324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eaLnBrk="1" hangingPunct="1"/>
              <a:r>
                <a:rPr lang="zh-TW" altLang="en-US" sz="2200">
                  <a:solidFill>
                    <a:srgbClr val="660066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教育會考社會科標示</a:t>
              </a:r>
            </a:p>
          </p:txBody>
        </p:sp>
        <p:sp>
          <p:nvSpPr>
            <p:cNvPr id="163913" name="文字方塊 1"/>
            <p:cNvSpPr txBox="1">
              <a:spLocks noChangeArrowheads="1"/>
            </p:cNvSpPr>
            <p:nvPr/>
          </p:nvSpPr>
          <p:spPr bwMode="auto">
            <a:xfrm>
              <a:off x="6164801" y="2441134"/>
              <a:ext cx="614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2200">
                  <a:solidFill>
                    <a:srgbClr val="660066"/>
                  </a:solidFill>
                </a:rPr>
                <a:t>11</a:t>
              </a:r>
              <a:endParaRPr lang="zh-TW" altLang="en-US" sz="2200">
                <a:solidFill>
                  <a:srgbClr val="660066"/>
                </a:solidFill>
              </a:endParaRPr>
            </a:p>
          </p:txBody>
        </p:sp>
      </p:grpSp>
      <p:grpSp>
        <p:nvGrpSpPr>
          <p:cNvPr id="163904" name="群組 3"/>
          <p:cNvGrpSpPr>
            <a:grpSpLocks/>
          </p:cNvGrpSpPr>
          <p:nvPr/>
        </p:nvGrpSpPr>
        <p:grpSpPr bwMode="auto">
          <a:xfrm>
            <a:off x="6640513" y="2441575"/>
            <a:ext cx="1089025" cy="3629025"/>
            <a:chOff x="6437616" y="2441134"/>
            <a:chExt cx="1088800" cy="3629129"/>
          </a:xfrm>
        </p:grpSpPr>
        <p:sp>
          <p:nvSpPr>
            <p:cNvPr id="163910" name="文字方塊 23"/>
            <p:cNvSpPr txBox="1">
              <a:spLocks noChangeArrowheads="1"/>
            </p:cNvSpPr>
            <p:nvPr/>
          </p:nvSpPr>
          <p:spPr bwMode="auto">
            <a:xfrm>
              <a:off x="6437616" y="2800013"/>
              <a:ext cx="861774" cy="327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eaLnBrk="1" hangingPunct="1"/>
              <a:r>
                <a:rPr lang="zh-TW" altLang="en-US" sz="220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教育會考自然科標示</a:t>
              </a:r>
            </a:p>
            <a:p>
              <a:pPr eaLnBrk="1" hangingPunct="1"/>
              <a:endPara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endParaRPr>
            </a:p>
          </p:txBody>
        </p:sp>
        <p:sp>
          <p:nvSpPr>
            <p:cNvPr id="163911" name="文字方塊 25"/>
            <p:cNvSpPr txBox="1">
              <a:spLocks noChangeArrowheads="1"/>
            </p:cNvSpPr>
            <p:nvPr/>
          </p:nvSpPr>
          <p:spPr bwMode="auto">
            <a:xfrm>
              <a:off x="6770416" y="2441134"/>
              <a:ext cx="756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2200">
                  <a:solidFill>
                    <a:srgbClr val="0000FF"/>
                  </a:solidFill>
                </a:rPr>
                <a:t>12</a:t>
              </a:r>
              <a:endParaRPr lang="zh-TW" altLang="en-US" sz="2200">
                <a:solidFill>
                  <a:srgbClr val="0000FF"/>
                </a:solidFill>
              </a:endParaRPr>
            </a:p>
          </p:txBody>
        </p:sp>
      </p:grpSp>
      <p:grpSp>
        <p:nvGrpSpPr>
          <p:cNvPr id="163905" name="群組 7"/>
          <p:cNvGrpSpPr>
            <a:grpSpLocks/>
          </p:cNvGrpSpPr>
          <p:nvPr/>
        </p:nvGrpSpPr>
        <p:grpSpPr bwMode="auto">
          <a:xfrm>
            <a:off x="5746750" y="2449513"/>
            <a:ext cx="771525" cy="3503612"/>
            <a:chOff x="5528746" y="2449616"/>
            <a:chExt cx="771599" cy="3502928"/>
          </a:xfrm>
        </p:grpSpPr>
        <p:sp>
          <p:nvSpPr>
            <p:cNvPr id="163908" name="文字方塊 21"/>
            <p:cNvSpPr txBox="1">
              <a:spLocks noChangeArrowheads="1"/>
            </p:cNvSpPr>
            <p:nvPr/>
          </p:nvSpPr>
          <p:spPr bwMode="auto">
            <a:xfrm>
              <a:off x="5550072" y="2793419"/>
              <a:ext cx="523220" cy="315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eaLnBrk="1" hangingPunct="1"/>
              <a:r>
                <a:rPr lang="zh-TW" altLang="en-US" sz="220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教育會考英語科標示</a:t>
              </a:r>
            </a:p>
          </p:txBody>
        </p:sp>
        <p:sp>
          <p:nvSpPr>
            <p:cNvPr id="163909" name="文字方塊 28"/>
            <p:cNvSpPr txBox="1">
              <a:spLocks noChangeArrowheads="1"/>
            </p:cNvSpPr>
            <p:nvPr/>
          </p:nvSpPr>
          <p:spPr bwMode="auto">
            <a:xfrm>
              <a:off x="5528746" y="2449616"/>
              <a:ext cx="7715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2200">
                  <a:solidFill>
                    <a:srgbClr val="0000FF"/>
                  </a:solidFill>
                </a:rPr>
                <a:t>10</a:t>
              </a:r>
              <a:endParaRPr lang="zh-TW" altLang="en-US" sz="2200">
                <a:solidFill>
                  <a:srgbClr val="0000FF"/>
                </a:solidFill>
              </a:endParaRPr>
            </a:p>
          </p:txBody>
        </p:sp>
      </p:grpSp>
      <p:sp>
        <p:nvSpPr>
          <p:cNvPr id="163906" name="文字方塊 24"/>
          <p:cNvSpPr txBox="1">
            <a:spLocks noChangeArrowheads="1"/>
          </p:cNvSpPr>
          <p:nvPr/>
        </p:nvSpPr>
        <p:spPr bwMode="auto">
          <a:xfrm rot="-5400000">
            <a:off x="7547769" y="4988719"/>
            <a:ext cx="5238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++</a:t>
            </a:r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&gt;A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&gt;A&gt; B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++</a:t>
            </a:r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&gt;B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&gt;B&gt;C)</a:t>
            </a:r>
            <a:endParaRPr lang="en-US" altLang="zh-TW" sz="22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163907" name="文字方塊 24"/>
          <p:cNvSpPr txBox="1">
            <a:spLocks noChangeArrowheads="1"/>
          </p:cNvSpPr>
          <p:nvPr/>
        </p:nvSpPr>
        <p:spPr bwMode="auto">
          <a:xfrm rot="-5400000">
            <a:off x="7412831" y="5431632"/>
            <a:ext cx="52387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標示比序</a:t>
            </a:r>
            <a:endParaRPr lang="en-US" altLang="zh-TW" sz="22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文字方塊 3"/>
          <p:cNvSpPr txBox="1">
            <a:spLocks noChangeArrowheads="1"/>
          </p:cNvSpPr>
          <p:nvPr/>
        </p:nvSpPr>
        <p:spPr bwMode="auto">
          <a:xfrm>
            <a:off x="611188" y="1557338"/>
            <a:ext cx="6551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3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桃連區的特色招生</a:t>
            </a:r>
            <a:r>
              <a:rPr lang="en-US" altLang="zh-TW" sz="3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考試入學</a:t>
            </a:r>
            <a:r>
              <a:rPr lang="en-US" altLang="zh-TW" sz="3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40291" name="文字方塊 1"/>
          <p:cNvSpPr txBox="1">
            <a:spLocks noChangeArrowheads="1"/>
          </p:cNvSpPr>
          <p:nvPr/>
        </p:nvSpPr>
        <p:spPr bwMode="auto">
          <a:xfrm>
            <a:off x="179388" y="2420938"/>
            <a:ext cx="89646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大園高中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數理邏輯國際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班、國際交流特色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endParaRPr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8073" y="607944"/>
            <a:ext cx="720080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</a:rPr>
              <a:t>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文字方塊 3"/>
          <p:cNvSpPr txBox="1">
            <a:spLocks noChangeArrowheads="1"/>
          </p:cNvSpPr>
          <p:nvPr/>
        </p:nvSpPr>
        <p:spPr bwMode="auto">
          <a:xfrm>
            <a:off x="571500" y="312738"/>
            <a:ext cx="85725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3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桃連區的特色招生</a:t>
            </a:r>
          </a:p>
          <a:p>
            <a:pPr>
              <a:buFont typeface="Arial" pitchFamily="34" charset="0"/>
              <a:buNone/>
            </a:pPr>
            <a:r>
              <a:rPr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考試入學</a:t>
            </a:r>
            <a:r>
              <a:rPr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大園高中；參考，以簡章為準</a:t>
            </a:r>
            <a:r>
              <a:rPr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143363" name="圖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50975"/>
            <a:ext cx="82581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1619250" y="4581525"/>
            <a:ext cx="3529013" cy="825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圖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8001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90" name="Rectangle 966">
            <a:extLst/>
          </p:cNvPr>
          <p:cNvSpPr>
            <a:spLocks noChangeArrowheads="1"/>
          </p:cNvSpPr>
          <p:nvPr/>
        </p:nvSpPr>
        <p:spPr bwMode="auto">
          <a:xfrm>
            <a:off x="468313" y="765175"/>
            <a:ext cx="82073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20000"/>
              </a:spcBef>
              <a:buSzPct val="100000"/>
              <a:defRPr/>
            </a:pPr>
            <a:r>
              <a:rPr lang="zh-TW" alt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Arial" charset="0"/>
              </a:rPr>
              <a:t>五專入學簡介</a:t>
            </a:r>
            <a:endParaRPr lang="en-US" altLang="en-US" dirty="0">
              <a:latin typeface="Arial" charset="0"/>
              <a:ea typeface="新細明體" charset="-120"/>
              <a:sym typeface="Arial" charset="0"/>
            </a:endParaRPr>
          </a:p>
        </p:txBody>
      </p:sp>
      <p:sp>
        <p:nvSpPr>
          <p:cNvPr id="165892" name="Rectangle 966"/>
          <p:cNvSpPr>
            <a:spLocks noChangeArrowheads="1"/>
          </p:cNvSpPr>
          <p:nvPr/>
        </p:nvSpPr>
        <p:spPr bwMode="auto">
          <a:xfrm>
            <a:off x="323850" y="2708275"/>
            <a:ext cx="820737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spcBef>
                <a:spcPct val="20000"/>
              </a:spcBef>
            </a:pPr>
            <a:r>
              <a:rPr lang="en-US" altLang="zh-TW" b="1">
                <a:latin typeface="標楷體" pitchFamily="65" charset="-120"/>
                <a:ea typeface="標楷體" pitchFamily="65" charset="-120"/>
                <a:sym typeface="Arial" pitchFamily="34" charset="0"/>
              </a:rPr>
              <a:t>1.</a:t>
            </a:r>
            <a:r>
              <a:rPr lang="zh-TW" altLang="en-US" b="1">
                <a:latin typeface="標楷體" pitchFamily="65" charset="-120"/>
                <a:ea typeface="標楷體" pitchFamily="65" charset="-120"/>
                <a:sym typeface="Arial" pitchFamily="34" charset="0"/>
              </a:rPr>
              <a:t>五專名額不再納入各縣市高中職免試考區。</a:t>
            </a:r>
            <a:endParaRPr lang="en-US" altLang="zh-TW" b="1">
              <a:latin typeface="標楷體" pitchFamily="65" charset="-120"/>
              <a:ea typeface="標楷體" pitchFamily="65" charset="-120"/>
              <a:sym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 b="1">
                <a:latin typeface="標楷體" pitchFamily="65" charset="-120"/>
                <a:ea typeface="標楷體" pitchFamily="65" charset="-120"/>
                <a:sym typeface="Arial" pitchFamily="34" charset="0"/>
              </a:rPr>
              <a:t>2.</a:t>
            </a:r>
            <a:r>
              <a:rPr lang="zh-TW" altLang="en-US" b="1">
                <a:latin typeface="標楷體" pitchFamily="65" charset="-120"/>
                <a:ea typeface="標楷體" pitchFamily="65" charset="-120"/>
                <a:sym typeface="Arial" pitchFamily="34" charset="0"/>
              </a:rPr>
              <a:t>五專升學管道：</a:t>
            </a:r>
            <a:endParaRPr lang="en-US" altLang="zh-TW" b="1">
              <a:latin typeface="標楷體" pitchFamily="65" charset="-120"/>
              <a:ea typeface="標楷體" pitchFamily="65" charset="-120"/>
              <a:sym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zh-TW" altLang="en-US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pitchFamily="34" charset="0"/>
              </a:rPr>
              <a:t>  </a:t>
            </a:r>
            <a:r>
              <a:rPr lang="en-US" altLang="zh-TW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pitchFamily="34" charset="0"/>
              </a:rPr>
              <a:t>-6</a:t>
            </a:r>
            <a:r>
              <a:rPr lang="zh-TW" altLang="en-US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pitchFamily="34" charset="0"/>
              </a:rPr>
              <a:t>月五專優先免試入學（電腦志願） </a:t>
            </a:r>
            <a:endParaRPr lang="en-US" altLang="zh-TW" b="1">
              <a:solidFill>
                <a:srgbClr val="00B050"/>
              </a:solidFill>
              <a:latin typeface="標楷體" pitchFamily="65" charset="-120"/>
              <a:ea typeface="標楷體" pitchFamily="65" charset="-120"/>
              <a:sym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zh-TW" altLang="en-US" b="1">
                <a:latin typeface="標楷體" pitchFamily="65" charset="-120"/>
                <a:ea typeface="標楷體" pitchFamily="65" charset="-120"/>
                <a:sym typeface="Arial" pitchFamily="34" charset="0"/>
              </a:rPr>
              <a:t>  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Arial" pitchFamily="34" charset="0"/>
              </a:rPr>
              <a:t>-7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Arial" pitchFamily="34" charset="0"/>
              </a:rPr>
              <a:t>月五專聯合免試入學（現場登記分發） </a:t>
            </a:r>
            <a:r>
              <a:rPr lang="zh-TW" altLang="en-US">
                <a:latin typeface="標楷體" pitchFamily="65" charset="-120"/>
                <a:ea typeface="標楷體" pitchFamily="65" charset="-120"/>
                <a:sym typeface="Arial" pitchFamily="34" charset="0"/>
              </a:rPr>
              <a:t>。</a:t>
            </a:r>
            <a:endParaRPr lang="en-US" altLang="en-US">
              <a:latin typeface="標楷體" pitchFamily="65" charset="-120"/>
              <a:ea typeface="標楷體" pitchFamily="65" charset="-12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五專入學時程</a:t>
            </a:r>
            <a:endParaRPr lang="zh-TW" altLang="en-US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Rectangle 966">
            <a:extLst/>
          </p:cNvPr>
          <p:cNvSpPr>
            <a:spLocks noChangeArrowheads="1"/>
          </p:cNvSpPr>
          <p:nvPr/>
        </p:nvSpPr>
        <p:spPr bwMode="auto">
          <a:xfrm>
            <a:off x="395288" y="1557338"/>
            <a:ext cx="8207375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5/20-24</a:t>
            </a:r>
            <a:r>
              <a:rPr lang="zh-TW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五專優先免試報名</a:t>
            </a: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6/7-6/11</a:t>
            </a:r>
            <a:r>
              <a:rPr lang="zh-TW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五專優先免試選填志願（</a:t>
            </a:r>
            <a:r>
              <a:rPr lang="en-US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個）</a:t>
            </a: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6/14</a:t>
            </a:r>
            <a:r>
              <a:rPr lang="zh-TW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五專優先免試放榜</a:t>
            </a: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6/18</a:t>
            </a:r>
            <a:r>
              <a:rPr lang="zh-TW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五專優先免試報到</a:t>
            </a: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6/20-7/1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五專聯合免試報名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月初寄發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五專聯合免試現場登記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順位通知。</a:t>
            </a:r>
            <a:endParaRPr lang="zh-TW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spcBef>
                <a:spcPct val="20000"/>
              </a:spcBef>
              <a:buSzPct val="100000"/>
              <a:defRPr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7/15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五專聯合免試現場登記報到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標題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r>
              <a:rPr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五專優先免試與聯合免試</a:t>
            </a:r>
            <a:r>
              <a:rPr lang="zh-TW" altLang="en-US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比序</a:t>
            </a:r>
            <a:r>
              <a:rPr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endParaRPr lang="zh-TW" altLang="en-US">
              <a:solidFill>
                <a:srgbClr val="0000FF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7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五專優免：公私立五專護理科系、公立五專所有科系皆採計教育會考成績。其餘由各校自行決定是否採計教育會考成績。</a:t>
            </a:r>
            <a:endParaRPr lang="en-US" altLang="zh-TW" b="1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五專優免比序績分項目：均衡學習、技藝優良、志願序、服務學習、競賽、教育會考（含寫作）及標示等。</a:t>
            </a:r>
            <a:endParaRPr lang="en-US" altLang="zh-TW" b="1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五專優免與聯免比序相較，最大不同是多了志願序積分。</a:t>
            </a:r>
            <a:endParaRPr lang="en-US" altLang="zh-TW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月份公告簡章。</a:t>
            </a:r>
          </a:p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/>
          </p:cNvPr>
          <p:cNvSpPr txBox="1">
            <a:spLocks/>
          </p:cNvSpPr>
          <p:nvPr/>
        </p:nvSpPr>
        <p:spPr>
          <a:xfrm>
            <a:off x="2051050" y="558800"/>
            <a:ext cx="5392738" cy="1155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kumimoji="0"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桃園市學費補助</a:t>
            </a:r>
          </a:p>
        </p:txBody>
      </p:sp>
      <p:pic>
        <p:nvPicPr>
          <p:cNvPr id="19459" name="Picture 4" descr="Capture_2016_02_29_12_23_43_7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85693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 bwMode="auto">
          <a:xfrm>
            <a:off x="2699792" y="5877272"/>
            <a:ext cx="648072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27784" y="5739669"/>
            <a:ext cx="95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+mn-ea"/>
                <a:ea typeface="+mn-ea"/>
              </a:rPr>
              <a:t>5,684</a:t>
            </a:r>
            <a:endParaRPr lang="zh-TW" altLang="en-US" sz="24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424862" cy="1143000"/>
          </a:xfrm>
        </p:spPr>
        <p:txBody>
          <a:bodyPr/>
          <a:lstStyle/>
          <a:p>
            <a:r>
              <a:rPr lang="zh-TW" altLang="en-US" sz="4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五專優先免試與聯合免試入學方式</a:t>
            </a:r>
            <a:endParaRPr lang="zh-TW" altLang="en-US" sz="4000">
              <a:solidFill>
                <a:srgbClr val="0000FF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89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五專優先免試：使用五專優免比序積分，採</a:t>
            </a:r>
            <a:r>
              <a:rPr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全國</a:t>
            </a: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一區電腦選填志願分發，不限地區、學校、科系，至多</a:t>
            </a:r>
            <a:r>
              <a:rPr lang="en-US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個志願。</a:t>
            </a:r>
            <a:endParaRPr lang="en-US" altLang="zh-TW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五專聯合免試：使用五專聯免比序積分，親自或委託到所報名的學校，以分發順位現場登記科系（貼榜）。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968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AA439F0-9AEC-43B5-86AF-208F8A9C3482}" type="slidenum">
              <a:rPr lang="en-US" altLang="zh-TW" sz="1200">
                <a:solidFill>
                  <a:srgbClr val="0C3226"/>
                </a:solidFill>
                <a:latin typeface="Verdana" pitchFamily="34" charset="0"/>
              </a:rPr>
              <a:pPr algn="r" eaLnBrk="1" hangingPunct="1"/>
              <a:t>81</a:t>
            </a:fld>
            <a:endParaRPr lang="en-US" altLang="zh-TW" sz="1200">
              <a:solidFill>
                <a:srgbClr val="0C3226"/>
              </a:solidFill>
              <a:latin typeface="Verdana" pitchFamily="34" charset="0"/>
            </a:endParaRPr>
          </a:p>
        </p:txBody>
      </p:sp>
      <p:graphicFrame>
        <p:nvGraphicFramePr>
          <p:cNvPr id="4" name="資料庫圖表 3">
            <a:extLst/>
          </p:cNvPr>
          <p:cNvGraphicFramePr/>
          <p:nvPr/>
        </p:nvGraphicFramePr>
        <p:xfrm>
          <a:off x="1214414" y="1428736"/>
          <a:ext cx="700092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內容版面配置區 2">
            <a:extLst/>
          </p:cNvPr>
          <p:cNvSpPr txBox="1">
            <a:spLocks/>
          </p:cNvSpPr>
          <p:nvPr/>
        </p:nvSpPr>
        <p:spPr bwMode="auto">
          <a:xfrm>
            <a:off x="323850" y="1125538"/>
            <a:ext cx="8458200" cy="777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Blip>
                <a:blip r:embed="rId7"/>
              </a:buBlip>
              <a:defRPr/>
            </a:pPr>
            <a:r>
              <a:rPr kumimoji="0" lang="zh-TW" altLang="en-US" sz="2700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五專免試入學超額比序總積分滿分</a:t>
            </a:r>
            <a:r>
              <a:rPr kumimoji="0" lang="en-US" altLang="zh-TW" sz="2700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kumimoji="0" lang="zh-TW" altLang="en-US" sz="2700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分，共採計</a:t>
            </a:r>
            <a:r>
              <a:rPr kumimoji="0" lang="en-US" altLang="zh-TW" sz="2700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kumimoji="0" lang="zh-TW" altLang="en-US" sz="2700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個主項目，各項目說明如下</a:t>
            </a:r>
            <a:r>
              <a:rPr kumimoji="0" lang="en-US" altLang="zh-TW" sz="2700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9989" name="標題 1"/>
          <p:cNvSpPr txBox="1">
            <a:spLocks/>
          </p:cNvSpPr>
          <p:nvPr/>
        </p:nvSpPr>
        <p:spPr bwMode="gray">
          <a:xfrm>
            <a:off x="539750" y="549275"/>
            <a:ext cx="81359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TW" altLang="en-US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五專免試入學成績採計說明</a:t>
            </a:r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684213" y="1916113"/>
          <a:ext cx="7920037" cy="4781019"/>
        </p:xfrm>
        <a:graphic>
          <a:graphicData uri="http://schemas.openxmlformats.org/drawingml/2006/table">
            <a:tbl>
              <a:tblPr/>
              <a:tblGrid>
                <a:gridCol w="187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比序項目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比序內容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積分上限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多元學習表現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包含競賽、服務學習、日常生活表現評量、體適能等分項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技藝優良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技藝教育課程成績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弱勢身分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具低收入戶、中低收入戶、直系血親尊親屬支領失業給付或特殊境遇家庭子女身分者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均衡學習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健康與體育、藝術與人文、綜合活動三大學習領域成績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適性輔導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國中學生生涯輔導紀錄手冊中「生涯發展規劃書」之師長綜合意見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國中教育會考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國文、英語、數學、自然、社會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科成績等級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其他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由各五專學校依學校發展需求訂定之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972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62118ABB-0C55-4046-A682-1B9B5DC9E76C}" type="slidenum">
              <a:rPr lang="en-US" altLang="zh-TW" sz="1200">
                <a:solidFill>
                  <a:srgbClr val="0C3226"/>
                </a:solidFill>
                <a:latin typeface="Verdana" pitchFamily="34" charset="0"/>
              </a:rPr>
              <a:pPr algn="r" eaLnBrk="1" hangingPunct="1"/>
              <a:t>82</a:t>
            </a:fld>
            <a:endParaRPr lang="en-US" altLang="zh-TW" sz="1200">
              <a:solidFill>
                <a:srgbClr val="0C3226"/>
              </a:solidFill>
              <a:latin typeface="Verdana" pitchFamily="34" charset="0"/>
            </a:endParaRPr>
          </a:p>
        </p:txBody>
      </p:sp>
      <p:pic>
        <p:nvPicPr>
          <p:cNvPr id="171011" name="Picture 287" descr="Capture_2016_12_22_23_30_02_8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976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6388E374-E9C7-449A-AC29-032E2739B378}" type="slidenum">
              <a:rPr lang="en-US" altLang="zh-TW" sz="1200">
                <a:solidFill>
                  <a:srgbClr val="0C3226"/>
                </a:solidFill>
                <a:latin typeface="Verdana" pitchFamily="34" charset="0"/>
              </a:rPr>
              <a:pPr algn="r" eaLnBrk="1" hangingPunct="1"/>
              <a:t>83</a:t>
            </a:fld>
            <a:endParaRPr lang="en-US" altLang="zh-TW" sz="1200">
              <a:solidFill>
                <a:srgbClr val="0C3226"/>
              </a:solidFill>
              <a:latin typeface="Verdana" pitchFamily="34" charset="0"/>
            </a:endParaRPr>
          </a:p>
        </p:txBody>
      </p:sp>
      <p:pic>
        <p:nvPicPr>
          <p:cNvPr id="172035" name="Picture 291" descr="Capture_2016_12_22_23_30_23_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978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C379B2D3-A201-4CFC-B25F-C8DF2D46B55B}" type="slidenum">
              <a:rPr lang="en-US" altLang="zh-TW" sz="1200">
                <a:solidFill>
                  <a:srgbClr val="0C3226"/>
                </a:solidFill>
                <a:latin typeface="Verdana" pitchFamily="34" charset="0"/>
              </a:rPr>
              <a:pPr algn="r" eaLnBrk="1" hangingPunct="1"/>
              <a:t>84</a:t>
            </a:fld>
            <a:endParaRPr lang="en-US" altLang="zh-TW" sz="1200">
              <a:solidFill>
                <a:srgbClr val="0C3226"/>
              </a:solidFill>
              <a:latin typeface="Verdana" pitchFamily="34" charset="0"/>
            </a:endParaRPr>
          </a:p>
        </p:txBody>
      </p:sp>
      <p:pic>
        <p:nvPicPr>
          <p:cNvPr id="173059" name="Picture 293" descr="Capture_2016_12_22_23_30_28_9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980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3C1DC240-100F-4D0A-BDEE-A5C7AD9B7C46}" type="slidenum">
              <a:rPr lang="en-US" altLang="zh-TW" sz="1200">
                <a:solidFill>
                  <a:srgbClr val="0C3226"/>
                </a:solidFill>
                <a:latin typeface="Verdana" pitchFamily="34" charset="0"/>
              </a:rPr>
              <a:pPr algn="r" eaLnBrk="1" hangingPunct="1"/>
              <a:t>85</a:t>
            </a:fld>
            <a:endParaRPr lang="en-US" altLang="zh-TW" sz="1200">
              <a:solidFill>
                <a:srgbClr val="0C3226"/>
              </a:solidFill>
              <a:latin typeface="Verdana" pitchFamily="34" charset="0"/>
            </a:endParaRPr>
          </a:p>
        </p:txBody>
      </p:sp>
      <p:pic>
        <p:nvPicPr>
          <p:cNvPr id="174083" name="Picture 295" descr="Capture_2016_12_22_23_30_34_6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982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1BC594B3-8980-4EA0-9AE4-7B2698123060}" type="slidenum">
              <a:rPr lang="en-US" altLang="zh-TW" sz="1200">
                <a:solidFill>
                  <a:srgbClr val="0C3226"/>
                </a:solidFill>
                <a:latin typeface="Verdana" pitchFamily="34" charset="0"/>
              </a:rPr>
              <a:pPr algn="r" eaLnBrk="1" hangingPunct="1"/>
              <a:t>86</a:t>
            </a:fld>
            <a:endParaRPr lang="en-US" altLang="zh-TW" sz="1200">
              <a:solidFill>
                <a:srgbClr val="0C3226"/>
              </a:solidFill>
              <a:latin typeface="Verdana" pitchFamily="34" charset="0"/>
            </a:endParaRPr>
          </a:p>
        </p:txBody>
      </p:sp>
      <p:pic>
        <p:nvPicPr>
          <p:cNvPr id="175107" name="Picture 297" descr="Capture_2016_12_22_23_30_40_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984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BFF6FAF4-6770-4CB8-A12B-A17688E21926}" type="slidenum">
              <a:rPr lang="en-US" altLang="zh-TW" sz="1200">
                <a:solidFill>
                  <a:srgbClr val="0C3226"/>
                </a:solidFill>
                <a:latin typeface="Verdana" pitchFamily="34" charset="0"/>
              </a:rPr>
              <a:pPr algn="r" eaLnBrk="1" hangingPunct="1"/>
              <a:t>87</a:t>
            </a:fld>
            <a:endParaRPr lang="en-US" altLang="zh-TW" sz="1200">
              <a:solidFill>
                <a:srgbClr val="0C3226"/>
              </a:solidFill>
              <a:latin typeface="Verdana" pitchFamily="34" charset="0"/>
            </a:endParaRPr>
          </a:p>
        </p:txBody>
      </p:sp>
      <p:pic>
        <p:nvPicPr>
          <p:cNvPr id="176131" name="Picture 299" descr="Capture_2016_12_22_23_30_49_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986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CDABEE36-B002-44D9-AF37-89C5CED2772B}" type="slidenum">
              <a:rPr lang="en-US" altLang="zh-TW" sz="1200">
                <a:solidFill>
                  <a:srgbClr val="0C3226"/>
                </a:solidFill>
                <a:latin typeface="Verdana" pitchFamily="34" charset="0"/>
              </a:rPr>
              <a:pPr algn="r" eaLnBrk="1" hangingPunct="1"/>
              <a:t>88</a:t>
            </a:fld>
            <a:endParaRPr lang="en-US" altLang="zh-TW" sz="1200">
              <a:solidFill>
                <a:srgbClr val="0C3226"/>
              </a:solidFill>
              <a:latin typeface="Verdana" pitchFamily="34" charset="0"/>
            </a:endParaRPr>
          </a:p>
        </p:txBody>
      </p:sp>
      <p:pic>
        <p:nvPicPr>
          <p:cNvPr id="177155" name="Picture 301" descr="Capture_2016_12_22_23_30_55_5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988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38751700-B027-48B5-A4CB-FCCAD2835A53}" type="slidenum">
              <a:rPr lang="en-US" altLang="zh-TW" sz="1200">
                <a:solidFill>
                  <a:srgbClr val="0C3226"/>
                </a:solidFill>
                <a:latin typeface="Verdana" pitchFamily="34" charset="0"/>
              </a:rPr>
              <a:pPr algn="r" eaLnBrk="1" hangingPunct="1"/>
              <a:t>89</a:t>
            </a:fld>
            <a:endParaRPr lang="en-US" altLang="zh-TW" sz="1200">
              <a:solidFill>
                <a:srgbClr val="0C3226"/>
              </a:solidFill>
              <a:latin typeface="Verdana" pitchFamily="34" charset="0"/>
            </a:endParaRPr>
          </a:p>
        </p:txBody>
      </p:sp>
      <p:pic>
        <p:nvPicPr>
          <p:cNvPr id="178179" name="Picture 303" descr="Capture_2016_12_22_23_31_02_5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7DAE4D0A-6C6E-4A43-895F-597127DC05AC}" type="slidenum">
              <a:rPr lang="en-US" altLang="zh-TW" sz="1400" b="1">
                <a:latin typeface="Arial" pitchFamily="34" charset="0"/>
              </a:rPr>
              <a:pPr algn="r" eaLnBrk="1" hangingPunct="1"/>
              <a:t>9</a:t>
            </a:fld>
            <a:endParaRPr lang="en-US" altLang="zh-TW" sz="1400" b="1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11138" y="154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11188" y="1089499"/>
            <a:ext cx="8075613" cy="15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r>
              <a:rPr lang="en-US" altLang="zh-TW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學年度至</a:t>
            </a:r>
            <a:r>
              <a:rPr lang="en-US" altLang="zh-TW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學年度國中畢業生已經由每年</a:t>
            </a:r>
            <a:r>
              <a:rPr lang="en-US" altLang="zh-TW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31.4</a:t>
            </a:r>
            <a:r>
              <a:rPr lang="zh-TW" altLang="en-US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萬人降至</a:t>
            </a:r>
            <a:r>
              <a:rPr lang="en-US" altLang="zh-TW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萬人，已經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anose="03000509000000000000" pitchFamily="65" charset="-120"/>
              </a:rPr>
              <a:t>跌破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anose="03000509000000000000" pitchFamily="65" charset="-120"/>
              </a:rPr>
              <a:t>萬人。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en-US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預估國中畢業生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anose="03000509000000000000" pitchFamily="65" charset="-120"/>
              </a:rPr>
              <a:t>跌破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anose="03000509000000000000" pitchFamily="65" charset="-120"/>
              </a:rPr>
              <a:t>萬人</a:t>
            </a:r>
            <a:r>
              <a:rPr lang="zh-TW" altLang="en-US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，約為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anose="03000509000000000000" pitchFamily="65" charset="-120"/>
              </a:rPr>
              <a:t>19.9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人。</a:t>
            </a:r>
            <a:r>
              <a:rPr lang="en-US" altLang="zh-TW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資料來源：教育部</a:t>
            </a:r>
            <a:r>
              <a:rPr lang="en-US" altLang="zh-TW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月教育統計簡訊</a:t>
            </a:r>
            <a:r>
              <a:rPr lang="en-US" altLang="zh-TW" sz="2400" b="1" dirty="0">
                <a:solidFill>
                  <a:srgbClr val="000099"/>
                </a:solidFill>
                <a:latin typeface="標楷體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srgbClr val="000099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185348" name="Rectangle 4">
            <a:extLst/>
          </p:cNvPr>
          <p:cNvSpPr>
            <a:spLocks noChangeArrowheads="1"/>
          </p:cNvSpPr>
          <p:nvPr/>
        </p:nvSpPr>
        <p:spPr bwMode="auto">
          <a:xfrm>
            <a:off x="1258888" y="351061"/>
            <a:ext cx="6697662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國中畢業生數趨勢圖</a:t>
            </a:r>
          </a:p>
        </p:txBody>
      </p:sp>
      <p:graphicFrame>
        <p:nvGraphicFramePr>
          <p:cNvPr id="113" name="圖表 112">
            <a:extLst>
              <a:ext uri="{FF2B5EF4-FFF2-40B4-BE49-F238E27FC236}">
                <a16:creationId xmlns:a16="http://schemas.microsoft.com/office/drawing/2014/main" id="{02A085DE-6ACF-4FCD-B8B9-A8AD261FC5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034066"/>
              </p:ext>
            </p:extLst>
          </p:nvPr>
        </p:nvGraphicFramePr>
        <p:xfrm>
          <a:off x="657225" y="2601169"/>
          <a:ext cx="782955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92E94383-985E-4182-9F46-05061A24E56D}"/>
              </a:ext>
            </a:extLst>
          </p:cNvPr>
          <p:cNvSpPr txBox="1"/>
          <p:nvPr/>
        </p:nvSpPr>
        <p:spPr>
          <a:xfrm>
            <a:off x="4283968" y="647482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學年度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990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8F9CBF2C-7B02-41C3-9D04-E9C7722C2070}" type="slidenum">
              <a:rPr lang="en-US" altLang="zh-TW" sz="1200">
                <a:solidFill>
                  <a:srgbClr val="0C3226"/>
                </a:solidFill>
                <a:latin typeface="Verdana" pitchFamily="34" charset="0"/>
              </a:rPr>
              <a:pPr algn="r" eaLnBrk="1" hangingPunct="1"/>
              <a:t>90</a:t>
            </a:fld>
            <a:endParaRPr lang="en-US" altLang="zh-TW" sz="1200">
              <a:solidFill>
                <a:srgbClr val="0C3226"/>
              </a:solidFill>
              <a:latin typeface="Verdana" pitchFamily="34" charset="0"/>
            </a:endParaRPr>
          </a:p>
        </p:txBody>
      </p:sp>
      <p:pic>
        <p:nvPicPr>
          <p:cNvPr id="179203" name="Picture 305" descr="Capture_2016_12_22_23_31_10_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簡章購</a:t>
            </a:r>
            <a:r>
              <a:rPr lang="zh-TW" altLang="en-US" dirty="0"/>
              <a:t>買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、會考簡章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、免試簡章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</a:t>
            </a:r>
            <a:r>
              <a:rPr lang="zh-TW" altLang="en-US" dirty="0" smtClean="0"/>
              <a:t>、實用技能班簡章</a:t>
            </a:r>
            <a:r>
              <a:rPr lang="en-US" altLang="zh-TW" dirty="0" smtClean="0"/>
              <a:t>(</a:t>
            </a:r>
            <a:r>
              <a:rPr lang="zh-TW" altLang="en-US" dirty="0" smtClean="0"/>
              <a:t>輔導室資料</a:t>
            </a:r>
            <a:r>
              <a:rPr lang="zh-TW" altLang="en-US" dirty="0"/>
              <a:t>組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4</a:t>
            </a:r>
            <a:r>
              <a:rPr lang="zh-TW" altLang="en-US" dirty="0" smtClean="0"/>
              <a:t>、技優簡章</a:t>
            </a:r>
            <a:r>
              <a:rPr lang="en-US" altLang="zh-TW" dirty="0" smtClean="0"/>
              <a:t>(</a:t>
            </a:r>
            <a:r>
              <a:rPr lang="zh-TW" altLang="en-US" dirty="0" smtClean="0"/>
              <a:t>輔導室資料組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5</a:t>
            </a:r>
            <a:r>
              <a:rPr lang="zh-TW" altLang="en-US" dirty="0" smtClean="0"/>
              <a:t>、特招簡章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A</a:t>
            </a:r>
            <a:r>
              <a:rPr lang="zh-TW" altLang="en-US" dirty="0" smtClean="0"/>
              <a:t>、會考前</a:t>
            </a:r>
            <a:r>
              <a:rPr lang="en-US" altLang="zh-TW" dirty="0" smtClean="0"/>
              <a:t>:</a:t>
            </a:r>
            <a:r>
              <a:rPr lang="zh-TW" altLang="en-US" dirty="0" smtClean="0"/>
              <a:t>武陵高中、藝術才能</a:t>
            </a:r>
            <a:r>
              <a:rPr lang="en-US" altLang="zh-TW" dirty="0" smtClean="0"/>
              <a:t>(</a:t>
            </a:r>
            <a:r>
              <a:rPr lang="zh-TW" altLang="en-US" dirty="0" smtClean="0"/>
              <a:t>註冊組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en-US" altLang="zh-TW" dirty="0"/>
              <a:t> </a:t>
            </a:r>
            <a:r>
              <a:rPr lang="en-US" altLang="zh-TW" dirty="0" smtClean="0"/>
              <a:t>                      </a:t>
            </a:r>
            <a:r>
              <a:rPr lang="zh-TW" altLang="en-US" dirty="0" smtClean="0"/>
              <a:t>體育班</a:t>
            </a:r>
            <a:r>
              <a:rPr lang="en-US" altLang="zh-TW" dirty="0" smtClean="0"/>
              <a:t>(</a:t>
            </a:r>
            <a:r>
              <a:rPr lang="zh-TW" altLang="en-US" dirty="0" smtClean="0"/>
              <a:t>體育組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  職群特招</a:t>
            </a:r>
            <a:r>
              <a:rPr lang="en-US" altLang="zh-TW" dirty="0" smtClean="0"/>
              <a:t>(</a:t>
            </a:r>
            <a:r>
              <a:rPr lang="zh-TW" altLang="en-US" dirty="0" smtClean="0"/>
              <a:t>資料組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B</a:t>
            </a:r>
            <a:r>
              <a:rPr lang="zh-TW" altLang="en-US" dirty="0" smtClean="0"/>
              <a:t>、會考後</a:t>
            </a:r>
            <a:r>
              <a:rPr lang="en-US" altLang="zh-TW" dirty="0" smtClean="0"/>
              <a:t>:</a:t>
            </a:r>
            <a:r>
              <a:rPr lang="zh-TW" altLang="en-US" dirty="0" smtClean="0"/>
              <a:t>免試報名</a:t>
            </a:r>
            <a:r>
              <a:rPr lang="en-US" altLang="zh-TW" dirty="0" smtClean="0"/>
              <a:t>(</a:t>
            </a:r>
            <a:r>
              <a:rPr lang="zh-TW" altLang="en-US" dirty="0" smtClean="0"/>
              <a:t>註冊組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2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特別說明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、會考不用繳費，每位學生都要考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、免試報名要繳費</a:t>
            </a:r>
            <a:r>
              <a:rPr lang="en-US" altLang="zh-TW" dirty="0" smtClean="0"/>
              <a:t>~230</a:t>
            </a:r>
            <a:r>
              <a:rPr lang="zh-TW" altLang="en-US" dirty="0" smtClean="0"/>
              <a:t>元。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</a:t>
            </a:r>
            <a:r>
              <a:rPr lang="zh-TW" altLang="en-US" dirty="0" smtClean="0"/>
              <a:t>、職</a:t>
            </a:r>
            <a:r>
              <a:rPr lang="zh-TW" altLang="en-US" dirty="0"/>
              <a:t>群</a:t>
            </a:r>
            <a:r>
              <a:rPr lang="zh-TW" altLang="en-US" dirty="0" smtClean="0"/>
              <a:t>特招要放棄才能填志願。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</a:t>
            </a:r>
            <a:r>
              <a:rPr lang="zh-TW" altLang="en-US" dirty="0" smtClean="0"/>
              <a:t>、不選填志願要填放棄申請書，再退回</a:t>
            </a:r>
            <a:r>
              <a:rPr lang="en-US" altLang="zh-TW" dirty="0" smtClean="0"/>
              <a:t>230</a:t>
            </a:r>
            <a:r>
              <a:rPr lang="zh-TW" altLang="en-US" dirty="0" smtClean="0"/>
              <a:t>  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元。 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3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/>
          </p:cNvPr>
          <p:cNvSpPr>
            <a:spLocks noGrp="1"/>
          </p:cNvSpPr>
          <p:nvPr>
            <p:ph type="body" idx="4294967295"/>
          </p:nvPr>
        </p:nvSpPr>
        <p:spPr>
          <a:xfrm>
            <a:off x="683568" y="2492896"/>
            <a:ext cx="7772400" cy="1500187"/>
          </a:xfrm>
        </p:spPr>
        <p:txBody>
          <a:bodyPr anchor="b"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zh-TW" alt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適性入學宣導網說明</a:t>
            </a:r>
            <a:endParaRPr lang="en-US" altLang="zh-TW" sz="6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0227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buFont typeface="Arial" pitchFamily="34" charset="0"/>
              <a:buNone/>
            </a:pPr>
            <a:fld id="{77834813-1F42-4C49-AE52-DD289A0AEEF4}" type="slidenum">
              <a:rPr kumimoji="0" lang="en-US" altLang="zh-TW" sz="1200">
                <a:solidFill>
                  <a:srgbClr val="0C3226"/>
                </a:solidFill>
              </a:rPr>
              <a:pPr algn="r" eaLnBrk="1" hangingPunct="1">
                <a:buFont typeface="Arial" pitchFamily="34" charset="0"/>
                <a:buNone/>
              </a:pPr>
              <a:t>93</a:t>
            </a:fld>
            <a:endParaRPr kumimoji="0" lang="en-US" altLang="zh-TW" sz="1200">
              <a:solidFill>
                <a:srgbClr val="0C32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buFont typeface="Arial" pitchFamily="34" charset="0"/>
              <a:buNone/>
            </a:pPr>
            <a:fld id="{77834813-1F42-4C49-AE52-DD289A0AEEF4}" type="slidenum">
              <a:rPr kumimoji="0" lang="en-US" altLang="zh-TW" sz="1200">
                <a:solidFill>
                  <a:srgbClr val="0C3226"/>
                </a:solidFill>
              </a:rPr>
              <a:pPr algn="r" eaLnBrk="1" hangingPunct="1">
                <a:buFont typeface="Arial" pitchFamily="34" charset="0"/>
                <a:buNone/>
              </a:pPr>
              <a:t>94</a:t>
            </a:fld>
            <a:endParaRPr kumimoji="0" lang="en-US" altLang="zh-TW" sz="1200">
              <a:solidFill>
                <a:srgbClr val="0C3226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83459"/>
            <a:ext cx="4608512" cy="5729917"/>
          </a:xfrm>
          <a:prstGeom prst="rect">
            <a:avLst/>
          </a:prstGeom>
        </p:spPr>
      </p:pic>
      <p:sp>
        <p:nvSpPr>
          <p:cNvPr id="4" name="文字版面配置區 5">
            <a:extLst>
              <a:ext uri="{FF2B5EF4-FFF2-40B4-BE49-F238E27FC236}">
                <a16:creationId xmlns:a16="http://schemas.microsoft.com/office/drawing/2014/main" id="{63200196-F390-4FC4-B700-9C2710A4D506}"/>
              </a:ext>
            </a:extLst>
          </p:cNvPr>
          <p:cNvSpPr txBox="1">
            <a:spLocks/>
          </p:cNvSpPr>
          <p:nvPr/>
        </p:nvSpPr>
        <p:spPr bwMode="auto">
          <a:xfrm>
            <a:off x="688032" y="260648"/>
            <a:ext cx="7772400" cy="85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kumimoji="0" lang="zh-TW" altLang="en-US" sz="4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國中畢業生適性入學宣導網網址</a:t>
            </a:r>
            <a:endParaRPr kumimoji="0" lang="en-US" altLang="zh-TW" sz="4000" b="1" kern="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94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08504" cy="628482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8073" y="607944"/>
            <a:ext cx="720080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</a:rPr>
              <a:t>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3" descr="Capture_2016_02_28_15_26_43_6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08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9" name="Picture 24" descr="Capture_2016_02_28_15_26_53_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5263"/>
            <a:ext cx="90868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3" name="Text Box 25">
            <a:extLst/>
          </p:cNvPr>
          <p:cNvSpPr txBox="1">
            <a:spLocks noChangeArrowheads="1"/>
          </p:cNvSpPr>
          <p:nvPr/>
        </p:nvSpPr>
        <p:spPr bwMode="auto">
          <a:xfrm>
            <a:off x="2699792" y="449782"/>
            <a:ext cx="3455987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</a:rPr>
              <a:t>適性輔導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內容版面配置區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1412875"/>
            <a:ext cx="9128125" cy="5911850"/>
          </a:xfrm>
        </p:spPr>
      </p:pic>
      <p:grpSp>
        <p:nvGrpSpPr>
          <p:cNvPr id="184323" name="圓角矩形圖說文字 4"/>
          <p:cNvGrpSpPr>
            <a:grpSpLocks/>
          </p:cNvGrpSpPr>
          <p:nvPr/>
        </p:nvGrpSpPr>
        <p:grpSpPr bwMode="auto">
          <a:xfrm>
            <a:off x="103188" y="3717925"/>
            <a:ext cx="3017837" cy="3457575"/>
            <a:chOff x="65" y="2342"/>
            <a:chExt cx="1901" cy="2178"/>
          </a:xfrm>
        </p:grpSpPr>
        <p:pic>
          <p:nvPicPr>
            <p:cNvPr id="184325" name="圓角矩形圖說文字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" y="2342"/>
              <a:ext cx="1901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26" name="Text Box 5"/>
            <p:cNvSpPr txBox="1">
              <a:spLocks noChangeArrowheads="1"/>
            </p:cNvSpPr>
            <p:nvPr/>
          </p:nvSpPr>
          <p:spPr bwMode="auto">
            <a:xfrm>
              <a:off x="174" y="2448"/>
              <a:ext cx="1125" cy="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r>
                <a:rPr lang="zh-TW" altLang="en-US" sz="2800" b="1">
                  <a:solidFill>
                    <a:srgbClr val="000000"/>
                  </a:solidFill>
                  <a:ea typeface="微軟正黑體" pitchFamily="34" charset="-120"/>
                </a:rPr>
                <a:t>可以呈現地圖上，設定方圓地理位置內各級學校的資訊。</a:t>
              </a:r>
            </a:p>
          </p:txBody>
        </p:sp>
      </p:grpSp>
      <p:sp>
        <p:nvSpPr>
          <p:cNvPr id="33804" name="Text Box 12">
            <a:extLst/>
          </p:cNvPr>
          <p:cNvSpPr txBox="1">
            <a:spLocks noChangeArrowheads="1"/>
          </p:cNvSpPr>
          <p:nvPr/>
        </p:nvSpPr>
        <p:spPr bwMode="auto">
          <a:xfrm>
            <a:off x="2036368" y="397493"/>
            <a:ext cx="532923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</a:rPr>
              <a:t>高中職五專資訊定位系統</a:t>
            </a:r>
          </a:p>
        </p:txBody>
      </p:sp>
    </p:spTree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>
            <a:extLst/>
          </p:cNvPr>
          <p:cNvSpPr txBox="1">
            <a:spLocks noChangeArrowheads="1"/>
          </p:cNvSpPr>
          <p:nvPr/>
        </p:nvSpPr>
        <p:spPr bwMode="auto">
          <a:xfrm>
            <a:off x="2700338" y="188913"/>
            <a:ext cx="3455987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>
                <a:latin typeface="Arial" panose="020B0604020202020204" pitchFamily="34" charset="0"/>
                <a:ea typeface="標楷體" panose="03000509000000000000" pitchFamily="65" charset="-120"/>
              </a:rPr>
              <a:t>適性入學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" y="980728"/>
            <a:ext cx="9144000" cy="195558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" y="2936315"/>
            <a:ext cx="9144000" cy="195558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845307"/>
            <a:ext cx="4499992" cy="2002182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2627784" y="476672"/>
            <a:ext cx="3455987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</a:rPr>
              <a:t>宣導專區</a:t>
            </a:r>
          </a:p>
        </p:txBody>
      </p:sp>
      <p:pic>
        <p:nvPicPr>
          <p:cNvPr id="187395" name="Picture 4" descr="Capture_2016_02_28_15_28_10_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" y="1628775"/>
            <a:ext cx="9229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2年國教簡報">
  <a:themeElements>
    <a:clrScheme name="12年國教簡報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年國教簡報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2年國教簡報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16378</TotalTime>
  <Words>7592</Words>
  <Application>Microsoft Office PowerPoint</Application>
  <PresentationFormat>如螢幕大小 (4:3)</PresentationFormat>
  <Paragraphs>1558</Paragraphs>
  <Slides>103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103</vt:i4>
      </vt:variant>
    </vt:vector>
  </HeadingPairs>
  <TitlesOfParts>
    <vt:vector size="118" baseType="lpstr">
      <vt:lpstr>BiauKai</vt:lpstr>
      <vt:lpstr>華康儷特圓</vt:lpstr>
      <vt:lpstr>微軟正黑體</vt:lpstr>
      <vt:lpstr>新細明體</vt:lpstr>
      <vt:lpstr>標楷體</vt:lpstr>
      <vt:lpstr>Arial</vt:lpstr>
      <vt:lpstr>Calibri</vt:lpstr>
      <vt:lpstr>Cataneo BT</vt:lpstr>
      <vt:lpstr>Century Schoolbook</vt:lpstr>
      <vt:lpstr>Tahoma</vt:lpstr>
      <vt:lpstr>Times New Roman</vt:lpstr>
      <vt:lpstr>Verdana</vt:lpstr>
      <vt:lpstr>Wingdings</vt:lpstr>
      <vt:lpstr>Wingdings 2</vt:lpstr>
      <vt:lpstr>12年國教簡報</vt:lpstr>
      <vt:lpstr>PowerPoint 簡報</vt:lpstr>
      <vt:lpstr>          目次</vt:lpstr>
      <vt:lpstr>PowerPoint 簡報</vt:lpstr>
      <vt:lpstr>108學年度適性入學成果</vt:lpstr>
      <vt:lpstr>108學年度適性入學成果</vt:lpstr>
      <vt:lpstr>108學年度適性入學成果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桃連區職業類科之群科屬性</vt:lpstr>
      <vt:lpstr>分析職業類科升學進路的觀察重點</vt:lpstr>
      <vt:lpstr>高職與高中的進路比較分析</vt:lpstr>
      <vt:lpstr>PowerPoint 簡報</vt:lpstr>
      <vt:lpstr>教育會考何時考</vt:lpstr>
      <vt:lpstr>教育會考怎麼考</vt:lpstr>
      <vt:lpstr>PowerPoint 簡報</vt:lpstr>
      <vt:lpstr>國中教育會考 成績單</vt:lpstr>
      <vt:lpstr>PowerPoint 簡報</vt:lpstr>
      <vt:lpstr>PowerPoint 簡報</vt:lpstr>
      <vt:lpstr>能力等級與加註標示</vt:lpstr>
      <vt:lpstr>數學科非選擇題 評分說明</vt:lpstr>
      <vt:lpstr>數學非選擇題評量的能力</vt:lpstr>
      <vt:lpstr>評分規準</vt:lpstr>
      <vt:lpstr>PowerPoint 簡報</vt:lpstr>
      <vt:lpstr>作答注意事項</vt:lpstr>
      <vt:lpstr>超出作答區</vt:lpstr>
      <vt:lpstr>規劃作答區</vt:lpstr>
      <vt:lpstr>將題目圖形畫在作答區內</vt:lpstr>
      <vt:lpstr>違規卷</vt:lpstr>
      <vt:lpstr>寫作測驗 評分說明</vt:lpstr>
      <vt:lpstr>寫作測驗評量的能力</vt:lpstr>
      <vt:lpstr>答案卷樣式</vt:lpstr>
      <vt:lpstr>寫作測驗作答注意事項</vt:lpstr>
      <vt:lpstr>PowerPoint 簡報</vt:lpstr>
      <vt:lpstr>PowerPoint 簡報</vt:lpstr>
      <vt:lpstr>PowerPoint 簡報</vt:lpstr>
      <vt:lpstr>PowerPoint 簡報</vt:lpstr>
      <vt:lpstr>PowerPoint 簡報</vt:lpstr>
      <vt:lpstr>試模擬說明</vt:lpstr>
      <vt:lpstr>PowerPoint 簡報</vt:lpstr>
      <vt:lpstr>PowerPoint 簡報</vt:lpstr>
      <vt:lpstr>PowerPoint 簡報</vt:lpstr>
      <vt:lpstr>專業群科甄選(特色招生)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術科考試舉隅(一)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志願序計分方式</vt:lpstr>
      <vt:lpstr>同群科志願跨校連續選填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108年桃連區免試入學-同分超額比序步驟</vt:lpstr>
      <vt:lpstr>PowerPoint 簡報</vt:lpstr>
      <vt:lpstr>PowerPoint 簡報</vt:lpstr>
      <vt:lpstr>PowerPoint 簡報</vt:lpstr>
      <vt:lpstr>PowerPoint 簡報</vt:lpstr>
      <vt:lpstr>五專入學時程</vt:lpstr>
      <vt:lpstr>五專優先免試與聯合免試比序 </vt:lpstr>
      <vt:lpstr>五專優先免試與聯合免試入學方式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簡章購買</vt:lpstr>
      <vt:lpstr>特別說明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進路分析大不同</vt:lpstr>
      <vt:lpstr>諮詢專線</vt:lpstr>
      <vt:lpstr>PowerPoint 簡報</vt:lpstr>
    </vt:vector>
  </TitlesOfParts>
  <Company>Net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SA03</dc:creator>
  <cp:lastModifiedBy>Windows 使用者</cp:lastModifiedBy>
  <cp:revision>1255</cp:revision>
  <cp:lastPrinted>2019-10-04T10:15:06Z</cp:lastPrinted>
  <dcterms:created xsi:type="dcterms:W3CDTF">2012-05-12T02:14:41Z</dcterms:created>
  <dcterms:modified xsi:type="dcterms:W3CDTF">2019-12-10T09:23:38Z</dcterms:modified>
</cp:coreProperties>
</file>