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8" r:id="rId3"/>
    <p:sldId id="301" r:id="rId4"/>
    <p:sldId id="322" r:id="rId5"/>
    <p:sldId id="323" r:id="rId6"/>
    <p:sldId id="324" r:id="rId7"/>
    <p:sldId id="268" r:id="rId8"/>
    <p:sldId id="279" r:id="rId9"/>
    <p:sldId id="330" r:id="rId10"/>
    <p:sldId id="321" r:id="rId11"/>
    <p:sldId id="275" r:id="rId12"/>
    <p:sldId id="302" r:id="rId13"/>
    <p:sldId id="274" r:id="rId14"/>
    <p:sldId id="276" r:id="rId15"/>
    <p:sldId id="271" r:id="rId16"/>
    <p:sldId id="329" r:id="rId17"/>
    <p:sldId id="299" r:id="rId18"/>
    <p:sldId id="300" r:id="rId19"/>
    <p:sldId id="318" r:id="rId20"/>
    <p:sldId id="281" r:id="rId21"/>
    <p:sldId id="291" r:id="rId22"/>
    <p:sldId id="292" r:id="rId23"/>
    <p:sldId id="293" r:id="rId24"/>
    <p:sldId id="294" r:id="rId25"/>
    <p:sldId id="295" r:id="rId26"/>
    <p:sldId id="296" r:id="rId27"/>
    <p:sldId id="297" r:id="rId28"/>
    <p:sldId id="298" r:id="rId29"/>
    <p:sldId id="325" r:id="rId30"/>
    <p:sldId id="326" r:id="rId31"/>
    <p:sldId id="303" r:id="rId32"/>
    <p:sldId id="308" r:id="rId33"/>
    <p:sldId id="307" r:id="rId34"/>
    <p:sldId id="309" r:id="rId35"/>
    <p:sldId id="327" r:id="rId36"/>
    <p:sldId id="313" r:id="rId37"/>
    <p:sldId id="315" r:id="rId38"/>
    <p:sldId id="328" r:id="rId39"/>
    <p:sldId id="320" r:id="rId40"/>
    <p:sldId id="272" r:id="rId41"/>
    <p:sldId id="278" r:id="rId42"/>
    <p:sldId id="290" r:id="rId43"/>
  </p:sldIdLst>
  <p:sldSz cx="12192000" cy="6858000"/>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3660"/>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60" autoAdjust="0"/>
    <p:restoredTop sz="70968" autoAdjust="0"/>
  </p:normalViewPr>
  <p:slideViewPr>
    <p:cSldViewPr snapToGrid="0">
      <p:cViewPr varScale="1">
        <p:scale>
          <a:sx n="41" d="100"/>
          <a:sy n="41" d="100"/>
        </p:scale>
        <p:origin x="1748" y="3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1" d="100"/>
          <a:sy n="81"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5659" cy="498056"/>
          </a:xfrm>
          <a:prstGeom prst="rect">
            <a:avLst/>
          </a:prstGeom>
        </p:spPr>
        <p:txBody>
          <a:bodyPr vert="horz" lIns="91431" tIns="45715" rIns="91431" bIns="45715"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1431" tIns="45715" rIns="91431" bIns="45715" rtlCol="0"/>
          <a:lstStyle>
            <a:lvl1pPr algn="r">
              <a:defRPr sz="1200"/>
            </a:lvl1pPr>
          </a:lstStyle>
          <a:p>
            <a:fld id="{3844F99E-4AD5-41C9-B743-95DBC0B7AE4E}" type="datetimeFigureOut">
              <a:rPr lang="zh-TW" altLang="en-US" smtClean="0"/>
              <a:t>2022/3/16</a:t>
            </a:fld>
            <a:endParaRPr lang="zh-TW" altLang="en-US"/>
          </a:p>
        </p:txBody>
      </p:sp>
      <p:sp>
        <p:nvSpPr>
          <p:cNvPr id="4" name="投影片圖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1" tIns="45715" rIns="91431" bIns="45715" rtlCol="0" anchor="ctr"/>
          <a:lstStyle/>
          <a:p>
            <a:endParaRPr lang="zh-TW" altLang="en-US"/>
          </a:p>
        </p:txBody>
      </p:sp>
      <p:sp>
        <p:nvSpPr>
          <p:cNvPr id="5" name="備忘稿版面配置區 4"/>
          <p:cNvSpPr>
            <a:spLocks noGrp="1"/>
          </p:cNvSpPr>
          <p:nvPr>
            <p:ph type="body" sz="quarter" idx="3"/>
          </p:nvPr>
        </p:nvSpPr>
        <p:spPr>
          <a:xfrm>
            <a:off x="679768" y="4777195"/>
            <a:ext cx="5438140" cy="3908614"/>
          </a:xfrm>
          <a:prstGeom prst="rect">
            <a:avLst/>
          </a:prstGeom>
        </p:spPr>
        <p:txBody>
          <a:bodyPr vert="horz" lIns="91431" tIns="45715" rIns="91431" bIns="45715"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1" y="9428584"/>
            <a:ext cx="2945659" cy="498055"/>
          </a:xfrm>
          <a:prstGeom prst="rect">
            <a:avLst/>
          </a:prstGeom>
        </p:spPr>
        <p:txBody>
          <a:bodyPr vert="horz" lIns="91431" tIns="45715" rIns="91431" bIns="45715"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lIns="91431" tIns="45715" rIns="91431" bIns="45715" rtlCol="0" anchor="b"/>
          <a:lstStyle>
            <a:lvl1pPr algn="r">
              <a:defRPr sz="1200"/>
            </a:lvl1pPr>
          </a:lstStyle>
          <a:p>
            <a:fld id="{207DE221-07D7-4468-855F-E2F902EA19D2}" type="slidenum">
              <a:rPr lang="zh-TW" altLang="en-US" smtClean="0"/>
              <a:t>‹#›</a:t>
            </a:fld>
            <a:endParaRPr lang="zh-TW" altLang="en-US"/>
          </a:p>
        </p:txBody>
      </p:sp>
    </p:spTree>
    <p:extLst>
      <p:ext uri="{BB962C8B-B14F-4D97-AF65-F5344CB8AC3E}">
        <p14:creationId xmlns:p14="http://schemas.microsoft.com/office/powerpoint/2010/main" val="3070079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youtu.be/nQlNk--7NhI"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Fu0YmaclJT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1</a:t>
            </a:fld>
            <a:endParaRPr lang="zh-TW" altLang="en-US"/>
          </a:p>
        </p:txBody>
      </p:sp>
    </p:spTree>
    <p:extLst>
      <p:ext uri="{BB962C8B-B14F-4D97-AF65-F5344CB8AC3E}">
        <p14:creationId xmlns:p14="http://schemas.microsoft.com/office/powerpoint/2010/main" val="2206123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吸食電子煙除有前面提到的五大危害外，另外近期因新冠疫情影響</a:t>
            </a:r>
            <a:r>
              <a:rPr lang="en-US" altLang="zh-TW" dirty="0" smtClean="0"/>
              <a:t>,</a:t>
            </a:r>
            <a:r>
              <a:rPr lang="zh-TW" altLang="en-US" dirty="0" smtClean="0"/>
              <a:t>有證據指出</a:t>
            </a:r>
            <a:r>
              <a:rPr lang="zh-TW" altLang="en-US" b="1" dirty="0" smtClean="0">
                <a:solidFill>
                  <a:srgbClr val="FF0000"/>
                </a:solidFill>
                <a:latin typeface="微軟正黑體" panose="020B0604030504040204" pitchFamily="34" charset="-120"/>
                <a:ea typeface="微軟正黑體" panose="020B0604030504040204" pitchFamily="34" charset="-120"/>
              </a:rPr>
              <a:t>吸菸者比不吸菸者更有可能發生新冠肺炎（</a:t>
            </a:r>
            <a:r>
              <a:rPr lang="en-US" altLang="zh-TW" b="1" dirty="0" smtClean="0">
                <a:solidFill>
                  <a:srgbClr val="FF0000"/>
                </a:solidFill>
                <a:latin typeface="微軟正黑體" panose="020B0604030504040204" pitchFamily="34" charset="-120"/>
                <a:ea typeface="微軟正黑體" panose="020B0604030504040204" pitchFamily="34" charset="-120"/>
              </a:rPr>
              <a:t>COVID-19</a:t>
            </a:r>
            <a:r>
              <a:rPr lang="zh-TW" altLang="en-US" b="1" dirty="0" smtClean="0">
                <a:solidFill>
                  <a:srgbClr val="FF0000"/>
                </a:solidFill>
                <a:latin typeface="微軟正黑體" panose="020B0604030504040204" pitchFamily="34" charset="-120"/>
                <a:ea typeface="微軟正黑體" panose="020B0604030504040204" pitchFamily="34" charset="-120"/>
              </a:rPr>
              <a:t>）重症，其</a:t>
            </a:r>
            <a:r>
              <a:rPr lang="en-US" altLang="zh-TW" b="1" dirty="0" smtClean="0">
                <a:solidFill>
                  <a:srgbClr val="FF0000"/>
                </a:solidFill>
                <a:latin typeface="微軟正黑體" panose="020B0604030504040204" pitchFamily="34" charset="-120"/>
                <a:ea typeface="微軟正黑體" panose="020B0604030504040204" pitchFamily="34" charset="-120"/>
              </a:rPr>
              <a:t>13</a:t>
            </a:r>
            <a:r>
              <a:rPr lang="zh-TW" altLang="en-US" b="1" dirty="0" smtClean="0">
                <a:solidFill>
                  <a:srgbClr val="FF0000"/>
                </a:solidFill>
                <a:latin typeface="微軟正黑體" panose="020B0604030504040204" pitchFamily="34" charset="-120"/>
                <a:ea typeface="微軟正黑體" panose="020B0604030504040204" pitchFamily="34" charset="-120"/>
              </a:rPr>
              <a:t>至</a:t>
            </a:r>
            <a:r>
              <a:rPr lang="en-US" altLang="zh-TW" b="1" dirty="0" smtClean="0">
                <a:solidFill>
                  <a:srgbClr val="FF0000"/>
                </a:solidFill>
                <a:latin typeface="微軟正黑體" panose="020B0604030504040204" pitchFamily="34" charset="-120"/>
                <a:ea typeface="微軟正黑體" panose="020B0604030504040204" pitchFamily="34" charset="-120"/>
              </a:rPr>
              <a:t>24</a:t>
            </a:r>
            <a:r>
              <a:rPr lang="zh-TW" altLang="en-US" b="1" dirty="0" smtClean="0">
                <a:solidFill>
                  <a:srgbClr val="FF0000"/>
                </a:solidFill>
                <a:latin typeface="微軟正黑體" panose="020B0604030504040204" pitchFamily="34" charset="-120"/>
                <a:ea typeface="微軟正黑體" panose="020B0604030504040204" pitchFamily="34" charset="-120"/>
              </a:rPr>
              <a:t>歲的青少年曾使用電子煙被診斷出感染新冠肺炎陽性的可能性是非吸菸（煙）者的</a:t>
            </a:r>
            <a:r>
              <a:rPr lang="en-US" altLang="zh-TW" b="1" dirty="0" smtClean="0">
                <a:solidFill>
                  <a:srgbClr val="FF0000"/>
                </a:solidFill>
                <a:latin typeface="微軟正黑體" panose="020B0604030504040204" pitchFamily="34" charset="-120"/>
                <a:ea typeface="微軟正黑體" panose="020B0604030504040204" pitchFamily="34" charset="-120"/>
              </a:rPr>
              <a:t>5</a:t>
            </a:r>
            <a:r>
              <a:rPr lang="zh-TW" altLang="en-US" b="1" dirty="0" smtClean="0">
                <a:solidFill>
                  <a:srgbClr val="FF0000"/>
                </a:solidFill>
                <a:latin typeface="微軟正黑體" panose="020B0604030504040204" pitchFamily="34" charset="-120"/>
                <a:ea typeface="微軟正黑體" panose="020B0604030504040204" pitchFamily="34" charset="-120"/>
              </a:rPr>
              <a:t>倍</a:t>
            </a:r>
            <a:r>
              <a:rPr lang="zh-TW" altLang="en-US" b="1" dirty="0" smtClean="0">
                <a:solidFill>
                  <a:srgbClr val="FF0000"/>
                </a:solidFill>
                <a:latin typeface="新細明體" panose="02020500000000000000" pitchFamily="18" charset="-120"/>
                <a:ea typeface="新細明體" panose="02020500000000000000" pitchFamily="18" charset="-120"/>
              </a:rPr>
              <a:t>。</a:t>
            </a:r>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10</a:t>
            </a:fld>
            <a:endParaRPr lang="zh-TW" altLang="en-US"/>
          </a:p>
        </p:txBody>
      </p:sp>
    </p:spTree>
    <p:extLst>
      <p:ext uri="{BB962C8B-B14F-4D97-AF65-F5344CB8AC3E}">
        <p14:creationId xmlns:p14="http://schemas.microsoft.com/office/powerpoint/2010/main" val="1238987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1" dirty="0"/>
              <a:t>電子煙油含</a:t>
            </a:r>
            <a:r>
              <a:rPr lang="zh-TW" altLang="en-US" dirty="0"/>
              <a:t>電子煙多含有尼古丁、</a:t>
            </a:r>
            <a:r>
              <a:rPr lang="zh-TW" altLang="en-US" b="1" dirty="0"/>
              <a:t>一級致癌物甲醛，</a:t>
            </a:r>
            <a:r>
              <a:rPr lang="zh-TW" altLang="en-US" dirty="0"/>
              <a:t>長期吸入可能引起慢性呼吸道疾病，這些內容物對人體皆具有高度危害性；</a:t>
            </a:r>
            <a:endParaRPr lang="en-US" altLang="zh-TW" dirty="0"/>
          </a:p>
          <a:p>
            <a:r>
              <a:rPr lang="zh-TW" altLang="en-US" dirty="0"/>
              <a:t>另因電子煙油可隨意添加，國內外已查獲多起電子煙含毒品之案例，包括安非他命、大麻等毒品成分，可能讓使用者因此染上毒癮，嚴重戕害身體健康</a:t>
            </a:r>
            <a:r>
              <a:rPr lang="zh-TW" altLang="en-US" dirty="0">
                <a:latin typeface="新細明體" panose="02020500000000000000" pitchFamily="18" charset="-120"/>
                <a:ea typeface="新細明體" panose="02020500000000000000" pitchFamily="18" charset="-120"/>
              </a:rPr>
              <a:t>。</a:t>
            </a:r>
            <a:endParaRPr lang="en-US" altLang="zh-TW" dirty="0">
              <a:latin typeface="新細明體" panose="02020500000000000000" pitchFamily="18" charset="-120"/>
              <a:ea typeface="新細明體" panose="02020500000000000000" pitchFamily="18" charset="-120"/>
            </a:endParaRPr>
          </a:p>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11</a:t>
            </a:fld>
            <a:endParaRPr lang="zh-TW" altLang="en-US"/>
          </a:p>
        </p:txBody>
      </p:sp>
    </p:spTree>
    <p:extLst>
      <p:ext uri="{BB962C8B-B14F-4D97-AF65-F5344CB8AC3E}">
        <p14:creationId xmlns:p14="http://schemas.microsoft.com/office/powerpoint/2010/main" val="1641056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12</a:t>
            </a:fld>
            <a:endParaRPr lang="zh-TW" altLang="en-US"/>
          </a:p>
        </p:txBody>
      </p:sp>
    </p:spTree>
    <p:extLst>
      <p:ext uri="{BB962C8B-B14F-4D97-AF65-F5344CB8AC3E}">
        <p14:creationId xmlns:p14="http://schemas.microsoft.com/office/powerpoint/2010/main" val="1373303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為守護轄內胎兒、兒童及少年身心健康，並填補菸害防制法修正完成前之空窗期，制定「桃園市電子煙危害防制自治條例」，以保護市民不受電子煙之危害。</a:t>
            </a:r>
            <a:endParaRPr lang="en-US" altLang="zh-TW" dirty="0"/>
          </a:p>
          <a:p>
            <a:pPr defTabSz="914307">
              <a:defRPr/>
            </a:pPr>
            <a:r>
              <a:rPr lang="zh-TW" altLang="en-US" dirty="0"/>
              <a:t>本市未滿</a:t>
            </a:r>
            <a:r>
              <a:rPr lang="en-US" altLang="zh-TW" dirty="0"/>
              <a:t>18</a:t>
            </a:r>
            <a:r>
              <a:rPr lang="zh-TW" altLang="en-US" dirty="0"/>
              <a:t>歲者不得吸食及持有電子煙，違者施以戒菸教育，</a:t>
            </a:r>
            <a:r>
              <a:rPr lang="zh-TW" altLang="zh-TW" kern="100" dirty="0">
                <a:latin typeface="Times New Roman" panose="02020603050405020304" pitchFamily="18" charset="0"/>
                <a:ea typeface="標楷體" panose="03000509000000000000" pitchFamily="65" charset="-120"/>
                <a:cs typeface="Times New Roman" panose="02020603050405020304" pitchFamily="18" charset="0"/>
              </a:rPr>
              <a:t>不得供應、交付、販賣</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電子煙或電子煙相關器物予</a:t>
            </a:r>
            <a:r>
              <a:rPr lang="zh-TW" altLang="en-US" dirty="0"/>
              <a:t>未滿</a:t>
            </a:r>
            <a:r>
              <a:rPr lang="en-US" altLang="zh-TW" dirty="0"/>
              <a:t>18</a:t>
            </a:r>
            <a:r>
              <a:rPr lang="zh-TW" altLang="en-US" dirty="0"/>
              <a:t>歲，違者處以</a:t>
            </a:r>
            <a:r>
              <a:rPr lang="en-US" altLang="zh-TW" dirty="0"/>
              <a:t>1</a:t>
            </a:r>
            <a:r>
              <a:rPr lang="zh-TW" altLang="en-US" dirty="0"/>
              <a:t>萬元以上</a:t>
            </a:r>
            <a:r>
              <a:rPr lang="en-US" altLang="zh-TW" dirty="0"/>
              <a:t>5</a:t>
            </a:r>
            <a:r>
              <a:rPr lang="zh-TW" altLang="en-US" dirty="0"/>
              <a:t>萬元以下罰鍰，</a:t>
            </a:r>
            <a:endParaRPr lang="en-US" altLang="zh-TW" dirty="0"/>
          </a:p>
          <a:p>
            <a:pPr defTabSz="914307">
              <a:defRPr/>
            </a:pPr>
            <a:r>
              <a:rPr lang="zh-TW" altLang="en-US" dirty="0"/>
              <a:t>法定禁菸場所</a:t>
            </a:r>
            <a:r>
              <a:rPr lang="en-US" altLang="zh-TW" dirty="0"/>
              <a:t>(</a:t>
            </a:r>
            <a:r>
              <a:rPr lang="zh-TW" altLang="en-US" dirty="0"/>
              <a:t>公共場所與室內工作場所</a:t>
            </a:r>
            <a:r>
              <a:rPr lang="en-US" altLang="zh-TW" dirty="0"/>
              <a:t>)</a:t>
            </a:r>
            <a:r>
              <a:rPr lang="zh-TW" altLang="en-US" dirty="0"/>
              <a:t>禁止吸食電子煙，違者處以新臺幣</a:t>
            </a:r>
            <a:r>
              <a:rPr lang="en-US" altLang="zh-TW" dirty="0"/>
              <a:t>2,000</a:t>
            </a:r>
            <a:r>
              <a:rPr lang="zh-TW" altLang="en-US" dirty="0"/>
              <a:t>元以上</a:t>
            </a:r>
            <a:r>
              <a:rPr lang="en-US" altLang="zh-TW" dirty="0"/>
              <a:t>1</a:t>
            </a:r>
            <a:r>
              <a:rPr lang="zh-TW" altLang="en-US" dirty="0"/>
              <a:t>萬元以下罰鍰。</a:t>
            </a:r>
            <a:endParaRPr lang="en-US" altLang="zh-TW" dirty="0"/>
          </a:p>
          <a:p>
            <a:pPr defTabSz="914307">
              <a:defRPr/>
            </a:pPr>
            <a:endParaRPr lang="en-US" altLang="zh-TW" dirty="0"/>
          </a:p>
          <a:p>
            <a:pPr defTabSz="914307">
              <a:defRPr/>
            </a:pPr>
            <a:r>
              <a:rPr lang="zh-TW" altLang="en-US" dirty="0"/>
              <a:t>桃園市電子煙危害防制自治條例</a:t>
            </a:r>
            <a:r>
              <a:rPr lang="en-US" altLang="zh-TW" dirty="0"/>
              <a:t>:https://law.tycg.gov.tw/</a:t>
            </a:r>
            <a:r>
              <a:rPr lang="en-US" altLang="zh-TW" dirty="0" err="1"/>
              <a:t>LawContent.aspx?id</a:t>
            </a:r>
            <a:r>
              <a:rPr lang="en-US" altLang="zh-TW" dirty="0"/>
              <a:t>=GL002198</a:t>
            </a:r>
          </a:p>
          <a:p>
            <a:pPr defTabSz="914307">
              <a:defRPr/>
            </a:pP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13</a:t>
            </a:fld>
            <a:endParaRPr lang="zh-TW" altLang="en-US"/>
          </a:p>
        </p:txBody>
      </p:sp>
    </p:spTree>
    <p:extLst>
      <p:ext uri="{BB962C8B-B14F-4D97-AF65-F5344CB8AC3E}">
        <p14:creationId xmlns:p14="http://schemas.microsoft.com/office/powerpoint/2010/main" val="812764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4307">
              <a:defRPr/>
            </a:pPr>
            <a:r>
              <a:rPr lang="zh-TW" altLang="en-US" dirty="0"/>
              <a:t>依據菸害防制法規定</a:t>
            </a:r>
            <a:r>
              <a:rPr lang="zh-TW" altLang="en-US" dirty="0">
                <a:latin typeface="新細明體" panose="02020500000000000000" pitchFamily="18" charset="-120"/>
                <a:ea typeface="新細明體" panose="02020500000000000000" pitchFamily="18" charset="-120"/>
              </a:rPr>
              <a:t>，以下場所皆為禁菸場所，</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經舉發將</a:t>
            </a:r>
            <a:r>
              <a:rPr lang="zh-TW" altLang="en-US" dirty="0">
                <a:solidFill>
                  <a:srgbClr val="FF0000"/>
                </a:solidFill>
                <a:latin typeface="微軟正黑體" panose="020B0604030504040204" pitchFamily="34" charset="-120"/>
                <a:ea typeface="微軟正黑體" panose="020B0604030504040204" pitchFamily="34" charset="-120"/>
              </a:rPr>
              <a:t>處以新臺幣</a:t>
            </a:r>
            <a:r>
              <a:rPr lang="en-US" altLang="zh-TW" dirty="0">
                <a:solidFill>
                  <a:srgbClr val="FF0000"/>
                </a:solidFill>
                <a:latin typeface="微軟正黑體" panose="020B0604030504040204" pitchFamily="34" charset="-120"/>
                <a:ea typeface="微軟正黑體" panose="020B0604030504040204" pitchFamily="34" charset="-120"/>
              </a:rPr>
              <a:t>2</a:t>
            </a:r>
            <a:r>
              <a:rPr lang="zh-TW" altLang="en-US" dirty="0">
                <a:solidFill>
                  <a:srgbClr val="FF0000"/>
                </a:solidFill>
                <a:latin typeface="微軟正黑體" panose="020B0604030504040204" pitchFamily="34" charset="-120"/>
                <a:ea typeface="微軟正黑體" panose="020B0604030504040204" pitchFamily="34" charset="-120"/>
              </a:rPr>
              <a:t>千元</a:t>
            </a:r>
            <a:r>
              <a:rPr lang="en-US" altLang="zh-TW" dirty="0">
                <a:solidFill>
                  <a:srgbClr val="FF0000"/>
                </a:solidFill>
                <a:latin typeface="微軟正黑體" panose="020B0604030504040204" pitchFamily="34" charset="-120"/>
                <a:ea typeface="微軟正黑體" panose="020B0604030504040204" pitchFamily="34" charset="-120"/>
              </a:rPr>
              <a:t>~1</a:t>
            </a:r>
            <a:r>
              <a:rPr lang="zh-TW" altLang="en-US" dirty="0">
                <a:solidFill>
                  <a:srgbClr val="FF0000"/>
                </a:solidFill>
                <a:latin typeface="微軟正黑體" panose="020B0604030504040204" pitchFamily="34" charset="-120"/>
                <a:ea typeface="微軟正黑體" panose="020B0604030504040204" pitchFamily="34" charset="-120"/>
              </a:rPr>
              <a:t>萬元</a:t>
            </a:r>
            <a:endParaRPr lang="en-US" altLang="zh-TW" dirty="0">
              <a:solidFill>
                <a:srgbClr val="FF0000"/>
              </a:solidFill>
              <a:latin typeface="微軟正黑體" panose="020B0604030504040204" pitchFamily="34" charset="-120"/>
              <a:ea typeface="微軟正黑體" panose="020B0604030504040204" pitchFamily="34" charset="-120"/>
            </a:endParaRPr>
          </a:p>
          <a:p>
            <a:r>
              <a:rPr lang="zh-TW" altLang="en-US" dirty="0"/>
              <a:t>另本市公告禁菸場所</a:t>
            </a:r>
            <a:r>
              <a:rPr lang="en-US" altLang="zh-TW" dirty="0"/>
              <a:t>:</a:t>
            </a:r>
            <a:r>
              <a:rPr lang="zh-TW" altLang="en-US" dirty="0"/>
              <a:t>老街、廟宇、辦公場所周邊、公園、高中職以下學校周邊、公車候車亭及連鎖便利商店、咖啡廳、速食店</a:t>
            </a:r>
            <a:r>
              <a:rPr lang="en-US" altLang="zh-TW" dirty="0"/>
              <a:t>1</a:t>
            </a:r>
            <a:r>
              <a:rPr lang="zh-TW" altLang="en-US" dirty="0"/>
              <a:t>樓門市前之騎樓、桃園市中路二號社會住宅設置之沿街步道式開放空間</a:t>
            </a:r>
            <a:r>
              <a:rPr lang="zh-TW" altLang="en-US" dirty="0">
                <a:latin typeface="新細明體" panose="02020500000000000000" pitchFamily="18" charset="-120"/>
                <a:ea typeface="+mn-ea"/>
              </a:rPr>
              <a:t>，經舉發將處以新臺幣</a:t>
            </a:r>
            <a:r>
              <a:rPr lang="en-US" altLang="zh-TW" dirty="0">
                <a:latin typeface="新細明體" panose="02020500000000000000" pitchFamily="18" charset="-120"/>
                <a:ea typeface="+mn-ea"/>
              </a:rPr>
              <a:t>2</a:t>
            </a:r>
            <a:r>
              <a:rPr lang="zh-TW" altLang="en-US" dirty="0">
                <a:latin typeface="新細明體" panose="02020500000000000000" pitchFamily="18" charset="-120"/>
                <a:ea typeface="+mn-ea"/>
              </a:rPr>
              <a:t>千元</a:t>
            </a:r>
            <a:r>
              <a:rPr lang="en-US" altLang="zh-TW" dirty="0">
                <a:latin typeface="新細明體" panose="02020500000000000000" pitchFamily="18" charset="-120"/>
                <a:ea typeface="+mn-ea"/>
              </a:rPr>
              <a:t>~1</a:t>
            </a:r>
            <a:r>
              <a:rPr lang="zh-TW" altLang="en-US" dirty="0">
                <a:latin typeface="新細明體" panose="02020500000000000000" pitchFamily="18" charset="-120"/>
                <a:ea typeface="+mn-ea"/>
              </a:rPr>
              <a:t>萬元</a:t>
            </a:r>
            <a:r>
              <a:rPr lang="zh-TW" altLang="en-US" dirty="0">
                <a:latin typeface="新細明體" panose="02020500000000000000" pitchFamily="18" charset="-120"/>
                <a:ea typeface="新細明體" panose="02020500000000000000" pitchFamily="18" charset="-120"/>
              </a:rPr>
              <a:t>。</a:t>
            </a:r>
            <a:endParaRPr lang="zh-TW" altLang="en-US" dirty="0">
              <a:latin typeface="新細明體" panose="02020500000000000000" pitchFamily="18" charset="-120"/>
              <a:ea typeface="+mn-ea"/>
            </a:endParaRPr>
          </a:p>
          <a:p>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14</a:t>
            </a:fld>
            <a:endParaRPr lang="zh-TW" altLang="en-US"/>
          </a:p>
        </p:txBody>
      </p:sp>
    </p:spTree>
    <p:extLst>
      <p:ext uri="{BB962C8B-B14F-4D97-AF65-F5344CB8AC3E}">
        <p14:creationId xmlns:p14="http://schemas.microsoft.com/office/powerpoint/2010/main" val="3817144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4307">
              <a:defRPr/>
            </a:pPr>
            <a:r>
              <a:rPr lang="zh-TW" altLang="en-US" dirty="0"/>
              <a:t>青少年不能吸菸或吸電子煙，如果有吸需要接受戒菸教育，如果是禁菸場所，還要被罰錢。如果有人拿菸或電子煙給你，你要拒絕，離開現場並反映有人提供菸品給未滿</a:t>
            </a:r>
            <a:r>
              <a:rPr lang="en-US" altLang="zh-TW" dirty="0"/>
              <a:t>18</a:t>
            </a:r>
            <a:r>
              <a:rPr lang="zh-TW" altLang="en-US" dirty="0"/>
              <a:t>歲者。</a:t>
            </a:r>
          </a:p>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15</a:t>
            </a:fld>
            <a:endParaRPr lang="zh-TW" altLang="en-US"/>
          </a:p>
        </p:txBody>
      </p:sp>
    </p:spTree>
    <p:extLst>
      <p:ext uri="{BB962C8B-B14F-4D97-AF65-F5344CB8AC3E}">
        <p14:creationId xmlns:p14="http://schemas.microsoft.com/office/powerpoint/2010/main" val="2579629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16</a:t>
            </a:fld>
            <a:endParaRPr lang="zh-TW" altLang="en-US"/>
          </a:p>
        </p:txBody>
      </p:sp>
    </p:spTree>
    <p:extLst>
      <p:ext uri="{BB962C8B-B14F-4D97-AF65-F5344CB8AC3E}">
        <p14:creationId xmlns:p14="http://schemas.microsoft.com/office/powerpoint/2010/main" val="1584213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solidFill>
                  <a:schemeClr val="tx1">
                    <a:lumMod val="75000"/>
                    <a:lumOff val="25000"/>
                  </a:schemeClr>
                </a:solidFill>
                <a:latin typeface="微軟正黑體" panose="020B0604030504040204" pitchFamily="34" charset="-120"/>
                <a:ea typeface="微軟正黑體" panose="020B0604030504040204" pitchFamily="34" charset="-120"/>
              </a:rPr>
              <a:t>未滿</a:t>
            </a:r>
            <a:r>
              <a:rPr lang="en-US" altLang="zh-TW" dirty="0" smtClean="0">
                <a:solidFill>
                  <a:schemeClr val="tx1">
                    <a:lumMod val="75000"/>
                    <a:lumOff val="25000"/>
                  </a:schemeClr>
                </a:solidFill>
                <a:latin typeface="微軟正黑體" panose="020B0604030504040204" pitchFamily="34" charset="-120"/>
                <a:ea typeface="微軟正黑體" panose="020B0604030504040204" pitchFamily="34" charset="-120"/>
              </a:rPr>
              <a:t>18</a:t>
            </a:r>
            <a:r>
              <a:rPr lang="zh-TW" altLang="en-US" dirty="0" smtClean="0">
                <a:solidFill>
                  <a:schemeClr val="tx1">
                    <a:lumMod val="75000"/>
                    <a:lumOff val="25000"/>
                  </a:schemeClr>
                </a:solidFill>
                <a:latin typeface="微軟正黑體" panose="020B0604030504040204" pitchFamily="34" charset="-120"/>
                <a:ea typeface="微軟正黑體" panose="020B0604030504040204" pitchFamily="34" charset="-120"/>
              </a:rPr>
              <a:t>歲者吸菸除了要施以戒菸教育</a:t>
            </a:r>
            <a:r>
              <a:rPr lang="zh-TW" altLang="en-US" dirty="0" smtClean="0">
                <a:solidFill>
                  <a:schemeClr val="tx1">
                    <a:lumMod val="75000"/>
                    <a:lumOff val="25000"/>
                  </a:schemeClr>
                </a:solidFill>
                <a:latin typeface="新細明體" panose="02020500000000000000" pitchFamily="18" charset="-120"/>
              </a:rPr>
              <a:t>，</a:t>
            </a:r>
            <a:r>
              <a:rPr lang="zh-TW" altLang="en-US" dirty="0" smtClean="0">
                <a:solidFill>
                  <a:schemeClr val="tx1">
                    <a:lumMod val="75000"/>
                    <a:lumOff val="25000"/>
                  </a:schemeClr>
                </a:solidFill>
                <a:latin typeface="微軟正黑體" panose="020B0604030504040204" pitchFamily="34" charset="-120"/>
                <a:ea typeface="微軟正黑體" panose="020B0604030504040204" pitchFamily="34" charset="-120"/>
              </a:rPr>
              <a:t>若在禁菸場所吸菸</a:t>
            </a:r>
            <a:r>
              <a:rPr lang="zh-TW" altLang="en-US" dirty="0" smtClean="0">
                <a:solidFill>
                  <a:schemeClr val="tx1">
                    <a:lumMod val="75000"/>
                    <a:lumOff val="25000"/>
                  </a:schemeClr>
                </a:solidFill>
                <a:latin typeface="新細明體" panose="02020500000000000000" pitchFamily="18" charset="-120"/>
              </a:rPr>
              <a:t>，</a:t>
            </a:r>
            <a:r>
              <a:rPr lang="zh-TW" altLang="en-US" dirty="0" smtClean="0">
                <a:solidFill>
                  <a:schemeClr val="tx1">
                    <a:lumMod val="75000"/>
                    <a:lumOff val="25000"/>
                  </a:schemeClr>
                </a:solidFill>
                <a:latin typeface="微軟正黑體" panose="020B0604030504040204" pitchFamily="34" charset="-120"/>
                <a:ea typeface="微軟正黑體" panose="020B0604030504040204" pitchFamily="34" charset="-120"/>
              </a:rPr>
              <a:t>將處以</a:t>
            </a:r>
            <a:r>
              <a:rPr lang="en-US" altLang="zh-TW" dirty="0" smtClean="0">
                <a:solidFill>
                  <a:schemeClr val="tx1">
                    <a:lumMod val="75000"/>
                    <a:lumOff val="25000"/>
                  </a:schemeClr>
                </a:solidFill>
                <a:latin typeface="微軟正黑體" panose="020B0604030504040204" pitchFamily="34" charset="-120"/>
                <a:ea typeface="微軟正黑體" panose="020B0604030504040204" pitchFamily="34" charset="-120"/>
              </a:rPr>
              <a:t>2,000</a:t>
            </a:r>
            <a:r>
              <a:rPr lang="zh-TW" altLang="en-US" dirty="0" smtClean="0">
                <a:solidFill>
                  <a:schemeClr val="tx1">
                    <a:lumMod val="75000"/>
                    <a:lumOff val="25000"/>
                  </a:schemeClr>
                </a:solidFill>
                <a:latin typeface="微軟正黑體" panose="020B0604030504040204" pitchFamily="34" charset="-120"/>
                <a:ea typeface="微軟正黑體" panose="020B0604030504040204" pitchFamily="34" charset="-120"/>
              </a:rPr>
              <a:t>元至</a:t>
            </a:r>
            <a:r>
              <a:rPr lang="en-US" altLang="zh-TW" dirty="0" smtClean="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dirty="0" smtClean="0">
                <a:solidFill>
                  <a:schemeClr val="tx1">
                    <a:lumMod val="75000"/>
                    <a:lumOff val="25000"/>
                  </a:schemeClr>
                </a:solidFill>
                <a:latin typeface="微軟正黑體" panose="020B0604030504040204" pitchFamily="34" charset="-120"/>
                <a:ea typeface="微軟正黑體" panose="020B0604030504040204" pitchFamily="34" charset="-120"/>
              </a:rPr>
              <a:t>萬元罰鍰</a:t>
            </a:r>
            <a:r>
              <a:rPr lang="zh-TW" altLang="en-US" dirty="0" smtClean="0">
                <a:solidFill>
                  <a:schemeClr val="tx1">
                    <a:lumMod val="75000"/>
                    <a:lumOff val="25000"/>
                  </a:schemeClr>
                </a:solidFill>
                <a:latin typeface="新細明體" panose="02020500000000000000" pitchFamily="18" charset="-120"/>
                <a:ea typeface="新細明體" panose="02020500000000000000" pitchFamily="18" charset="-120"/>
              </a:rPr>
              <a:t>；另</a:t>
            </a:r>
            <a:r>
              <a:rPr lang="zh-TW" altLang="en-US" dirty="0" smtClean="0">
                <a:solidFill>
                  <a:schemeClr val="tx1">
                    <a:lumMod val="75000"/>
                    <a:lumOff val="25000"/>
                  </a:schemeClr>
                </a:solidFill>
                <a:latin typeface="微軟正黑體" panose="020B0604030504040204" pitchFamily="34" charset="-120"/>
                <a:ea typeface="微軟正黑體" panose="020B0604030504040204" pitchFamily="34" charset="-120"/>
              </a:rPr>
              <a:t>依菸害防制法規定不得提供菸品予未滿</a:t>
            </a:r>
            <a:r>
              <a:rPr lang="en-US" altLang="zh-TW" dirty="0" smtClean="0">
                <a:solidFill>
                  <a:schemeClr val="tx1">
                    <a:lumMod val="75000"/>
                    <a:lumOff val="25000"/>
                  </a:schemeClr>
                </a:solidFill>
                <a:latin typeface="微軟正黑體" panose="020B0604030504040204" pitchFamily="34" charset="-120"/>
                <a:ea typeface="微軟正黑體" panose="020B0604030504040204" pitchFamily="34" charset="-120"/>
              </a:rPr>
              <a:t>18</a:t>
            </a:r>
            <a:r>
              <a:rPr lang="zh-TW" altLang="en-US" dirty="0" smtClean="0">
                <a:solidFill>
                  <a:schemeClr val="tx1">
                    <a:lumMod val="75000"/>
                    <a:lumOff val="25000"/>
                  </a:schemeClr>
                </a:solidFill>
                <a:latin typeface="微軟正黑體" panose="020B0604030504040204" pitchFamily="34" charset="-120"/>
                <a:ea typeface="微軟正黑體" panose="020B0604030504040204" pitchFamily="34" charset="-120"/>
              </a:rPr>
              <a:t>歲者</a:t>
            </a:r>
            <a:r>
              <a:rPr lang="zh-TW" altLang="en-US" dirty="0" smtClean="0">
                <a:solidFill>
                  <a:schemeClr val="tx1">
                    <a:lumMod val="75000"/>
                    <a:lumOff val="25000"/>
                  </a:schemeClr>
                </a:solidFill>
                <a:latin typeface="新細明體" panose="02020500000000000000" pitchFamily="18" charset="-120"/>
                <a:ea typeface="新細明體" panose="02020500000000000000" pitchFamily="18" charset="-120"/>
              </a:rPr>
              <a:t>，</a:t>
            </a:r>
            <a:r>
              <a:rPr lang="zh-TW" altLang="en-US" dirty="0" smtClean="0">
                <a:solidFill>
                  <a:schemeClr val="tx1">
                    <a:lumMod val="75000"/>
                    <a:lumOff val="25000"/>
                  </a:schemeClr>
                </a:solidFill>
                <a:latin typeface="微軟正黑體" panose="020B0604030504040204" pitchFamily="34" charset="-120"/>
                <a:ea typeface="微軟正黑體" panose="020B0604030504040204" pitchFamily="34" charset="-120"/>
              </a:rPr>
              <a:t>違規者將處</a:t>
            </a:r>
            <a:r>
              <a:rPr lang="en-US" altLang="zh-TW" dirty="0" smtClean="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dirty="0" smtClean="0">
                <a:solidFill>
                  <a:schemeClr val="tx1">
                    <a:lumMod val="75000"/>
                    <a:lumOff val="25000"/>
                  </a:schemeClr>
                </a:solidFill>
                <a:latin typeface="微軟正黑體" panose="020B0604030504040204" pitchFamily="34" charset="-120"/>
                <a:ea typeface="微軟正黑體" panose="020B0604030504040204" pitchFamily="34" charset="-120"/>
              </a:rPr>
              <a:t>萬至</a:t>
            </a:r>
            <a:r>
              <a:rPr lang="en-US" altLang="zh-TW" dirty="0" smtClean="0">
                <a:solidFill>
                  <a:schemeClr val="tx1">
                    <a:lumMod val="75000"/>
                    <a:lumOff val="25000"/>
                  </a:schemeClr>
                </a:solidFill>
                <a:latin typeface="微軟正黑體" panose="020B0604030504040204" pitchFamily="34" charset="-120"/>
                <a:ea typeface="微軟正黑體" panose="020B0604030504040204" pitchFamily="34" charset="-120"/>
              </a:rPr>
              <a:t>5</a:t>
            </a:r>
            <a:r>
              <a:rPr lang="zh-TW" altLang="en-US" dirty="0" smtClean="0">
                <a:solidFill>
                  <a:schemeClr val="tx1">
                    <a:lumMod val="75000"/>
                    <a:lumOff val="25000"/>
                  </a:schemeClr>
                </a:solidFill>
                <a:latin typeface="微軟正黑體" panose="020B0604030504040204" pitchFamily="34" charset="-120"/>
                <a:ea typeface="微軟正黑體" panose="020B0604030504040204" pitchFamily="34" charset="-120"/>
              </a:rPr>
              <a:t>萬元罰鍰。</a:t>
            </a:r>
            <a:endParaRPr lang="en-US" altLang="zh-TW"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17</a:t>
            </a:fld>
            <a:endParaRPr lang="zh-TW" altLang="en-US"/>
          </a:p>
        </p:txBody>
      </p:sp>
    </p:spTree>
    <p:extLst>
      <p:ext uri="{BB962C8B-B14F-4D97-AF65-F5344CB8AC3E}">
        <p14:creationId xmlns:p14="http://schemas.microsoft.com/office/powerpoint/2010/main" val="3540677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smtClean="0">
                <a:solidFill>
                  <a:schemeClr val="tx1"/>
                </a:solidFill>
                <a:effectLst/>
                <a:latin typeface="+mn-lt"/>
                <a:ea typeface="+mn-ea"/>
                <a:cs typeface="+mn-cs"/>
              </a:rPr>
              <a:t>依據國健署</a:t>
            </a:r>
            <a:r>
              <a:rPr lang="en-US" altLang="zh-TW" sz="1200" b="0" i="0" kern="1200" dirty="0" smtClean="0">
                <a:solidFill>
                  <a:schemeClr val="tx1"/>
                </a:solidFill>
                <a:effectLst/>
                <a:latin typeface="+mn-lt"/>
                <a:ea typeface="+mn-ea"/>
                <a:cs typeface="+mn-cs"/>
              </a:rPr>
              <a:t>108</a:t>
            </a:r>
            <a:r>
              <a:rPr lang="zh-TW" altLang="en-US" sz="1200" b="0" i="0" kern="1200" dirty="0" smtClean="0">
                <a:solidFill>
                  <a:schemeClr val="tx1"/>
                </a:solidFill>
                <a:effectLst/>
                <a:latin typeface="+mn-lt"/>
                <a:ea typeface="+mn-ea"/>
                <a:cs typeface="+mn-cs"/>
              </a:rPr>
              <a:t>年青少年吸菸行為調查，我國青少年第一次開始吸菸的原因，「好奇」、「別人吸跟著吸」及「紓解壓力」就佔了前三名。而青少年開始嘗試吸菸後，有逾三成的青少年（國中生</a:t>
            </a:r>
            <a:r>
              <a:rPr lang="en-US" altLang="zh-TW" sz="1200" b="0" i="0" kern="1200" dirty="0" smtClean="0">
                <a:solidFill>
                  <a:schemeClr val="tx1"/>
                </a:solidFill>
                <a:effectLst/>
                <a:latin typeface="+mn-lt"/>
                <a:ea typeface="+mn-ea"/>
                <a:cs typeface="+mn-cs"/>
              </a:rPr>
              <a:t>30.8%</a:t>
            </a:r>
            <a:r>
              <a:rPr lang="zh-TW" altLang="en-US" sz="1200" b="0" i="0" kern="1200" dirty="0" smtClean="0">
                <a:solidFill>
                  <a:schemeClr val="tx1"/>
                </a:solidFill>
                <a:effectLst/>
                <a:latin typeface="+mn-lt"/>
                <a:ea typeface="+mn-ea"/>
                <a:cs typeface="+mn-cs"/>
              </a:rPr>
              <a:t>，高中職學生</a:t>
            </a:r>
            <a:r>
              <a:rPr lang="en-US" altLang="zh-TW" sz="1200" b="0" i="0" kern="1200" dirty="0" smtClean="0">
                <a:solidFill>
                  <a:schemeClr val="tx1"/>
                </a:solidFill>
                <a:effectLst/>
                <a:latin typeface="+mn-lt"/>
                <a:ea typeface="+mn-ea"/>
                <a:cs typeface="+mn-cs"/>
              </a:rPr>
              <a:t>38.5%</a:t>
            </a:r>
            <a:r>
              <a:rPr lang="zh-TW" altLang="en-US" sz="1200" b="0" i="0" kern="1200" dirty="0" smtClean="0">
                <a:solidFill>
                  <a:schemeClr val="tx1"/>
                </a:solidFill>
                <a:effectLst/>
                <a:latin typeface="+mn-lt"/>
                <a:ea typeface="+mn-ea"/>
                <a:cs typeface="+mn-cs"/>
              </a:rPr>
              <a:t>）仍延續有吸菸之行為。</a:t>
            </a:r>
            <a:endParaRPr lang="en-US" altLang="zh-TW" dirty="0" smtClean="0"/>
          </a:p>
          <a:p>
            <a:r>
              <a:rPr lang="zh-TW" altLang="en-US" dirty="0" smtClean="0"/>
              <a:t>可透過小組釐清或是問答的方式來詢問同學菸品是什麼、對我們的危害又是什麼、拒絕抽菸的好處有什麼</a:t>
            </a:r>
            <a:r>
              <a:rPr lang="en-US" altLang="zh-TW" dirty="0" smtClean="0"/>
              <a:t>?</a:t>
            </a:r>
          </a:p>
          <a:p>
            <a:r>
              <a:rPr lang="zh-TW" altLang="en-US" dirty="0" smtClean="0"/>
              <a:t>藉此離清觀念以降低青少年對菸品的好奇進而使用菸品</a:t>
            </a:r>
            <a:r>
              <a:rPr lang="zh-TW" altLang="en-US" dirty="0" smtClean="0">
                <a:latin typeface="新細明體" panose="02020500000000000000" pitchFamily="18" charset="-120"/>
                <a:ea typeface="+mn-ea"/>
              </a:rPr>
              <a:t>。</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18</a:t>
            </a:fld>
            <a:endParaRPr lang="zh-TW" altLang="en-US"/>
          </a:p>
        </p:txBody>
      </p:sp>
    </p:spTree>
    <p:extLst>
      <p:ext uri="{BB962C8B-B14F-4D97-AF65-F5344CB8AC3E}">
        <p14:creationId xmlns:p14="http://schemas.microsoft.com/office/powerpoint/2010/main" val="122335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19</a:t>
            </a:fld>
            <a:endParaRPr lang="zh-TW" altLang="en-US"/>
          </a:p>
        </p:txBody>
      </p:sp>
    </p:spTree>
    <p:extLst>
      <p:ext uri="{BB962C8B-B14F-4D97-AF65-F5344CB8AC3E}">
        <p14:creationId xmlns:p14="http://schemas.microsoft.com/office/powerpoint/2010/main" val="390997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菸品中所含的尼古丁</a:t>
            </a:r>
            <a:r>
              <a:rPr lang="en-US" altLang="zh-TW" dirty="0"/>
              <a:t>(</a:t>
            </a:r>
            <a:r>
              <a:rPr lang="zh-TW" altLang="en-US" dirty="0"/>
              <a:t>通常用於殺蟲劑</a:t>
            </a:r>
            <a:r>
              <a:rPr lang="en-US" altLang="zh-TW" dirty="0"/>
              <a:t>)</a:t>
            </a:r>
            <a:r>
              <a:rPr lang="zh-TW" altLang="en-US" dirty="0"/>
              <a:t>等成癮性物質，會刺激神經釋放「多巴胺」（</a:t>
            </a:r>
            <a:r>
              <a:rPr lang="en-US" altLang="zh-TW" dirty="0"/>
              <a:t>dopamine</a:t>
            </a:r>
            <a:r>
              <a:rPr lang="zh-TW" altLang="en-US" dirty="0"/>
              <a:t>）讓人感到自在與放鬆，在反覆的刺激之下，會變得神經衰弱，多巴胺的分泌量也會隨之減少，需要靠更多更強的尼古丁才能刺激</a:t>
            </a:r>
            <a:r>
              <a:rPr lang="zh-TW" altLang="en-US" dirty="0">
                <a:latin typeface="新細明體" panose="02020500000000000000" pitchFamily="18" charset="-120"/>
                <a:ea typeface="新細明體" panose="02020500000000000000" pitchFamily="18" charset="-120"/>
              </a:rPr>
              <a:t>。</a:t>
            </a:r>
            <a:endParaRPr lang="en-US" altLang="zh-TW" dirty="0">
              <a:latin typeface="新細明體" panose="02020500000000000000" pitchFamily="18" charset="-120"/>
              <a:ea typeface="新細明體" panose="02020500000000000000" pitchFamily="18" charset="-120"/>
            </a:endParaRPr>
          </a:p>
          <a:p>
            <a:r>
              <a:rPr lang="en-US" altLang="zh-TW" dirty="0">
                <a:latin typeface="新細明體" panose="02020500000000000000" pitchFamily="18" charset="-120"/>
                <a:ea typeface="新細明體" panose="02020500000000000000" pitchFamily="18" charset="-120"/>
              </a:rPr>
              <a:t>2.</a:t>
            </a:r>
            <a:r>
              <a:rPr lang="zh-TW" altLang="en-US" dirty="0"/>
              <a:t>焦油</a:t>
            </a:r>
            <a:r>
              <a:rPr lang="en-US" altLang="zh-TW" dirty="0"/>
              <a:t>(</a:t>
            </a:r>
            <a:r>
              <a:rPr lang="zh-TW" altLang="en-US" sz="1200" b="0" i="0" kern="1200" dirty="0">
                <a:solidFill>
                  <a:schemeClr val="tx1"/>
                </a:solidFill>
                <a:effectLst/>
                <a:latin typeface="+mn-lt"/>
                <a:ea typeface="+mn-ea"/>
                <a:cs typeface="+mn-cs"/>
              </a:rPr>
              <a:t>俗稱瀝青、柏油，菸煙的黃色黏性物質</a:t>
            </a:r>
            <a:r>
              <a:rPr lang="en-US" altLang="zh-TW" sz="1200" b="0" i="0" kern="1200" dirty="0">
                <a:solidFill>
                  <a:schemeClr val="tx1"/>
                </a:solidFill>
                <a:effectLst/>
                <a:latin typeface="+mn-lt"/>
                <a:ea typeface="+mn-ea"/>
                <a:cs typeface="+mn-cs"/>
              </a:rPr>
              <a:t>)</a:t>
            </a:r>
            <a:r>
              <a:rPr lang="zh-TW" altLang="en-US" dirty="0"/>
              <a:t>對身體的損害包括阻塞及刺激氣管及肺部，引起咳嗽。令吸菸者之手指及牙齒變黃。</a:t>
            </a:r>
            <a:endParaRPr lang="en-US" altLang="zh-TW" dirty="0"/>
          </a:p>
          <a:p>
            <a:r>
              <a:rPr lang="en-US" altLang="zh-TW" dirty="0"/>
              <a:t>3.</a:t>
            </a:r>
            <a:r>
              <a:rPr lang="zh-TW" altLang="en-US" dirty="0"/>
              <a:t>一氧化碳</a:t>
            </a:r>
            <a:r>
              <a:rPr lang="en-US" altLang="zh-TW" dirty="0"/>
              <a:t>(</a:t>
            </a:r>
            <a:r>
              <a:rPr lang="zh-TW" altLang="en-US" sz="1200" b="0" i="0" kern="1200" dirty="0">
                <a:solidFill>
                  <a:schemeClr val="tx1"/>
                </a:solidFill>
                <a:effectLst/>
                <a:latin typeface="+mn-lt"/>
                <a:ea typeface="+mn-ea"/>
                <a:cs typeface="+mn-cs"/>
              </a:rPr>
              <a:t>汽油燃料廢氣</a:t>
            </a:r>
            <a:r>
              <a:rPr lang="en-US" altLang="zh-TW" sz="1200" b="0" i="0" kern="1200" dirty="0">
                <a:solidFill>
                  <a:schemeClr val="tx1"/>
                </a:solidFill>
                <a:effectLst/>
                <a:latin typeface="+mn-lt"/>
                <a:ea typeface="+mn-ea"/>
                <a:cs typeface="+mn-cs"/>
              </a:rPr>
              <a:t>)</a:t>
            </a:r>
            <a:r>
              <a:rPr lang="en-US" altLang="zh-TW" dirty="0"/>
              <a:t>:</a:t>
            </a:r>
            <a:r>
              <a:rPr lang="zh-TW" altLang="en-US" dirty="0"/>
              <a:t>一氧化碳會阻礙正常氧氣和血紅素的結合，造成身體缺氧。</a:t>
            </a:r>
            <a:endParaRPr lang="en-US" altLang="zh-TW" dirty="0"/>
          </a:p>
          <a:p>
            <a:endParaRPr lang="en-US" altLang="zh-TW" dirty="0"/>
          </a:p>
          <a:p>
            <a:pPr marL="171450" indent="-171450">
              <a:buFont typeface="Arial" panose="020B0604020202020204" pitchFamily="34" charset="0"/>
              <a:buChar char="•"/>
            </a:pPr>
            <a:r>
              <a:rPr lang="zh-TW" altLang="en-US" dirty="0"/>
              <a:t>菸品對健康危害</a:t>
            </a:r>
            <a:r>
              <a:rPr lang="en-US" altLang="zh-TW" dirty="0"/>
              <a:t>:</a:t>
            </a:r>
            <a:r>
              <a:rPr lang="zh-TW" altLang="en-US" sz="1200" b="0" i="0" kern="1200" dirty="0">
                <a:solidFill>
                  <a:schemeClr val="tx1"/>
                </a:solidFill>
                <a:effectLst/>
                <a:latin typeface="+mn-lt"/>
                <a:ea typeface="+mn-ea"/>
                <a:cs typeface="+mn-cs"/>
              </a:rPr>
              <a:t>皺紋增加、失明、掉牙、掉髮、截肢、陽痿、慢性阻塞性肺病</a:t>
            </a:r>
            <a:r>
              <a:rPr lang="en-US" altLang="zh-TW" sz="1200" b="0" i="0" kern="1200" dirty="0">
                <a:solidFill>
                  <a:schemeClr val="tx1"/>
                </a:solidFill>
                <a:effectLst/>
                <a:latin typeface="+mn-lt"/>
                <a:ea typeface="+mn-ea"/>
                <a:cs typeface="+mn-cs"/>
              </a:rPr>
              <a:t>(COPD)</a:t>
            </a:r>
            <a:r>
              <a:rPr lang="zh-TW" altLang="en-US" sz="1200" b="0" i="0" kern="1200" dirty="0">
                <a:solidFill>
                  <a:schemeClr val="tx1"/>
                </a:solidFill>
                <a:effectLst/>
                <a:latin typeface="+mn-lt"/>
                <a:ea typeface="+mn-ea"/>
                <a:cs typeface="+mn-cs"/>
              </a:rPr>
              <a:t>、增加肺癌、喉癌、口腔癌、乳癌等癌症的機率。</a:t>
            </a:r>
            <a:endParaRPr lang="en-US" altLang="zh-TW" sz="1200" b="0" i="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i="0" kern="1200" dirty="0">
                <a:solidFill>
                  <a:schemeClr val="tx1"/>
                </a:solidFill>
                <a:effectLst/>
                <a:latin typeface="+mn-lt"/>
                <a:ea typeface="+mn-ea"/>
                <a:cs typeface="+mn-cs"/>
              </a:rPr>
              <a:t>吸菸所產生的二手菸霧亦為一級致癌物、殘留在牆壁、家具、衣服上的三手菸也含有對身體有害的物質。</a:t>
            </a:r>
          </a:p>
          <a:p>
            <a:pPr marL="171450" indent="-171450">
              <a:buFont typeface="Arial" panose="020B0604020202020204" pitchFamily="34" charset="0"/>
              <a:buChar char="•"/>
            </a:pP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2</a:t>
            </a:fld>
            <a:endParaRPr lang="zh-TW" altLang="en-US"/>
          </a:p>
        </p:txBody>
      </p:sp>
    </p:spTree>
    <p:extLst>
      <p:ext uri="{BB962C8B-B14F-4D97-AF65-F5344CB8AC3E}">
        <p14:creationId xmlns:p14="http://schemas.microsoft.com/office/powerpoint/2010/main" val="1248398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由前面對菸品危害的釐清</a:t>
            </a:r>
            <a:r>
              <a:rPr lang="zh-TW" altLang="en-US" dirty="0" smtClean="0">
                <a:latin typeface="新細明體" panose="02020500000000000000" pitchFamily="18" charset="-120"/>
                <a:ea typeface="+mn-ea"/>
              </a:rPr>
              <a:t>，並藉由問答讓同學知道拒菸的好處，降低對菸品的好奇</a:t>
            </a:r>
            <a:endParaRPr lang="en-US" altLang="zh-TW" dirty="0" smtClean="0">
              <a:latin typeface="新細明體" panose="02020500000000000000" pitchFamily="18" charset="-120"/>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latin typeface="新細明體" panose="02020500000000000000" pitchFamily="18" charset="-120"/>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後續利用情境練習強化同學的拒菸技能</a:t>
            </a:r>
            <a:r>
              <a:rPr lang="zh-TW" altLang="en-US" dirty="0" smtClean="0">
                <a:latin typeface="新細明體" panose="02020500000000000000" pitchFamily="18" charset="-120"/>
                <a:ea typeface="+mn-ea"/>
              </a:rPr>
              <a:t>。</a:t>
            </a:r>
            <a:endParaRPr lang="en-US" altLang="zh-TW" dirty="0" smtClean="0">
              <a:latin typeface="新細明體" panose="02020500000000000000" pitchFamily="18" charset="-120"/>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老師可請</a:t>
            </a:r>
            <a:r>
              <a:rPr lang="en-US" altLang="zh-TW" dirty="0" smtClean="0"/>
              <a:t>8</a:t>
            </a:r>
            <a:r>
              <a:rPr lang="zh-TW" altLang="en-US" dirty="0" smtClean="0"/>
              <a:t>位同學上台</a:t>
            </a:r>
            <a:r>
              <a:rPr lang="zh-TW" altLang="en-US" dirty="0" smtClean="0">
                <a:latin typeface="新細明體" panose="02020500000000000000" pitchFamily="18" charset="-120"/>
                <a:ea typeface="+mn-ea"/>
              </a:rPr>
              <a:t>，分成</a:t>
            </a:r>
            <a:r>
              <a:rPr lang="en-US" altLang="zh-TW" dirty="0" smtClean="0">
                <a:latin typeface="新細明體" panose="02020500000000000000" pitchFamily="18" charset="-120"/>
                <a:ea typeface="+mn-ea"/>
              </a:rPr>
              <a:t>4</a:t>
            </a:r>
            <a:r>
              <a:rPr lang="zh-TW" altLang="en-US" dirty="0" smtClean="0">
                <a:latin typeface="新細明體" panose="02020500000000000000" pitchFamily="18" charset="-120"/>
                <a:ea typeface="+mn-ea"/>
              </a:rPr>
              <a:t>組</a:t>
            </a:r>
            <a:r>
              <a:rPr lang="en-US" altLang="zh-TW" dirty="0" smtClean="0">
                <a:latin typeface="新細明體" panose="02020500000000000000" pitchFamily="18" charset="-120"/>
                <a:ea typeface="+mn-ea"/>
              </a:rPr>
              <a:t>(</a:t>
            </a:r>
            <a:r>
              <a:rPr lang="zh-TW" altLang="en-US" dirty="0" smtClean="0">
                <a:latin typeface="新細明體" panose="02020500000000000000" pitchFamily="18" charset="-120"/>
                <a:ea typeface="+mn-ea"/>
              </a:rPr>
              <a:t>每組兩招</a:t>
            </a:r>
            <a:r>
              <a:rPr lang="en-US" altLang="zh-TW" dirty="0" smtClean="0">
                <a:latin typeface="新細明體" panose="02020500000000000000" pitchFamily="18" charset="-120"/>
                <a:ea typeface="+mn-ea"/>
              </a:rPr>
              <a:t>)</a:t>
            </a:r>
            <a:r>
              <a:rPr lang="zh-TW" altLang="en-US" dirty="0" smtClean="0">
                <a:latin typeface="新細明體" panose="02020500000000000000" pitchFamily="18" charset="-120"/>
                <a:ea typeface="+mn-ea"/>
              </a:rPr>
              <a:t>，練習拒菸台詞。</a:t>
            </a:r>
            <a:endParaRPr lang="zh-TW" altLang="en-US" dirty="0" smtClean="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20</a:t>
            </a:fld>
            <a:endParaRPr lang="zh-TW" altLang="en-US"/>
          </a:p>
        </p:txBody>
      </p:sp>
    </p:spTree>
    <p:extLst>
      <p:ext uri="{BB962C8B-B14F-4D97-AF65-F5344CB8AC3E}">
        <p14:creationId xmlns:p14="http://schemas.microsoft.com/office/powerpoint/2010/main" val="1378853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21</a:t>
            </a:fld>
            <a:endParaRPr lang="zh-TW" altLang="en-US"/>
          </a:p>
        </p:txBody>
      </p:sp>
    </p:spTree>
    <p:extLst>
      <p:ext uri="{BB962C8B-B14F-4D97-AF65-F5344CB8AC3E}">
        <p14:creationId xmlns:p14="http://schemas.microsoft.com/office/powerpoint/2010/main" val="2940244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22</a:t>
            </a:fld>
            <a:endParaRPr lang="zh-TW" altLang="en-US"/>
          </a:p>
        </p:txBody>
      </p:sp>
    </p:spTree>
    <p:extLst>
      <p:ext uri="{BB962C8B-B14F-4D97-AF65-F5344CB8AC3E}">
        <p14:creationId xmlns:p14="http://schemas.microsoft.com/office/powerpoint/2010/main" val="167931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23</a:t>
            </a:fld>
            <a:endParaRPr lang="zh-TW" altLang="en-US"/>
          </a:p>
        </p:txBody>
      </p:sp>
    </p:spTree>
    <p:extLst>
      <p:ext uri="{BB962C8B-B14F-4D97-AF65-F5344CB8AC3E}">
        <p14:creationId xmlns:p14="http://schemas.microsoft.com/office/powerpoint/2010/main" val="527731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24</a:t>
            </a:fld>
            <a:endParaRPr lang="zh-TW" altLang="en-US"/>
          </a:p>
        </p:txBody>
      </p:sp>
    </p:spTree>
    <p:extLst>
      <p:ext uri="{BB962C8B-B14F-4D97-AF65-F5344CB8AC3E}">
        <p14:creationId xmlns:p14="http://schemas.microsoft.com/office/powerpoint/2010/main" val="1849420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25</a:t>
            </a:fld>
            <a:endParaRPr lang="zh-TW" altLang="en-US"/>
          </a:p>
        </p:txBody>
      </p:sp>
    </p:spTree>
    <p:extLst>
      <p:ext uri="{BB962C8B-B14F-4D97-AF65-F5344CB8AC3E}">
        <p14:creationId xmlns:p14="http://schemas.microsoft.com/office/powerpoint/2010/main" val="1191897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26</a:t>
            </a:fld>
            <a:endParaRPr lang="zh-TW" altLang="en-US"/>
          </a:p>
        </p:txBody>
      </p:sp>
    </p:spTree>
    <p:extLst>
      <p:ext uri="{BB962C8B-B14F-4D97-AF65-F5344CB8AC3E}">
        <p14:creationId xmlns:p14="http://schemas.microsoft.com/office/powerpoint/2010/main" val="2353405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27</a:t>
            </a:fld>
            <a:endParaRPr lang="zh-TW" altLang="en-US"/>
          </a:p>
        </p:txBody>
      </p:sp>
    </p:spTree>
    <p:extLst>
      <p:ext uri="{BB962C8B-B14F-4D97-AF65-F5344CB8AC3E}">
        <p14:creationId xmlns:p14="http://schemas.microsoft.com/office/powerpoint/2010/main" val="2155203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28</a:t>
            </a:fld>
            <a:endParaRPr lang="zh-TW" altLang="en-US"/>
          </a:p>
        </p:txBody>
      </p:sp>
    </p:spTree>
    <p:extLst>
      <p:ext uri="{BB962C8B-B14F-4D97-AF65-F5344CB8AC3E}">
        <p14:creationId xmlns:p14="http://schemas.microsoft.com/office/powerpoint/2010/main" val="3040301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29</a:t>
            </a:fld>
            <a:endParaRPr lang="zh-TW" altLang="en-US"/>
          </a:p>
        </p:txBody>
      </p:sp>
    </p:spTree>
    <p:extLst>
      <p:ext uri="{BB962C8B-B14F-4D97-AF65-F5344CB8AC3E}">
        <p14:creationId xmlns:p14="http://schemas.microsoft.com/office/powerpoint/2010/main" val="1227522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3</a:t>
            </a:fld>
            <a:endParaRPr lang="zh-TW" altLang="en-US"/>
          </a:p>
        </p:txBody>
      </p:sp>
    </p:spTree>
    <p:extLst>
      <p:ext uri="{BB962C8B-B14F-4D97-AF65-F5344CB8AC3E}">
        <p14:creationId xmlns:p14="http://schemas.microsoft.com/office/powerpoint/2010/main" val="1701141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30</a:t>
            </a:fld>
            <a:endParaRPr lang="zh-TW" altLang="en-US"/>
          </a:p>
        </p:txBody>
      </p:sp>
    </p:spTree>
    <p:extLst>
      <p:ext uri="{BB962C8B-B14F-4D97-AF65-F5344CB8AC3E}">
        <p14:creationId xmlns:p14="http://schemas.microsoft.com/office/powerpoint/2010/main" val="2872001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31</a:t>
            </a:fld>
            <a:endParaRPr lang="zh-TW" altLang="en-US"/>
          </a:p>
        </p:txBody>
      </p:sp>
    </p:spTree>
    <p:extLst>
      <p:ext uri="{BB962C8B-B14F-4D97-AF65-F5344CB8AC3E}">
        <p14:creationId xmlns:p14="http://schemas.microsoft.com/office/powerpoint/2010/main" val="1522874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32</a:t>
            </a:fld>
            <a:endParaRPr lang="zh-TW" altLang="en-US"/>
          </a:p>
        </p:txBody>
      </p:sp>
    </p:spTree>
    <p:extLst>
      <p:ext uri="{BB962C8B-B14F-4D97-AF65-F5344CB8AC3E}">
        <p14:creationId xmlns:p14="http://schemas.microsoft.com/office/powerpoint/2010/main" val="17798381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33</a:t>
            </a:fld>
            <a:endParaRPr lang="zh-TW" altLang="en-US"/>
          </a:p>
        </p:txBody>
      </p:sp>
    </p:spTree>
    <p:extLst>
      <p:ext uri="{BB962C8B-B14F-4D97-AF65-F5344CB8AC3E}">
        <p14:creationId xmlns:p14="http://schemas.microsoft.com/office/powerpoint/2010/main" val="8914490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檳榔危害物質</a:t>
            </a:r>
            <a:r>
              <a:rPr lang="en-US" altLang="zh-TW" dirty="0" smtClean="0"/>
              <a:t>:</a:t>
            </a:r>
          </a:p>
          <a:p>
            <a:r>
              <a:rPr lang="en-US" altLang="zh-TW" dirty="0" smtClean="0"/>
              <a:t>1.</a:t>
            </a:r>
            <a:r>
              <a:rPr lang="zh-TW" altLang="en-US" dirty="0" smtClean="0"/>
              <a:t>檳榔果不加配料本身具有致癌性，因富含</a:t>
            </a:r>
            <a:r>
              <a:rPr kumimoji="1" lang="zh-TW" altLang="en-US" sz="1200" b="1" dirty="0" smtClean="0">
                <a:latin typeface="標楷體" panose="03000509000000000000" pitchFamily="65" charset="-120"/>
                <a:ea typeface="標楷體" panose="03000509000000000000" pitchFamily="65" charset="-120"/>
              </a:rPr>
              <a:t>「檳榔素」及 「檳榔鹼」</a:t>
            </a:r>
            <a:r>
              <a:rPr kumimoji="1" lang="zh-TW" altLang="en-US" sz="1200" b="1" dirty="0" smtClean="0">
                <a:latin typeface="新細明體" panose="02020500000000000000" pitchFamily="18" charset="-120"/>
                <a:ea typeface="+mn-ea"/>
              </a:rPr>
              <a:t>，這兩種物質會破壞口腔並長腫瘤。</a:t>
            </a:r>
            <a:r>
              <a:rPr lang="zh-TW" altLang="en-US" sz="1200" b="0" i="0" kern="1200" dirty="0" smtClean="0">
                <a:solidFill>
                  <a:schemeClr val="tx1"/>
                </a:solidFill>
                <a:effectLst/>
                <a:latin typeface="+mn-lt"/>
                <a:ea typeface="+mn-ea"/>
                <a:cs typeface="+mn-cs"/>
              </a:rPr>
              <a:t>檳榔鹼中檳榔素會致癌，包括口腔癌、咽癌、食道癌、肝膽癌及肺癌等。</a:t>
            </a:r>
            <a:endParaRPr kumimoji="1" lang="en-US" altLang="zh-TW" sz="1200" b="1" dirty="0" smtClean="0">
              <a:latin typeface="新細明體" panose="02020500000000000000" pitchFamily="18" charset="-120"/>
              <a:ea typeface="+mn-ea"/>
            </a:endParaRPr>
          </a:p>
          <a:p>
            <a:r>
              <a:rPr kumimoji="1" lang="en-US" altLang="zh-TW" sz="1200" b="1" dirty="0" smtClean="0">
                <a:latin typeface="新細明體" panose="02020500000000000000" pitchFamily="18" charset="-120"/>
                <a:ea typeface="+mn-ea"/>
              </a:rPr>
              <a:t>2.</a:t>
            </a:r>
            <a:r>
              <a:rPr kumimoji="1" lang="zh-TW" altLang="en-US" sz="1200" b="1" dirty="0" smtClean="0">
                <a:latin typeface="新細明體" panose="02020500000000000000" pitchFamily="18" charset="-120"/>
                <a:ea typeface="+mn-ea"/>
              </a:rPr>
              <a:t>紅灰</a:t>
            </a:r>
            <a:r>
              <a:rPr kumimoji="1" lang="en-US" altLang="zh-TW" sz="1200" b="1" dirty="0" smtClean="0">
                <a:latin typeface="新細明體" panose="02020500000000000000" pitchFamily="18" charset="-120"/>
                <a:ea typeface="+mn-ea"/>
              </a:rPr>
              <a:t>:</a:t>
            </a:r>
            <a:r>
              <a:rPr kumimoji="1" lang="zh-TW" altLang="en-US" sz="1200" b="1" dirty="0" smtClean="0">
                <a:latin typeface="新細明體" panose="02020500000000000000" pitchFamily="18" charset="-120"/>
                <a:ea typeface="+mn-ea"/>
              </a:rPr>
              <a:t>使口腔環境變鹼，造成細胞癌化。</a:t>
            </a:r>
            <a:endParaRPr kumimoji="1" lang="en-US" altLang="zh-TW" sz="1200" b="1" dirty="0" smtClean="0">
              <a:latin typeface="新細明體" panose="02020500000000000000" pitchFamily="18" charset="-120"/>
              <a:ea typeface="+mn-ea"/>
            </a:endParaRPr>
          </a:p>
          <a:p>
            <a:r>
              <a:rPr kumimoji="1" lang="en-US" altLang="zh-TW" sz="1200" b="1" dirty="0" smtClean="0">
                <a:latin typeface="新細明體" panose="02020500000000000000" pitchFamily="18" charset="-120"/>
                <a:ea typeface="+mn-ea"/>
              </a:rPr>
              <a:t>3.</a:t>
            </a:r>
            <a:r>
              <a:rPr kumimoji="1" lang="zh-TW" altLang="en-US" sz="1200" b="1" dirty="0" smtClean="0">
                <a:latin typeface="新細明體" panose="02020500000000000000" pitchFamily="18" charset="-120"/>
                <a:ea typeface="+mn-ea"/>
              </a:rPr>
              <a:t>荖花</a:t>
            </a:r>
            <a:r>
              <a:rPr kumimoji="1" lang="en-US" altLang="zh-TW" sz="1200" b="1" dirty="0" smtClean="0">
                <a:latin typeface="新細明體" panose="02020500000000000000" pitchFamily="18" charset="-120"/>
                <a:ea typeface="+mn-ea"/>
              </a:rPr>
              <a:t>:</a:t>
            </a:r>
            <a:r>
              <a:rPr kumimoji="1" lang="zh-TW" altLang="en-US" sz="1200" b="1" dirty="0" smtClean="0">
                <a:latin typeface="新細明體" panose="02020500000000000000" pitchFamily="18" charset="-120"/>
                <a:ea typeface="+mn-ea"/>
              </a:rPr>
              <a:t>如有農藥殘留可能會加速口腔健康危害。</a:t>
            </a:r>
            <a:endParaRPr kumimoji="1" lang="en-US" altLang="zh-TW" sz="1200" b="1" dirty="0" smtClean="0">
              <a:latin typeface="新細明體" panose="02020500000000000000" pitchFamily="18" charset="-120"/>
              <a:ea typeface="+mn-ea"/>
            </a:endParaRPr>
          </a:p>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34</a:t>
            </a:fld>
            <a:endParaRPr lang="zh-TW" altLang="en-US"/>
          </a:p>
        </p:txBody>
      </p:sp>
    </p:spTree>
    <p:extLst>
      <p:ext uri="{BB962C8B-B14F-4D97-AF65-F5344CB8AC3E}">
        <p14:creationId xmlns:p14="http://schemas.microsoft.com/office/powerpoint/2010/main" val="30862160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除了前面的牙齒危害</a:t>
            </a:r>
            <a:r>
              <a:rPr lang="zh-TW" altLang="en-US" dirty="0" smtClean="0">
                <a:latin typeface="新細明體" panose="02020500000000000000" pitchFamily="18" charset="-120"/>
                <a:ea typeface="新細明體" panose="02020500000000000000" pitchFamily="18" charset="-120"/>
              </a:rPr>
              <a:t>及外觀上的傷害，</a:t>
            </a:r>
            <a:r>
              <a:rPr lang="zh-TW" altLang="en-US" sz="1200" b="0" i="0" kern="1200" dirty="0" smtClean="0">
                <a:solidFill>
                  <a:schemeClr val="tx1"/>
                </a:solidFill>
                <a:effectLst/>
                <a:latin typeface="+mn-lt"/>
                <a:ea typeface="+mn-ea"/>
                <a:cs typeface="+mn-cs"/>
              </a:rPr>
              <a:t>嚼檳榔時粗纖維會不斷磨損口腔黏膜，傷口不斷結疤又被磨損，累積一段時間會造成口腔纖維化而難以張口，變得無法正常進食</a:t>
            </a:r>
            <a:r>
              <a:rPr lang="en-US" altLang="zh-TW" sz="1200" b="0" i="0" kern="1200" dirty="0" smtClean="0">
                <a:solidFill>
                  <a:schemeClr val="tx1"/>
                </a:solidFill>
                <a:effectLst/>
                <a:latin typeface="+mn-lt"/>
                <a:ea typeface="+mn-ea"/>
                <a:cs typeface="+mn-cs"/>
              </a:rPr>
              <a:t>!</a:t>
            </a:r>
          </a:p>
          <a:p>
            <a:r>
              <a:rPr lang="zh-TW" altLang="en-US" dirty="0" smtClean="0">
                <a:latin typeface="新細明體" panose="02020500000000000000" pitchFamily="18" charset="-120"/>
                <a:ea typeface="新細明體" panose="02020500000000000000" pitchFamily="18" charset="-120"/>
              </a:rPr>
              <a:t>最可怕的是吃檳榔可能會增加口腔癌風險，</a:t>
            </a:r>
            <a:r>
              <a:rPr lang="zh-TW" altLang="en-US" sz="1200" b="0" i="0" kern="1200" dirty="0" smtClean="0">
                <a:solidFill>
                  <a:schemeClr val="tx1"/>
                </a:solidFill>
                <a:effectLst/>
                <a:latin typeface="+mn-lt"/>
                <a:ea typeface="+mn-ea"/>
                <a:cs typeface="+mn-cs"/>
              </a:rPr>
              <a:t>長期下來還會危害全身健康，如食道癌、心血管疾病、腸胃系統疾病、腎功能受損與肝硬化等</a:t>
            </a:r>
            <a:endParaRPr lang="en-US" altLang="zh-TW" dirty="0" smtClean="0">
              <a:latin typeface="新細明體" panose="02020500000000000000" pitchFamily="18" charset="-120"/>
              <a:ea typeface="新細明體" panose="02020500000000000000" pitchFamily="18"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吃檳榔可能會對口腔健康造成口內或頸部任何部位不明原因之腫塊</a:t>
            </a:r>
            <a:r>
              <a:rPr lang="zh-TW" altLang="en-US" sz="1200" kern="1200" dirty="0" smtClean="0">
                <a:solidFill>
                  <a:schemeClr val="tx1"/>
                </a:solidFill>
                <a:effectLst/>
                <a:latin typeface="新細明體" panose="02020500000000000000" pitchFamily="18" charset="-120"/>
                <a:ea typeface="新細明體" panose="02020500000000000000" pitchFamily="18" charset="-120"/>
                <a:cs typeface="+mn-cs"/>
              </a:rPr>
              <a:t>、</a:t>
            </a:r>
            <a:r>
              <a:rPr lang="zh-TW" altLang="zh-TW" sz="1200" kern="1200" dirty="0" smtClean="0">
                <a:solidFill>
                  <a:schemeClr val="tx1"/>
                </a:solidFill>
                <a:effectLst/>
                <a:latin typeface="+mn-lt"/>
                <a:ea typeface="+mn-ea"/>
                <a:cs typeface="+mn-cs"/>
              </a:rPr>
              <a:t>口腔黏膜顏色或型態改變，如紅、白斑及疣狀增生</a:t>
            </a:r>
            <a:r>
              <a:rPr lang="zh-TW" altLang="en-US" sz="1200" kern="1200" dirty="0" smtClean="0">
                <a:solidFill>
                  <a:schemeClr val="tx1"/>
                </a:solidFill>
                <a:effectLst/>
                <a:latin typeface="新細明體" panose="02020500000000000000" pitchFamily="18" charset="-120"/>
                <a:ea typeface="新細明體" panose="02020500000000000000" pitchFamily="18" charset="-120"/>
                <a:cs typeface="+mn-cs"/>
              </a:rPr>
              <a:t>、</a:t>
            </a:r>
            <a:r>
              <a:rPr lang="zh-TW" altLang="zh-TW" sz="1200" kern="1200" dirty="0" smtClean="0">
                <a:solidFill>
                  <a:schemeClr val="tx1"/>
                </a:solidFill>
                <a:effectLst/>
                <a:latin typeface="+mn-lt"/>
                <a:ea typeface="+mn-ea"/>
                <a:cs typeface="+mn-cs"/>
              </a:rPr>
              <a:t>口腔潰瘍或張口不易、舌頭活動困難</a:t>
            </a:r>
            <a:r>
              <a:rPr lang="zh-TW" altLang="en-US" sz="1200" kern="1200" dirty="0" smtClean="0">
                <a:solidFill>
                  <a:schemeClr val="tx1"/>
                </a:solidFill>
                <a:effectLst/>
                <a:latin typeface="新細明體" panose="02020500000000000000" pitchFamily="18" charset="-120"/>
                <a:ea typeface="新細明體" panose="02020500000000000000" pitchFamily="18" charset="-120"/>
                <a:cs typeface="+mn-cs"/>
              </a:rPr>
              <a:t>、</a:t>
            </a:r>
            <a:r>
              <a:rPr lang="zh-TW" altLang="zh-TW" sz="1200" kern="1200" dirty="0" smtClean="0">
                <a:solidFill>
                  <a:schemeClr val="tx1"/>
                </a:solidFill>
                <a:effectLst/>
                <a:latin typeface="+mn-lt"/>
                <a:ea typeface="+mn-ea"/>
                <a:cs typeface="+mn-cs"/>
              </a:rPr>
              <a:t>顎骨局部腫大，導致臉部左右不對稱</a:t>
            </a:r>
            <a:endParaRPr lang="en-US" altLang="zh-TW" dirty="0" smtClean="0">
              <a:latin typeface="新細明體" panose="02020500000000000000" pitchFamily="18" charset="-120"/>
              <a:ea typeface="+mn-ea"/>
            </a:endParaRPr>
          </a:p>
          <a:p>
            <a:endParaRPr lang="zh-TW" altLang="en-US" dirty="0"/>
          </a:p>
        </p:txBody>
      </p:sp>
      <p:sp>
        <p:nvSpPr>
          <p:cNvPr id="4" name="投影片編號版面配置區 3"/>
          <p:cNvSpPr>
            <a:spLocks noGrp="1"/>
          </p:cNvSpPr>
          <p:nvPr>
            <p:ph type="sldNum" sz="quarter" idx="10"/>
          </p:nvPr>
        </p:nvSpPr>
        <p:spPr/>
        <p:txBody>
          <a:bodyPr/>
          <a:lstStyle/>
          <a:p>
            <a:fld id="{D3096C3C-E67D-4FB5-B54F-F0832B2D4921}" type="slidenum">
              <a:rPr lang="zh-TW" altLang="en-US" smtClean="0"/>
              <a:t>35</a:t>
            </a:fld>
            <a:endParaRPr lang="zh-TW" altLang="en-US"/>
          </a:p>
        </p:txBody>
      </p:sp>
    </p:spTree>
    <p:extLst>
      <p:ext uri="{BB962C8B-B14F-4D97-AF65-F5344CB8AC3E}">
        <p14:creationId xmlns:p14="http://schemas.microsoft.com/office/powerpoint/2010/main" val="1301464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36</a:t>
            </a:fld>
            <a:endParaRPr lang="zh-TW" altLang="en-US"/>
          </a:p>
        </p:txBody>
      </p:sp>
    </p:spTree>
    <p:extLst>
      <p:ext uri="{BB962C8B-B14F-4D97-AF65-F5344CB8AC3E}">
        <p14:creationId xmlns:p14="http://schemas.microsoft.com/office/powerpoint/2010/main" val="5461625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除</a:t>
            </a:r>
            <a:r>
              <a:rPr lang="zh-TW" altLang="en-US" dirty="0"/>
              <a:t>身體的併發症，</a:t>
            </a:r>
            <a:r>
              <a:rPr lang="zh-TW" altLang="en-US" dirty="0" smtClean="0"/>
              <a:t>更合併</a:t>
            </a:r>
            <a:r>
              <a:rPr lang="zh-TW" altLang="en-US" dirty="0"/>
              <a:t>諸多精神症狀如焦慮、憂鬱及認知功能受損等。在病程過程中出 現憂鬱及自殺比率比一般族群高 </a:t>
            </a:r>
            <a:r>
              <a:rPr lang="en-US" altLang="zh-TW" dirty="0"/>
              <a:t>20 </a:t>
            </a:r>
            <a:r>
              <a:rPr lang="zh-TW" altLang="en-US" dirty="0"/>
              <a:t>倍以上，對家庭及社會的影響遠超 過其他疾病。 </a:t>
            </a:r>
          </a:p>
        </p:txBody>
      </p:sp>
      <p:sp>
        <p:nvSpPr>
          <p:cNvPr id="4" name="投影片編號版面配置區 3"/>
          <p:cNvSpPr>
            <a:spLocks noGrp="1"/>
          </p:cNvSpPr>
          <p:nvPr>
            <p:ph type="sldNum" sz="quarter" idx="10"/>
          </p:nvPr>
        </p:nvSpPr>
        <p:spPr/>
        <p:txBody>
          <a:bodyPr/>
          <a:lstStyle/>
          <a:p>
            <a:fld id="{277FC0DD-759E-427D-91BC-2B04BB85479B}" type="slidenum">
              <a:rPr lang="zh-TW" altLang="en-US" smtClean="0"/>
              <a:t>37</a:t>
            </a:fld>
            <a:endParaRPr lang="zh-TW" altLang="en-US"/>
          </a:p>
        </p:txBody>
      </p:sp>
    </p:spTree>
    <p:extLst>
      <p:ext uri="{BB962C8B-B14F-4D97-AF65-F5344CB8AC3E}">
        <p14:creationId xmlns:p14="http://schemas.microsoft.com/office/powerpoint/2010/main" val="21087273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38</a:t>
            </a:fld>
            <a:endParaRPr lang="zh-TW" altLang="en-US"/>
          </a:p>
        </p:txBody>
      </p:sp>
    </p:spTree>
    <p:extLst>
      <p:ext uri="{BB962C8B-B14F-4D97-AF65-F5344CB8AC3E}">
        <p14:creationId xmlns:p14="http://schemas.microsoft.com/office/powerpoint/2010/main" val="10271229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p:cNvSpPr>
            <a:spLocks noGrp="1" noRot="1" noChangeAspect="1" noTextEdit="1"/>
          </p:cNvSpPr>
          <p:nvPr>
            <p:ph type="sldImg"/>
          </p:nvPr>
        </p:nvSpPr>
        <p:spPr>
          <a:xfrm>
            <a:off x="90488" y="744538"/>
            <a:ext cx="6616700" cy="3722687"/>
          </a:xfrm>
          <a:ln/>
        </p:spPr>
      </p:sp>
      <p:sp>
        <p:nvSpPr>
          <p:cNvPr id="9113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latin typeface="Arial" panose="020B0604020202020204" pitchFamily="34" charset="0"/>
              </a:rPr>
              <a:t>酗酒</a:t>
            </a:r>
            <a:r>
              <a:rPr lang="en-US" altLang="zh-TW" smtClean="0">
                <a:latin typeface="Arial" panose="020B0604020202020204" pitchFamily="34" charset="0"/>
              </a:rPr>
              <a:t>+</a:t>
            </a:r>
            <a:r>
              <a:rPr lang="zh-TW" altLang="en-US" smtClean="0">
                <a:latin typeface="Arial" panose="020B0604020202020204" pitchFamily="34" charset="0"/>
              </a:rPr>
              <a:t>抽菸 </a:t>
            </a:r>
            <a:r>
              <a:rPr lang="en-US" altLang="zh-TW" smtClean="0">
                <a:latin typeface="Arial" panose="020B0604020202020204" pitchFamily="34" charset="0"/>
              </a:rPr>
              <a:t>22</a:t>
            </a:r>
            <a:r>
              <a:rPr lang="zh-TW" altLang="en-US" smtClean="0">
                <a:latin typeface="Arial" panose="020B0604020202020204" pitchFamily="34" charset="0"/>
              </a:rPr>
              <a:t>倍</a:t>
            </a:r>
            <a:endParaRPr lang="en-US" altLang="zh-TW" smtClean="0">
              <a:latin typeface="Arial" panose="020B0604020202020204" pitchFamily="34" charset="0"/>
            </a:endParaRPr>
          </a:p>
          <a:p>
            <a:r>
              <a:rPr lang="zh-TW" altLang="en-US" smtClean="0">
                <a:latin typeface="Arial" panose="020B0604020202020204" pitchFamily="34" charset="0"/>
              </a:rPr>
              <a:t>抽菸   </a:t>
            </a:r>
            <a:r>
              <a:rPr lang="en-US" altLang="zh-TW" smtClean="0">
                <a:latin typeface="Arial" panose="020B0604020202020204" pitchFamily="34" charset="0"/>
              </a:rPr>
              <a:t>18</a:t>
            </a:r>
            <a:r>
              <a:rPr lang="zh-TW" altLang="en-US" smtClean="0">
                <a:latin typeface="Arial" panose="020B0604020202020204" pitchFamily="34" charset="0"/>
              </a:rPr>
              <a:t>倍</a:t>
            </a:r>
            <a:endParaRPr lang="en-US" altLang="zh-TW" smtClean="0">
              <a:latin typeface="Arial" panose="020B0604020202020204" pitchFamily="34" charset="0"/>
            </a:endParaRPr>
          </a:p>
          <a:p>
            <a:r>
              <a:rPr lang="zh-TW" altLang="en-US" smtClean="0">
                <a:latin typeface="Arial" panose="020B0604020202020204" pitchFamily="34" charset="0"/>
              </a:rPr>
              <a:t>酗酒 </a:t>
            </a:r>
            <a:r>
              <a:rPr lang="en-US" altLang="zh-TW" smtClean="0">
                <a:latin typeface="Arial" panose="020B0604020202020204" pitchFamily="34" charset="0"/>
              </a:rPr>
              <a:t>10</a:t>
            </a:r>
            <a:r>
              <a:rPr lang="zh-TW" altLang="en-US" smtClean="0">
                <a:latin typeface="Arial" panose="020B0604020202020204" pitchFamily="34" charset="0"/>
              </a:rPr>
              <a:t>倍</a:t>
            </a:r>
          </a:p>
        </p:txBody>
      </p:sp>
    </p:spTree>
    <p:extLst>
      <p:ext uri="{BB962C8B-B14F-4D97-AF65-F5344CB8AC3E}">
        <p14:creationId xmlns:p14="http://schemas.microsoft.com/office/powerpoint/2010/main" val="489167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電子煙是以電壓驅動，透過加熱液態化合物產生氣體，讓使用者直接吸入。</a:t>
            </a:r>
            <a:endParaRPr lang="en-US" altLang="zh-TW" dirty="0" smtClean="0"/>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4</a:t>
            </a:fld>
            <a:endParaRPr lang="zh-TW" altLang="en-US"/>
          </a:p>
        </p:txBody>
      </p:sp>
    </p:spTree>
    <p:extLst>
      <p:ext uri="{BB962C8B-B14F-4D97-AF65-F5344CB8AC3E}">
        <p14:creationId xmlns:p14="http://schemas.microsoft.com/office/powerpoint/2010/main" val="7506513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如果身邊家人或朋友有人抽菸可提供他以下管道戒菸</a:t>
            </a:r>
            <a:r>
              <a:rPr lang="en-US" altLang="zh-TW" dirty="0"/>
              <a:t>:</a:t>
            </a:r>
          </a:p>
          <a:p>
            <a:r>
              <a:rPr lang="en-US" altLang="zh-TW" dirty="0"/>
              <a:t>1.</a:t>
            </a:r>
            <a:r>
              <a:rPr lang="zh-TW" altLang="en-US" dirty="0"/>
              <a:t>門診、住院、急診及社區藥局皆可提供戒菸服務</a:t>
            </a:r>
            <a:r>
              <a:rPr lang="zh-TW" altLang="en-US" dirty="0">
                <a:latin typeface="新細明體" panose="02020500000000000000" pitchFamily="18" charset="-120"/>
                <a:ea typeface="+mn-ea"/>
              </a:rPr>
              <a:t>，透過醫療院所的戒菸衛教師或社區藥局藥師，提供專業的衛教、諮詢與支持，孕婦、青少年及不適合用藥者，可因而得到強而有力的協助。</a:t>
            </a:r>
            <a:endParaRPr lang="en-US" altLang="zh-TW" dirty="0">
              <a:latin typeface="新細明體" panose="02020500000000000000" pitchFamily="18" charset="-120"/>
              <a:ea typeface="+mn-ea"/>
            </a:endParaRPr>
          </a:p>
          <a:p>
            <a:r>
              <a:rPr lang="en-US" altLang="zh-TW" dirty="0">
                <a:latin typeface="新細明體" panose="02020500000000000000" pitchFamily="18" charset="-120"/>
                <a:ea typeface="+mn-ea"/>
              </a:rPr>
              <a:t>2.</a:t>
            </a:r>
            <a:r>
              <a:rPr lang="zh-TW" altLang="en-US" dirty="0">
                <a:latin typeface="新細明體" panose="02020500000000000000" pitchFamily="18" charset="-120"/>
                <a:ea typeface="+mn-ea"/>
              </a:rPr>
              <a:t>可以撥打免費戒菸專線（</a:t>
            </a:r>
            <a:r>
              <a:rPr lang="en-US" altLang="zh-TW" dirty="0">
                <a:latin typeface="新細明體" panose="02020500000000000000" pitchFamily="18" charset="-120"/>
                <a:ea typeface="+mn-ea"/>
              </a:rPr>
              <a:t>0800-636363</a:t>
            </a:r>
            <a:r>
              <a:rPr lang="zh-TW" altLang="en-US" dirty="0">
                <a:latin typeface="新細明體" panose="02020500000000000000" pitchFamily="18" charset="-120"/>
                <a:ea typeface="+mn-ea"/>
              </a:rPr>
              <a:t>），由具備心理輔導、諮商、社會工作等專業人員，透過電話的便利及私密性，陪伴吸菸者渡過戒菸的困難</a:t>
            </a:r>
            <a:r>
              <a:rPr lang="zh-TW" altLang="en-US" dirty="0">
                <a:latin typeface="新細明體" panose="02020500000000000000" pitchFamily="18" charset="-120"/>
                <a:ea typeface="新細明體" panose="02020500000000000000" pitchFamily="18" charset="-120"/>
              </a:rPr>
              <a:t>。</a:t>
            </a:r>
            <a:endParaRPr lang="en-US" altLang="zh-TW" dirty="0">
              <a:latin typeface="新細明體" panose="02020500000000000000" pitchFamily="18" charset="-120"/>
              <a:ea typeface="新細明體" panose="02020500000000000000" pitchFamily="18" charset="-120"/>
            </a:endParaRPr>
          </a:p>
          <a:p>
            <a:r>
              <a:rPr lang="en-US" altLang="zh-TW" dirty="0">
                <a:latin typeface="新細明體" panose="02020500000000000000" pitchFamily="18" charset="-120"/>
                <a:ea typeface="新細明體" panose="02020500000000000000" pitchFamily="18" charset="-120"/>
              </a:rPr>
              <a:t>3.</a:t>
            </a:r>
            <a:r>
              <a:rPr lang="zh-TW" altLang="en-US" dirty="0">
                <a:latin typeface="新細明體" panose="02020500000000000000" pitchFamily="18" charset="-120"/>
                <a:ea typeface="+mn-ea"/>
              </a:rPr>
              <a:t>參加各縣市醫療院所辦理的戒菸班</a:t>
            </a:r>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40</a:t>
            </a:fld>
            <a:endParaRPr lang="zh-TW" altLang="en-US"/>
          </a:p>
        </p:txBody>
      </p:sp>
    </p:spTree>
    <p:extLst>
      <p:ext uri="{BB962C8B-B14F-4D97-AF65-F5344CB8AC3E}">
        <p14:creationId xmlns:p14="http://schemas.microsoft.com/office/powerpoint/2010/main" val="33316221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影片中用實驗模擬菸進入身體</a:t>
            </a:r>
            <a:r>
              <a:rPr lang="zh-TW" altLang="en-US" dirty="0">
                <a:latin typeface="新細明體" panose="02020500000000000000" pitchFamily="18" charset="-120"/>
                <a:ea typeface="新細明體" panose="02020500000000000000" pitchFamily="18" charset="-120"/>
              </a:rPr>
              <a:t>，</a:t>
            </a:r>
            <a:r>
              <a:rPr lang="zh-TW" altLang="en-US" dirty="0"/>
              <a:t>用口罩來模擬肺泡</a:t>
            </a:r>
            <a:r>
              <a:rPr lang="zh-TW" altLang="en-US" dirty="0">
                <a:latin typeface="新細明體" panose="02020500000000000000" pitchFamily="18" charset="-120"/>
                <a:ea typeface="新細明體" panose="02020500000000000000" pitchFamily="18" charset="-120"/>
              </a:rPr>
              <a:t>，當抽完</a:t>
            </a:r>
            <a:r>
              <a:rPr lang="en-US" altLang="zh-TW" dirty="0">
                <a:latin typeface="新細明體" panose="02020500000000000000" pitchFamily="18" charset="-120"/>
                <a:ea typeface="新細明體" panose="02020500000000000000" pitchFamily="18" charset="-120"/>
              </a:rPr>
              <a:t>20</a:t>
            </a:r>
            <a:r>
              <a:rPr lang="zh-TW" altLang="en-US" dirty="0">
                <a:latin typeface="新細明體" panose="02020500000000000000" pitchFamily="18" charset="-120"/>
                <a:ea typeface="新細明體" panose="02020500000000000000" pitchFamily="18" charset="-120"/>
              </a:rPr>
              <a:t>根菸後，看似有害氣體接排出，但都殘留在體內並引發各種心血管疾病</a:t>
            </a:r>
            <a:r>
              <a:rPr lang="en-US" altLang="zh-TW" dirty="0">
                <a:latin typeface="新細明體" panose="02020500000000000000" pitchFamily="18" charset="-120"/>
                <a:ea typeface="新細明體" panose="02020500000000000000" pitchFamily="18" charset="-120"/>
              </a:rPr>
              <a:t>(</a:t>
            </a:r>
            <a:r>
              <a:rPr lang="zh-TW" altLang="en-US" dirty="0">
                <a:latin typeface="新細明體" panose="02020500000000000000" pitchFamily="18" charset="-120"/>
                <a:ea typeface="新細明體" panose="02020500000000000000" pitchFamily="18" charset="-120"/>
              </a:rPr>
              <a:t>心臟病、高血壓及腦中風</a:t>
            </a:r>
            <a:endParaRPr lang="en-US" altLang="zh-TW" dirty="0">
              <a:latin typeface="新細明體" panose="02020500000000000000" pitchFamily="18" charset="-120"/>
              <a:ea typeface="新細明體" panose="02020500000000000000" pitchFamily="18" charset="-120"/>
            </a:endParaRPr>
          </a:p>
          <a:p>
            <a:r>
              <a:rPr lang="zh-TW" altLang="en-US" dirty="0">
                <a:latin typeface="新細明體" panose="02020500000000000000" pitchFamily="18" charset="-120"/>
                <a:ea typeface="新細明體" panose="02020500000000000000" pitchFamily="18" charset="-120"/>
              </a:rPr>
              <a:t>等</a:t>
            </a:r>
            <a:r>
              <a:rPr lang="en-US" altLang="zh-TW" dirty="0">
                <a:latin typeface="新細明體" panose="02020500000000000000" pitchFamily="18" charset="-120"/>
                <a:ea typeface="新細明體" panose="02020500000000000000" pitchFamily="18" charset="-120"/>
              </a:rPr>
              <a:t>)</a:t>
            </a:r>
          </a:p>
          <a:p>
            <a:r>
              <a:rPr lang="zh-TW" altLang="en-US" sz="1200" b="0" i="0" kern="1200" dirty="0">
                <a:solidFill>
                  <a:schemeClr val="tx1"/>
                </a:solidFill>
                <a:effectLst/>
                <a:latin typeface="+mn-lt"/>
                <a:ea typeface="+mn-ea"/>
                <a:cs typeface="+mn-cs"/>
              </a:rPr>
              <a:t>衛生福利部國民健康署菸害防制組</a:t>
            </a:r>
          </a:p>
          <a:p>
            <a:r>
              <a:rPr lang="en-US" altLang="zh-TW" sz="1200" b="0" i="0" kern="1200" dirty="0" err="1">
                <a:solidFill>
                  <a:schemeClr val="tx1"/>
                </a:solidFill>
                <a:effectLst/>
                <a:latin typeface="+mn-lt"/>
                <a:ea typeface="+mn-ea"/>
                <a:cs typeface="+mn-cs"/>
              </a:rPr>
              <a:t>Youtube</a:t>
            </a:r>
            <a:r>
              <a:rPr lang="zh-TW" altLang="en-US" sz="1200" b="0" i="0" kern="1200" dirty="0">
                <a:solidFill>
                  <a:schemeClr val="tx1"/>
                </a:solidFill>
                <a:effectLst/>
                <a:latin typeface="+mn-lt"/>
                <a:ea typeface="+mn-ea"/>
                <a:cs typeface="+mn-cs"/>
              </a:rPr>
              <a:t>：</a:t>
            </a:r>
            <a:r>
              <a:rPr lang="en-US" altLang="zh-TW" sz="1200" b="0" i="0" u="none" strike="noStrike" kern="1200" dirty="0">
                <a:solidFill>
                  <a:schemeClr val="tx1"/>
                </a:solidFill>
                <a:effectLst/>
                <a:latin typeface="+mn-lt"/>
                <a:ea typeface="+mn-ea"/>
                <a:cs typeface="+mn-cs"/>
                <a:hlinkClick r:id="rId3" tooltip="https://youtu.be/nQlNk--7NhI"/>
              </a:rPr>
              <a:t>https://youtu.be/nQlNk--7NhI</a:t>
            </a:r>
            <a:endParaRPr lang="en-US" altLang="zh-TW" sz="1200" b="0" i="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41</a:t>
            </a:fld>
            <a:endParaRPr lang="zh-TW" altLang="en-US"/>
          </a:p>
        </p:txBody>
      </p:sp>
    </p:spTree>
    <p:extLst>
      <p:ext uri="{BB962C8B-B14F-4D97-AF65-F5344CB8AC3E}">
        <p14:creationId xmlns:p14="http://schemas.microsoft.com/office/powerpoint/2010/main" val="9401244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6106326-A759-40F5-9750-B94DA400035B}" type="slidenum">
              <a:rPr lang="zh-TW" altLang="en-US" smtClean="0"/>
              <a:t>42</a:t>
            </a:fld>
            <a:endParaRPr lang="zh-TW" altLang="en-US"/>
          </a:p>
        </p:txBody>
      </p:sp>
    </p:spTree>
    <p:extLst>
      <p:ext uri="{BB962C8B-B14F-4D97-AF65-F5344CB8AC3E}">
        <p14:creationId xmlns:p14="http://schemas.microsoft.com/office/powerpoint/2010/main" val="1568833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投影片圖像版面配置區 1"/>
          <p:cNvSpPr>
            <a:spLocks noGrp="1" noRot="1" noChangeAspect="1" noTextEdit="1"/>
          </p:cNvSpPr>
          <p:nvPr>
            <p:ph type="sldImg"/>
          </p:nvPr>
        </p:nvSpPr>
        <p:spPr>
          <a:xfrm>
            <a:off x="90488" y="744538"/>
            <a:ext cx="6616700" cy="3722687"/>
          </a:xfrm>
          <a:ln/>
        </p:spPr>
      </p:sp>
      <p:sp>
        <p:nvSpPr>
          <p:cNvPr id="727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smtClean="0">
                <a:latin typeface="Arial" panose="020B0604020202020204" pitchFamily="34" charset="0"/>
              </a:rPr>
              <a:t>電子煙有好多種類</a:t>
            </a:r>
            <a:r>
              <a:rPr lang="zh-TW" altLang="en-US" dirty="0" smtClean="0">
                <a:latin typeface="新細明體" panose="02020500000000000000" pitchFamily="18" charset="-120"/>
                <a:ea typeface="新細明體" panose="02020500000000000000" pitchFamily="18" charset="-120"/>
              </a:rPr>
              <a:t>、好多口味</a:t>
            </a:r>
            <a:r>
              <a:rPr lang="en-US" altLang="zh-TW" dirty="0" smtClean="0">
                <a:latin typeface="新細明體" panose="02020500000000000000" pitchFamily="18" charset="-120"/>
                <a:ea typeface="新細明體" panose="02020500000000000000" pitchFamily="18" charset="-120"/>
              </a:rPr>
              <a:t>(</a:t>
            </a:r>
            <a:r>
              <a:rPr lang="zh-TW" altLang="en-US" dirty="0" smtClean="0">
                <a:latin typeface="新細明體" panose="02020500000000000000" pitchFamily="18" charset="-120"/>
                <a:ea typeface="新細明體" panose="02020500000000000000" pitchFamily="18" charset="-120"/>
              </a:rPr>
              <a:t>有叫果汁棒、維他命棒</a:t>
            </a:r>
            <a:r>
              <a:rPr lang="en-US" altLang="zh-TW" dirty="0" smtClean="0">
                <a:latin typeface="新細明體" panose="02020500000000000000" pitchFamily="18" charset="-120"/>
                <a:ea typeface="新細明體" panose="02020500000000000000" pitchFamily="18" charset="-120"/>
              </a:rPr>
              <a:t>)</a:t>
            </a:r>
            <a:r>
              <a:rPr lang="zh-TW" altLang="en-US" dirty="0" smtClean="0">
                <a:latin typeface="新細明體" panose="02020500000000000000" pitchFamily="18" charset="-120"/>
                <a:ea typeface="新細明體" panose="02020500000000000000" pitchFamily="18" charset="-120"/>
              </a:rPr>
              <a:t>，裡面是真的含有果汁及維他命嗎</a:t>
            </a:r>
            <a:r>
              <a:rPr lang="en-US" altLang="zh-TW" dirty="0" smtClean="0">
                <a:latin typeface="新細明體" panose="02020500000000000000" pitchFamily="18" charset="-120"/>
                <a:ea typeface="新細明體" panose="02020500000000000000" pitchFamily="18" charset="-120"/>
              </a:rPr>
              <a:t>?</a:t>
            </a:r>
          </a:p>
          <a:p>
            <a:r>
              <a:rPr lang="zh-TW" altLang="en-US" sz="1200" b="0" i="0" kern="1200" dirty="0" smtClean="0">
                <a:solidFill>
                  <a:schemeClr val="tx1"/>
                </a:solidFill>
                <a:effectLst/>
                <a:latin typeface="+mn-lt"/>
                <a:ea typeface="+mn-ea"/>
                <a:cs typeface="+mn-cs"/>
              </a:rPr>
              <a:t>果汁棒、維他命棒、蒸氣果汁等違禁產品，地下賣家常標榜無害又有多種口味任君挑選，是不是也讓你迷惑了呢？但這些其實都是「電子煙」換個名稱包裝罷了！</a:t>
            </a:r>
            <a:endParaRPr lang="en-US" altLang="zh-TW" sz="1200" b="0" i="0" kern="1200" dirty="0" smtClean="0">
              <a:solidFill>
                <a:schemeClr val="tx1"/>
              </a:solidFill>
              <a:effectLst/>
              <a:latin typeface="+mn-lt"/>
              <a:ea typeface="+mn-ea"/>
              <a:cs typeface="+mn-cs"/>
            </a:endParaRPr>
          </a:p>
          <a:p>
            <a:r>
              <a:rPr lang="zh-TW" altLang="en-US" dirty="0" smtClean="0">
                <a:latin typeface="Arial" panose="020B0604020202020204" pitchFamily="34" charset="0"/>
              </a:rPr>
              <a:t>，抽多了傷身且會上癮，常標榜沒有紙菸的焦油只有食用的香精很安全的，但其實大多電子煙煙油成分多標示不清，大多為不合法添加物，有研究檢測出多達</a:t>
            </a:r>
            <a:r>
              <a:rPr lang="en-US" altLang="zh-TW" dirty="0" smtClean="0">
                <a:latin typeface="Arial" panose="020B0604020202020204" pitchFamily="34" charset="0"/>
              </a:rPr>
              <a:t>164</a:t>
            </a:r>
            <a:r>
              <a:rPr lang="zh-TW" altLang="en-US" dirty="0" smtClean="0">
                <a:latin typeface="Arial" panose="020B0604020202020204" pitchFamily="34" charset="0"/>
              </a:rPr>
              <a:t>種有毒物質，會造成癌症</a:t>
            </a:r>
            <a:r>
              <a:rPr lang="zh-TW" altLang="en-US" dirty="0" smtClean="0">
                <a:latin typeface="新細明體" panose="02020500000000000000" pitchFamily="18" charset="-120"/>
                <a:ea typeface="新細明體" panose="02020500000000000000" pitchFamily="18" charset="-120"/>
              </a:rPr>
              <a:t>、肺、心、肝、腎及生殖功能</a:t>
            </a:r>
            <a:endParaRPr lang="en-US" altLang="zh-TW" dirty="0" smtClean="0">
              <a:latin typeface="新細明體" panose="02020500000000000000" pitchFamily="18" charset="-120"/>
              <a:ea typeface="新細明體" panose="02020500000000000000" pitchFamily="18" charset="-120"/>
            </a:endParaRPr>
          </a:p>
          <a:p>
            <a:r>
              <a:rPr lang="zh-TW" altLang="en-US" dirty="0" smtClean="0">
                <a:latin typeface="新細明體" panose="02020500000000000000" pitchFamily="18" charset="-120"/>
                <a:ea typeface="新細明體" panose="02020500000000000000" pitchFamily="18" charset="-120"/>
              </a:rPr>
              <a:t>有</a:t>
            </a:r>
            <a:r>
              <a:rPr lang="en-US" altLang="zh-TW" dirty="0" smtClean="0">
                <a:latin typeface="新細明體" panose="02020500000000000000" pitchFamily="18" charset="-120"/>
                <a:ea typeface="新細明體" panose="02020500000000000000" pitchFamily="18" charset="-120"/>
              </a:rPr>
              <a:t>8</a:t>
            </a:r>
            <a:r>
              <a:rPr lang="zh-TW" altLang="en-US" dirty="0" smtClean="0">
                <a:latin typeface="新細明體" panose="02020500000000000000" pitchFamily="18" charset="-120"/>
                <a:ea typeface="新細明體" panose="02020500000000000000" pitchFamily="18" charset="-120"/>
              </a:rPr>
              <a:t>成電子煙含尼古丁，會影響青少年腦部發育，導致學習能力低落，心神遲鈍</a:t>
            </a:r>
            <a:r>
              <a:rPr lang="en-US" altLang="zh-TW" dirty="0" smtClean="0">
                <a:latin typeface="新細明體" panose="02020500000000000000" pitchFamily="18" charset="-120"/>
                <a:ea typeface="新細明體" panose="02020500000000000000" pitchFamily="18" charset="-120"/>
              </a:rPr>
              <a:t>!</a:t>
            </a:r>
            <a:endParaRPr lang="en-US" altLang="zh-TW" dirty="0" smtClean="0">
              <a:latin typeface="Arial" panose="020B0604020202020204" pitchFamily="34" charset="0"/>
            </a:endParaRPr>
          </a:p>
          <a:p>
            <a:endParaRPr lang="en-US" altLang="zh-TW" dirty="0" smtClean="0">
              <a:latin typeface="Arial" panose="020B0604020202020204" pitchFamily="34" charset="0"/>
            </a:endParaRPr>
          </a:p>
          <a:p>
            <a:r>
              <a:rPr lang="zh-TW" altLang="en-US" dirty="0" smtClean="0">
                <a:latin typeface="Arial" panose="020B0604020202020204" pitchFamily="34" charset="0"/>
              </a:rPr>
              <a:t>影片連結</a:t>
            </a:r>
            <a:r>
              <a:rPr lang="en-US" altLang="zh-TW" dirty="0" smtClean="0">
                <a:latin typeface="Arial" panose="020B0604020202020204" pitchFamily="34" charset="0"/>
              </a:rPr>
              <a:t>:https://tw.tv.yahoo.com/content-marketing/%E4%B8%8D%E5%98%97%E8%A9%A6-%E4%B8%8D%E8%B3%BC%E8%B2%B7-%E4%B8%8D%E6%8E%A8%E8%96%A6%E9%9B%BB%E5%AD%90%E7%85%99-020233536.html</a:t>
            </a:r>
            <a:endParaRPr lang="zh-TW" altLang="en-US" dirty="0" smtClean="0">
              <a:latin typeface="Arial" panose="020B0604020202020204" pitchFamily="34" charset="0"/>
            </a:endParaRPr>
          </a:p>
        </p:txBody>
      </p:sp>
    </p:spTree>
    <p:extLst>
      <p:ext uri="{BB962C8B-B14F-4D97-AF65-F5344CB8AC3E}">
        <p14:creationId xmlns:p14="http://schemas.microsoft.com/office/powerpoint/2010/main" val="2966058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有些人認為吸電子煙沒有產生菸臭味，在室內吸用就不會影響到其他人，電子煙煙霧跟紙菸一樣有二手菸危害，其煙霧可測得大量的丙二醇、甘油、尼古丁、重金屬等，還伴隨著高濃度的</a:t>
            </a:r>
            <a:r>
              <a:rPr lang="en-US" altLang="zh-TW" sz="1200" b="0" i="0" kern="1200" dirty="0" smtClean="0">
                <a:solidFill>
                  <a:schemeClr val="tx1"/>
                </a:solidFill>
                <a:effectLst/>
                <a:latin typeface="+mn-lt"/>
                <a:ea typeface="+mn-ea"/>
                <a:cs typeface="+mn-cs"/>
              </a:rPr>
              <a:t>PM2.5</a:t>
            </a:r>
            <a:r>
              <a:rPr lang="zh-TW" altLang="en-US" sz="1200" b="0" i="0" kern="1200" dirty="0" smtClean="0">
                <a:solidFill>
                  <a:schemeClr val="tx1"/>
                </a:solidFill>
                <a:effectLst/>
                <a:latin typeface="+mn-lt"/>
                <a:ea typeface="+mn-ea"/>
                <a:cs typeface="+mn-cs"/>
              </a:rPr>
              <a:t>微粒，且在室內環境不易散失，絕對不是賣家所稱的無害的蒸氣或煙霧。</a:t>
            </a:r>
            <a:endParaRPr lang="zh-TW" altLang="en-US" dirty="0"/>
          </a:p>
        </p:txBody>
      </p:sp>
      <p:sp>
        <p:nvSpPr>
          <p:cNvPr id="4" name="投影片編號版面配置區 3"/>
          <p:cNvSpPr>
            <a:spLocks noGrp="1"/>
          </p:cNvSpPr>
          <p:nvPr>
            <p:ph type="sldNum" sz="quarter" idx="10"/>
          </p:nvPr>
        </p:nvSpPr>
        <p:spPr/>
        <p:txBody>
          <a:bodyPr/>
          <a:lstStyle/>
          <a:p>
            <a:fld id="{D3096C3C-E67D-4FB5-B54F-F0832B2D4921}" type="slidenum">
              <a:rPr lang="zh-TW" altLang="en-US" smtClean="0"/>
              <a:t>6</a:t>
            </a:fld>
            <a:endParaRPr lang="zh-TW" altLang="en-US"/>
          </a:p>
        </p:txBody>
      </p:sp>
    </p:spTree>
    <p:extLst>
      <p:ext uri="{BB962C8B-B14F-4D97-AF65-F5344CB8AC3E}">
        <p14:creationId xmlns:p14="http://schemas.microsoft.com/office/powerpoint/2010/main" val="2485080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電子煙隱藏的危害物質</a:t>
            </a:r>
            <a:r>
              <a:rPr lang="en-US" altLang="zh-TW" dirty="0"/>
              <a:t>:</a:t>
            </a:r>
          </a:p>
          <a:p>
            <a:r>
              <a:rPr lang="en-US" altLang="zh-TW" dirty="0"/>
              <a:t>1.</a:t>
            </a:r>
            <a:r>
              <a:rPr lang="zh-TW" altLang="en-US" dirty="0"/>
              <a:t>尼古丁</a:t>
            </a:r>
            <a:r>
              <a:rPr lang="en-US" altLang="zh-TW" dirty="0"/>
              <a:t>:</a:t>
            </a:r>
            <a:r>
              <a:rPr lang="zh-TW" altLang="en-US" dirty="0"/>
              <a:t>尼古丁是從菸草粹取出的生物鹼</a:t>
            </a:r>
            <a:r>
              <a:rPr lang="zh-TW" altLang="en-US" dirty="0">
                <a:latin typeface="新細明體" panose="02020500000000000000" pitchFamily="18" charset="-120"/>
                <a:ea typeface="新細明體" panose="02020500000000000000" pitchFamily="18" charset="-120"/>
              </a:rPr>
              <a:t>，會影響人體神經系統，導致心血管疾病、傷口復原力下降、生育能力變差、消化性潰瘍及胃食道逆流等問題，且為高度成癮物質。</a:t>
            </a:r>
            <a:endParaRPr lang="en-US" altLang="zh-TW" dirty="0"/>
          </a:p>
          <a:p>
            <a:r>
              <a:rPr lang="en-US" altLang="zh-TW" dirty="0"/>
              <a:t>2.</a:t>
            </a:r>
            <a:r>
              <a:rPr lang="zh-TW" altLang="en-US" dirty="0"/>
              <a:t>甲醛乙醛</a:t>
            </a:r>
            <a:r>
              <a:rPr lang="en-US" altLang="zh-TW" dirty="0"/>
              <a:t>:</a:t>
            </a:r>
            <a:r>
              <a:rPr lang="zh-TW" altLang="en-US" dirty="0"/>
              <a:t>吸入甲醛或乙醛會刺激眼部及呼吸道，引起咳嗽、 喘鳴、胸痛及支氣管炎，長期吸入可能引起慢性呼吸道疾病。</a:t>
            </a:r>
            <a:endParaRPr lang="en-US" altLang="zh-TW" dirty="0"/>
          </a:p>
          <a:p>
            <a:r>
              <a:rPr lang="en-US" altLang="zh-TW" dirty="0"/>
              <a:t>3.</a:t>
            </a:r>
            <a:r>
              <a:rPr lang="zh-TW" altLang="en-US" dirty="0"/>
              <a:t>丙二醇</a:t>
            </a:r>
            <a:r>
              <a:rPr lang="en-US" altLang="zh-TW" dirty="0"/>
              <a:t>:</a:t>
            </a:r>
            <a:r>
              <a:rPr lang="zh-TW" altLang="en-US" dirty="0"/>
              <a:t>電子煙的主要溶劑，會對皮膚及黏膜產生刺激性，過度使用會造成接觸性皮膚炎、落髮、知覺異常、腎臟損害及肝臟異常。 </a:t>
            </a:r>
            <a:endParaRPr lang="en-US" altLang="zh-TW" dirty="0"/>
          </a:p>
          <a:p>
            <a:r>
              <a:rPr lang="en-US" altLang="zh-TW" dirty="0"/>
              <a:t>4.</a:t>
            </a:r>
            <a:r>
              <a:rPr lang="zh-TW" altLang="en-US" dirty="0"/>
              <a:t>電子煙曾因電池發生過爆炸事件</a:t>
            </a:r>
            <a:endParaRPr lang="en-US" altLang="zh-TW" dirty="0"/>
          </a:p>
          <a:p>
            <a:endParaRPr lang="en-US" altLang="zh-TW" dirty="0"/>
          </a:p>
          <a:p>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健康九九</a:t>
            </a:r>
            <a:r>
              <a:rPr lang="en-US" altLang="zh-TW" sz="1200" b="0" i="0" kern="1200" dirty="0" err="1">
                <a:solidFill>
                  <a:schemeClr val="tx1"/>
                </a:solidFill>
                <a:effectLst/>
                <a:latin typeface="+mn-lt"/>
                <a:ea typeface="+mn-ea"/>
                <a:cs typeface="+mn-cs"/>
              </a:rPr>
              <a:t>Youtube</a:t>
            </a:r>
            <a:r>
              <a:rPr lang="zh-TW" altLang="en-US" sz="1200" b="0" i="0" kern="1200" dirty="0">
                <a:solidFill>
                  <a:schemeClr val="tx1"/>
                </a:solidFill>
                <a:effectLst/>
                <a:latin typeface="+mn-lt"/>
                <a:ea typeface="+mn-ea"/>
                <a:cs typeface="+mn-cs"/>
              </a:rPr>
              <a:t>專屬頻道：</a:t>
            </a:r>
            <a:r>
              <a:rPr lang="en-US" altLang="zh-TW" sz="1200" b="0" i="0" u="none" strike="noStrike" kern="1200" dirty="0">
                <a:solidFill>
                  <a:schemeClr val="tx1"/>
                </a:solidFill>
                <a:effectLst/>
                <a:latin typeface="+mn-lt"/>
                <a:ea typeface="+mn-ea"/>
                <a:cs typeface="+mn-cs"/>
                <a:hlinkClick r:id="rId3" tooltip="https://youtu.be/Fu0YmaclJTA"/>
              </a:rPr>
              <a:t>https://youtu.be/Fu0YmaclJTA</a:t>
            </a:r>
            <a:endParaRPr lang="en-US" altLang="zh-TW" sz="1200" b="0" i="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7</a:t>
            </a:fld>
            <a:endParaRPr lang="zh-TW" altLang="en-US"/>
          </a:p>
        </p:txBody>
      </p:sp>
    </p:spTree>
    <p:extLst>
      <p:ext uri="{BB962C8B-B14F-4D97-AF65-F5344CB8AC3E}">
        <p14:creationId xmlns:p14="http://schemas.microsoft.com/office/powerpoint/2010/main" val="2909417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4307">
              <a:defRPr/>
            </a:pPr>
            <a:r>
              <a:rPr lang="zh-TW" altLang="en-US" dirty="0"/>
              <a:t>電子煙有五大危害</a:t>
            </a:r>
            <a:r>
              <a:rPr lang="en-US" altLang="zh-TW" dirty="0"/>
              <a:t>:</a:t>
            </a:r>
          </a:p>
          <a:p>
            <a:pPr marL="228600" marR="0" lvl="0" indent="-228600" algn="l" defTabSz="914307" rtl="0" eaLnBrk="1" fontAlgn="auto" latinLnBrk="0" hangingPunct="1">
              <a:lnSpc>
                <a:spcPct val="100000"/>
              </a:lnSpc>
              <a:spcBef>
                <a:spcPts val="0"/>
              </a:spcBef>
              <a:spcAft>
                <a:spcPts val="0"/>
              </a:spcAft>
              <a:buClrTx/>
              <a:buSzTx/>
              <a:buFontTx/>
              <a:buAutoNum type="arabicPeriod"/>
              <a:tabLst/>
              <a:defRPr/>
            </a:pPr>
            <a:r>
              <a:rPr lang="zh-TW" altLang="zh-TW" sz="1200" b="1" kern="1200" dirty="0">
                <a:solidFill>
                  <a:schemeClr val="tx1"/>
                </a:solidFill>
                <a:effectLst/>
                <a:latin typeface="+mn-lt"/>
                <a:ea typeface="+mn-ea"/>
                <a:cs typeface="+mn-cs"/>
              </a:rPr>
              <a:t>電子煙油如含有尼古丁，會上癮，不能幫助戒菸，而且容易吸食過量，尼古丁會使身體釋放大量多巴胺，讓人產生愉悅與放鬆感，但不斷刺激之下，會變成需要吸入更多尼古丁，才有辦法達到跟原先相同的感覺。尼古丁會影響神經系統，導致心血管疾病、傷口復原力下降、生育能力變差、消化性潰瘍、食道逆流等問題。</a:t>
            </a:r>
            <a:endParaRPr lang="en-US" altLang="zh-TW" sz="1200" b="1" kern="1200" dirty="0">
              <a:solidFill>
                <a:schemeClr val="tx1"/>
              </a:solidFill>
              <a:effectLst/>
              <a:latin typeface="+mn-lt"/>
              <a:ea typeface="+mn-ea"/>
              <a:cs typeface="+mn-cs"/>
            </a:endParaRPr>
          </a:p>
          <a:p>
            <a:pPr marL="228600" marR="0" lvl="0" indent="-228600" algn="l" defTabSz="914307" rtl="0" eaLnBrk="1" fontAlgn="auto" latinLnBrk="0" hangingPunct="1">
              <a:lnSpc>
                <a:spcPct val="100000"/>
              </a:lnSpc>
              <a:spcBef>
                <a:spcPts val="0"/>
              </a:spcBef>
              <a:spcAft>
                <a:spcPts val="0"/>
              </a:spcAft>
              <a:buClrTx/>
              <a:buSzTx/>
              <a:buFontTx/>
              <a:buAutoNum type="arabicPeriod"/>
              <a:tabLst/>
              <a:defRPr/>
            </a:pPr>
            <a:r>
              <a:rPr lang="zh-TW" altLang="en-US" sz="1200" b="1" kern="1200" dirty="0">
                <a:solidFill>
                  <a:schemeClr val="tx1"/>
                </a:solidFill>
                <a:effectLst/>
                <a:latin typeface="+mn-lt"/>
                <a:ea typeface="+mn-ea"/>
                <a:cs typeface="+mn-cs"/>
              </a:rPr>
              <a:t>另外電子煙亦含有</a:t>
            </a:r>
            <a:r>
              <a:rPr lang="zh-TW" altLang="zh-TW" sz="1200" b="1" kern="1200" dirty="0">
                <a:solidFill>
                  <a:schemeClr val="tx1"/>
                </a:solidFill>
                <a:effectLst/>
                <a:latin typeface="+mn-lt"/>
                <a:ea typeface="+mn-ea"/>
                <a:cs typeface="+mn-cs"/>
              </a:rPr>
              <a:t>甲醛</a:t>
            </a:r>
            <a:r>
              <a:rPr lang="en-US" altLang="zh-TW" sz="1200" b="1" kern="1200" dirty="0">
                <a:solidFill>
                  <a:schemeClr val="tx1"/>
                </a:solidFill>
                <a:effectLst/>
                <a:latin typeface="+mn-lt"/>
                <a:ea typeface="+mn-ea"/>
                <a:cs typeface="+mn-cs"/>
              </a:rPr>
              <a:t>(</a:t>
            </a:r>
            <a:r>
              <a:rPr lang="zh-TW" altLang="zh-TW" sz="1200" b="1" kern="1200" dirty="0">
                <a:solidFill>
                  <a:schemeClr val="tx1"/>
                </a:solidFill>
                <a:effectLst/>
                <a:latin typeface="+mn-lt"/>
                <a:ea typeface="+mn-ea"/>
                <a:cs typeface="+mn-cs"/>
              </a:rPr>
              <a:t>也就是俗稱的福馬林，是一級致癌物</a:t>
            </a:r>
            <a:r>
              <a:rPr lang="en-US" altLang="zh-TW" sz="1200" b="1" kern="1200" dirty="0">
                <a:solidFill>
                  <a:schemeClr val="tx1"/>
                </a:solidFill>
                <a:effectLst/>
                <a:latin typeface="+mn-lt"/>
                <a:ea typeface="+mn-ea"/>
                <a:cs typeface="+mn-cs"/>
              </a:rPr>
              <a:t>)</a:t>
            </a:r>
            <a:r>
              <a:rPr lang="zh-TW" altLang="zh-TW" sz="1200" b="1" kern="1200" dirty="0">
                <a:solidFill>
                  <a:schemeClr val="tx1"/>
                </a:solidFill>
                <a:effectLst/>
                <a:latin typeface="+mn-lt"/>
                <a:ea typeface="+mn-ea"/>
                <a:cs typeface="+mn-cs"/>
              </a:rPr>
              <a:t>、丙二醇、人工合成的香料等，導致眼部過敏及呼吸道疾病，引起咳嗽、喘鳴、胸痛及支氣管炎，長期吸入可能引起慢性呼吸道疾病。</a:t>
            </a:r>
            <a:endParaRPr lang="en-US" altLang="zh-TW" sz="1200" b="1" kern="1200" dirty="0">
              <a:solidFill>
                <a:schemeClr val="tx1"/>
              </a:solidFill>
              <a:effectLst/>
              <a:latin typeface="+mn-lt"/>
              <a:ea typeface="+mn-ea"/>
              <a:cs typeface="+mn-cs"/>
            </a:endParaRPr>
          </a:p>
          <a:p>
            <a:pPr marL="228600" marR="0" lvl="0" indent="-228600" algn="l" defTabSz="914307" rtl="0" eaLnBrk="1" fontAlgn="auto" latinLnBrk="0" hangingPunct="1">
              <a:lnSpc>
                <a:spcPct val="100000"/>
              </a:lnSpc>
              <a:spcBef>
                <a:spcPts val="0"/>
              </a:spcBef>
              <a:spcAft>
                <a:spcPts val="0"/>
              </a:spcAft>
              <a:buClrTx/>
              <a:buSzTx/>
              <a:buFontTx/>
              <a:buAutoNum type="arabicPeriod"/>
              <a:tabLst/>
              <a:defRPr/>
            </a:pPr>
            <a:r>
              <a:rPr lang="zh-TW" altLang="en-US" sz="1200" b="1" kern="1200" dirty="0">
                <a:solidFill>
                  <a:schemeClr val="tx1"/>
                </a:solidFill>
                <a:effectLst/>
                <a:latin typeface="+mn-lt"/>
                <a:ea typeface="+mn-ea"/>
                <a:cs typeface="+mn-cs"/>
              </a:rPr>
              <a:t>電子煙無法幫助戒菸，</a:t>
            </a:r>
            <a:r>
              <a:rPr lang="zh-TW" altLang="zh-TW" sz="1200" b="1" kern="1200" dirty="0">
                <a:solidFill>
                  <a:schemeClr val="tx1"/>
                </a:solidFill>
                <a:effectLst/>
                <a:latin typeface="+mn-lt"/>
                <a:ea typeface="+mn-ea"/>
                <a:cs typeface="+mn-cs"/>
              </a:rPr>
              <a:t>目前我國尚未認證電子煙是戒菸輔助器材，請民眾切勿相信。</a:t>
            </a:r>
            <a:endParaRPr lang="en-US" altLang="zh-TW" sz="1200" b="1" kern="1200" dirty="0">
              <a:solidFill>
                <a:schemeClr val="tx1"/>
              </a:solidFill>
              <a:effectLst/>
              <a:latin typeface="+mn-lt"/>
              <a:ea typeface="+mn-ea"/>
              <a:cs typeface="+mn-cs"/>
            </a:endParaRPr>
          </a:p>
          <a:p>
            <a:pPr marL="228600" marR="0" lvl="0" indent="-228600" algn="l" defTabSz="914307" rtl="0" eaLnBrk="1" fontAlgn="auto" latinLnBrk="0" hangingPunct="1">
              <a:lnSpc>
                <a:spcPct val="100000"/>
              </a:lnSpc>
              <a:spcBef>
                <a:spcPts val="0"/>
              </a:spcBef>
              <a:spcAft>
                <a:spcPts val="0"/>
              </a:spcAft>
              <a:buClrTx/>
              <a:buSzTx/>
              <a:buFontTx/>
              <a:buAutoNum type="arabicPeriod"/>
              <a:tabLst/>
              <a:defRPr/>
            </a:pPr>
            <a:r>
              <a:rPr lang="zh-TW" altLang="en-US" sz="1200" b="1" kern="1200" dirty="0">
                <a:solidFill>
                  <a:schemeClr val="tx1"/>
                </a:solidFill>
                <a:effectLst/>
                <a:latin typeface="+mn-lt"/>
                <a:ea typeface="+mn-ea"/>
                <a:cs typeface="+mn-cs"/>
              </a:rPr>
              <a:t>電子煙油可能被不肖廠商添加毒品</a:t>
            </a:r>
            <a:r>
              <a:rPr lang="en-US" altLang="zh-TW" sz="1200" b="1" kern="1200" dirty="0">
                <a:solidFill>
                  <a:schemeClr val="tx1"/>
                </a:solidFill>
                <a:effectLst/>
                <a:latin typeface="+mn-lt"/>
                <a:ea typeface="+mn-ea"/>
                <a:cs typeface="+mn-cs"/>
              </a:rPr>
              <a:t>(</a:t>
            </a:r>
            <a:r>
              <a:rPr lang="zh-TW" altLang="en-US" sz="1200" b="1" kern="1200" dirty="0">
                <a:solidFill>
                  <a:schemeClr val="tx1"/>
                </a:solidFill>
                <a:effectLst/>
                <a:latin typeface="+mn-lt"/>
                <a:ea typeface="+mn-ea"/>
                <a:cs typeface="+mn-cs"/>
              </a:rPr>
              <a:t>大麻</a:t>
            </a:r>
            <a:r>
              <a:rPr lang="zh-TW" altLang="zh-TW" sz="1200" b="1" kern="1200" dirty="0">
                <a:solidFill>
                  <a:schemeClr val="tx1"/>
                </a:solidFill>
                <a:effectLst/>
                <a:latin typeface="+mn-lt"/>
                <a:ea typeface="+mn-ea"/>
                <a:cs typeface="+mn-cs"/>
              </a:rPr>
              <a:t>、</a:t>
            </a:r>
            <a:r>
              <a:rPr lang="zh-TW" altLang="en-US" sz="1200" b="1" kern="1200" dirty="0">
                <a:solidFill>
                  <a:schemeClr val="tx1"/>
                </a:solidFill>
                <a:effectLst/>
                <a:latin typeface="+mn-lt"/>
                <a:ea typeface="+mn-ea"/>
                <a:cs typeface="+mn-cs"/>
              </a:rPr>
              <a:t>安非他命等</a:t>
            </a:r>
            <a:r>
              <a:rPr lang="en-US" altLang="zh-TW" sz="1200" b="1" kern="1200" dirty="0">
                <a:solidFill>
                  <a:schemeClr val="tx1"/>
                </a:solidFill>
                <a:effectLst/>
                <a:latin typeface="+mn-lt"/>
                <a:ea typeface="+mn-ea"/>
                <a:cs typeface="+mn-cs"/>
              </a:rPr>
              <a:t>)</a:t>
            </a:r>
            <a:r>
              <a:rPr lang="zh-TW" altLang="en-US" sz="1200" b="1" kern="1200" dirty="0">
                <a:solidFill>
                  <a:schemeClr val="tx1"/>
                </a:solidFill>
                <a:effectLst/>
                <a:latin typeface="+mn-lt"/>
                <a:ea typeface="+mn-ea"/>
                <a:cs typeface="+mn-cs"/>
              </a:rPr>
              <a:t>，毒品會產生短暫的快樂感，且會讓人成癮，一旦終止或減少使用毒品，會產生流淚、打哈欠、嘔吐、腹痛、痙攣、焦躁不安及強烈渴求藥物等戒斷症狀，終其一生難以擺脫毒品的束縛。甚至為了設法取得毒品，不惜用謀財害命等強烈手段，引起社會嚴重問題。</a:t>
            </a:r>
            <a:endParaRPr lang="en-US" altLang="zh-TW" sz="1200" b="1" kern="1200" dirty="0">
              <a:solidFill>
                <a:schemeClr val="tx1"/>
              </a:solidFill>
              <a:effectLst/>
              <a:latin typeface="+mn-lt"/>
              <a:ea typeface="+mn-ea"/>
              <a:cs typeface="+mn-cs"/>
            </a:endParaRPr>
          </a:p>
          <a:p>
            <a:pPr marL="228600" marR="0" lvl="0" indent="-228600" algn="l" defTabSz="914307" rtl="0" eaLnBrk="1" fontAlgn="auto" latinLnBrk="0" hangingPunct="1">
              <a:lnSpc>
                <a:spcPct val="100000"/>
              </a:lnSpc>
              <a:spcBef>
                <a:spcPts val="0"/>
              </a:spcBef>
              <a:spcAft>
                <a:spcPts val="0"/>
              </a:spcAft>
              <a:buClrTx/>
              <a:buSzTx/>
              <a:buFontTx/>
              <a:buAutoNum type="arabicPeriod"/>
              <a:tabLst/>
              <a:defRPr/>
            </a:pPr>
            <a:r>
              <a:rPr lang="zh-TW" altLang="en-US" sz="1200" b="1" kern="1200" dirty="0">
                <a:solidFill>
                  <a:schemeClr val="tx1"/>
                </a:solidFill>
                <a:effectLst/>
                <a:latin typeface="+mn-lt"/>
                <a:ea typeface="+mn-ea"/>
                <a:cs typeface="+mn-cs"/>
              </a:rPr>
              <a:t>除了電子煙油的問題外，國外曾發生多起</a:t>
            </a:r>
            <a:r>
              <a:rPr lang="zh-TW" altLang="zh-TW" sz="1200" b="1" kern="1200" dirty="0">
                <a:solidFill>
                  <a:schemeClr val="tx1"/>
                </a:solidFill>
                <a:effectLst/>
                <a:latin typeface="+mn-lt"/>
                <a:ea typeface="+mn-ea"/>
                <a:cs typeface="+mn-cs"/>
              </a:rPr>
              <a:t>電子煙</a:t>
            </a:r>
            <a:r>
              <a:rPr lang="zh-TW" altLang="en-US" sz="1200" b="1" kern="1200" dirty="0">
                <a:solidFill>
                  <a:schemeClr val="tx1"/>
                </a:solidFill>
                <a:effectLst/>
                <a:latin typeface="+mn-lt"/>
                <a:ea typeface="+mn-ea"/>
                <a:cs typeface="+mn-cs"/>
              </a:rPr>
              <a:t>內電池</a:t>
            </a:r>
            <a:r>
              <a:rPr lang="zh-TW" altLang="zh-TW" sz="1200" b="1" kern="1200" dirty="0">
                <a:solidFill>
                  <a:schemeClr val="tx1"/>
                </a:solidFill>
                <a:effectLst/>
                <a:latin typeface="+mn-lt"/>
                <a:ea typeface="+mn-ea"/>
                <a:cs typeface="+mn-cs"/>
              </a:rPr>
              <a:t>爆炸</a:t>
            </a:r>
            <a:r>
              <a:rPr lang="zh-TW" altLang="en-US" sz="1200" b="1" kern="1200" dirty="0">
                <a:solidFill>
                  <a:schemeClr val="tx1"/>
                </a:solidFill>
                <a:effectLst/>
                <a:latin typeface="+mn-lt"/>
                <a:ea typeface="+mn-ea"/>
                <a:cs typeface="+mn-cs"/>
              </a:rPr>
              <a:t>，</a:t>
            </a:r>
            <a:r>
              <a:rPr lang="zh-TW" altLang="zh-TW" sz="1200" b="1" kern="1200" dirty="0">
                <a:solidFill>
                  <a:schemeClr val="tx1"/>
                </a:solidFill>
                <a:effectLst/>
                <a:latin typeface="+mn-lt"/>
                <a:ea typeface="+mn-ea"/>
                <a:cs typeface="+mn-cs"/>
              </a:rPr>
              <a:t>而讓吸食者受重傷的案例。</a:t>
            </a:r>
            <a:endParaRPr lang="en-US" altLang="zh-TW" sz="1200" b="1" kern="1200" dirty="0">
              <a:solidFill>
                <a:schemeClr val="tx1"/>
              </a:solidFill>
              <a:effectLst/>
              <a:latin typeface="+mn-lt"/>
              <a:ea typeface="+mn-ea"/>
              <a:cs typeface="+mn-cs"/>
            </a:endParaRPr>
          </a:p>
          <a:p>
            <a:endParaRPr lang="en-US" altLang="zh-TW" dirty="0"/>
          </a:p>
          <a:p>
            <a:r>
              <a:rPr lang="zh-TW" altLang="en-US" dirty="0"/>
              <a:t>國健署電子煙宣導圖文</a:t>
            </a:r>
            <a:r>
              <a:rPr lang="en-US" altLang="zh-TW" dirty="0"/>
              <a:t>:https://health99.hpa.gov.tw/material/6819</a:t>
            </a:r>
          </a:p>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8</a:t>
            </a:fld>
            <a:endParaRPr lang="zh-TW" altLang="en-US"/>
          </a:p>
        </p:txBody>
      </p:sp>
    </p:spTree>
    <p:extLst>
      <p:ext uri="{BB962C8B-B14F-4D97-AF65-F5344CB8AC3E}">
        <p14:creationId xmlns:p14="http://schemas.microsoft.com/office/powerpoint/2010/main" val="3030784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9</a:t>
            </a:fld>
            <a:endParaRPr lang="zh-TW" altLang="en-US"/>
          </a:p>
        </p:txBody>
      </p:sp>
    </p:spTree>
    <p:extLst>
      <p:ext uri="{BB962C8B-B14F-4D97-AF65-F5344CB8AC3E}">
        <p14:creationId xmlns:p14="http://schemas.microsoft.com/office/powerpoint/2010/main" val="2328233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A19AD230-3C11-40A3-8B89-45A0E196F6CF}" type="datetimeFigureOut">
              <a:rPr lang="zh-TW" altLang="en-US" smtClean="0"/>
              <a:t>2022/3/16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0AD8254-379B-4058-A0EC-A41351817EB9}" type="slidenum">
              <a:rPr lang="zh-TW" altLang="en-US" smtClean="0"/>
              <a:t>‹#›</a:t>
            </a:fld>
            <a:endParaRPr lang="zh-TW" altLang="en-US"/>
          </a:p>
        </p:txBody>
      </p:sp>
    </p:spTree>
    <p:extLst>
      <p:ext uri="{BB962C8B-B14F-4D97-AF65-F5344CB8AC3E}">
        <p14:creationId xmlns:p14="http://schemas.microsoft.com/office/powerpoint/2010/main" val="275507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19AD230-3C11-40A3-8B89-45A0E196F6CF}" type="datetimeFigureOut">
              <a:rPr lang="zh-TW" altLang="en-US" smtClean="0"/>
              <a:t>2022/3/16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0AD8254-379B-4058-A0EC-A41351817EB9}" type="slidenum">
              <a:rPr lang="zh-TW" altLang="en-US" smtClean="0"/>
              <a:t>‹#›</a:t>
            </a:fld>
            <a:endParaRPr lang="zh-TW" altLang="en-US"/>
          </a:p>
        </p:txBody>
      </p:sp>
    </p:spTree>
    <p:extLst>
      <p:ext uri="{BB962C8B-B14F-4D97-AF65-F5344CB8AC3E}">
        <p14:creationId xmlns:p14="http://schemas.microsoft.com/office/powerpoint/2010/main" val="1193942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19AD230-3C11-40A3-8B89-45A0E196F6CF}" type="datetimeFigureOut">
              <a:rPr lang="zh-TW" altLang="en-US" smtClean="0"/>
              <a:t>2022/3/16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0AD8254-379B-4058-A0EC-A41351817EB9}" type="slidenum">
              <a:rPr lang="zh-TW" altLang="en-US" smtClean="0"/>
              <a:t>‹#›</a:t>
            </a:fld>
            <a:endParaRPr lang="zh-TW" altLang="en-US"/>
          </a:p>
        </p:txBody>
      </p:sp>
    </p:spTree>
    <p:extLst>
      <p:ext uri="{BB962C8B-B14F-4D97-AF65-F5344CB8AC3E}">
        <p14:creationId xmlns:p14="http://schemas.microsoft.com/office/powerpoint/2010/main" val="3313371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19AD230-3C11-40A3-8B89-45A0E196F6CF}" type="datetimeFigureOut">
              <a:rPr lang="zh-TW" altLang="en-US" smtClean="0"/>
              <a:t>2022/3/16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0AD8254-379B-4058-A0EC-A41351817EB9}" type="slidenum">
              <a:rPr lang="zh-TW" altLang="en-US" smtClean="0"/>
              <a:t>‹#›</a:t>
            </a:fld>
            <a:endParaRPr lang="zh-TW" altLang="en-US"/>
          </a:p>
        </p:txBody>
      </p:sp>
    </p:spTree>
    <p:extLst>
      <p:ext uri="{BB962C8B-B14F-4D97-AF65-F5344CB8AC3E}">
        <p14:creationId xmlns:p14="http://schemas.microsoft.com/office/powerpoint/2010/main" val="3046376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19AD230-3C11-40A3-8B89-45A0E196F6CF}" type="datetimeFigureOut">
              <a:rPr lang="zh-TW" altLang="en-US" smtClean="0"/>
              <a:t>2022/3/16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0AD8254-379B-4058-A0EC-A41351817EB9}" type="slidenum">
              <a:rPr lang="zh-TW" altLang="en-US" smtClean="0"/>
              <a:t>‹#›</a:t>
            </a:fld>
            <a:endParaRPr lang="zh-TW" altLang="en-US"/>
          </a:p>
        </p:txBody>
      </p:sp>
    </p:spTree>
    <p:extLst>
      <p:ext uri="{BB962C8B-B14F-4D97-AF65-F5344CB8AC3E}">
        <p14:creationId xmlns:p14="http://schemas.microsoft.com/office/powerpoint/2010/main" val="90631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19AD230-3C11-40A3-8B89-45A0E196F6CF}" type="datetimeFigureOut">
              <a:rPr lang="zh-TW" altLang="en-US" smtClean="0"/>
              <a:t>2022/3/16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0AD8254-379B-4058-A0EC-A41351817EB9}" type="slidenum">
              <a:rPr lang="zh-TW" altLang="en-US" smtClean="0"/>
              <a:t>‹#›</a:t>
            </a:fld>
            <a:endParaRPr lang="zh-TW" altLang="en-US"/>
          </a:p>
        </p:txBody>
      </p:sp>
    </p:spTree>
    <p:extLst>
      <p:ext uri="{BB962C8B-B14F-4D97-AF65-F5344CB8AC3E}">
        <p14:creationId xmlns:p14="http://schemas.microsoft.com/office/powerpoint/2010/main" val="1716215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A19AD230-3C11-40A3-8B89-45A0E196F6CF}" type="datetimeFigureOut">
              <a:rPr lang="zh-TW" altLang="en-US" smtClean="0"/>
              <a:t>2022/3/16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C0AD8254-379B-4058-A0EC-A41351817EB9}" type="slidenum">
              <a:rPr lang="zh-TW" altLang="en-US" smtClean="0"/>
              <a:t>‹#›</a:t>
            </a:fld>
            <a:endParaRPr lang="zh-TW" altLang="en-US"/>
          </a:p>
        </p:txBody>
      </p:sp>
    </p:spTree>
    <p:extLst>
      <p:ext uri="{BB962C8B-B14F-4D97-AF65-F5344CB8AC3E}">
        <p14:creationId xmlns:p14="http://schemas.microsoft.com/office/powerpoint/2010/main" val="2623435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A19AD230-3C11-40A3-8B89-45A0E196F6CF}" type="datetimeFigureOut">
              <a:rPr lang="zh-TW" altLang="en-US" smtClean="0"/>
              <a:t>2022/3/16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C0AD8254-379B-4058-A0EC-A41351817EB9}" type="slidenum">
              <a:rPr lang="zh-TW" altLang="en-US" smtClean="0"/>
              <a:t>‹#›</a:t>
            </a:fld>
            <a:endParaRPr lang="zh-TW" altLang="en-US"/>
          </a:p>
        </p:txBody>
      </p:sp>
    </p:spTree>
    <p:extLst>
      <p:ext uri="{BB962C8B-B14F-4D97-AF65-F5344CB8AC3E}">
        <p14:creationId xmlns:p14="http://schemas.microsoft.com/office/powerpoint/2010/main" val="110979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19AD230-3C11-40A3-8B89-45A0E196F6CF}" type="datetimeFigureOut">
              <a:rPr lang="zh-TW" altLang="en-US" smtClean="0"/>
              <a:t>2022/3/16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C0AD8254-379B-4058-A0EC-A41351817EB9}" type="slidenum">
              <a:rPr lang="zh-TW" altLang="en-US" smtClean="0"/>
              <a:t>‹#›</a:t>
            </a:fld>
            <a:endParaRPr lang="zh-TW" altLang="en-US"/>
          </a:p>
        </p:txBody>
      </p:sp>
    </p:spTree>
    <p:extLst>
      <p:ext uri="{BB962C8B-B14F-4D97-AF65-F5344CB8AC3E}">
        <p14:creationId xmlns:p14="http://schemas.microsoft.com/office/powerpoint/2010/main" val="275042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19AD230-3C11-40A3-8B89-45A0E196F6CF}" type="datetimeFigureOut">
              <a:rPr lang="zh-TW" altLang="en-US" smtClean="0"/>
              <a:t>2022/3/16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0AD8254-379B-4058-A0EC-A41351817EB9}" type="slidenum">
              <a:rPr lang="zh-TW" altLang="en-US" smtClean="0"/>
              <a:t>‹#›</a:t>
            </a:fld>
            <a:endParaRPr lang="zh-TW" altLang="en-US"/>
          </a:p>
        </p:txBody>
      </p:sp>
    </p:spTree>
    <p:extLst>
      <p:ext uri="{BB962C8B-B14F-4D97-AF65-F5344CB8AC3E}">
        <p14:creationId xmlns:p14="http://schemas.microsoft.com/office/powerpoint/2010/main" val="42614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19AD230-3C11-40A3-8B89-45A0E196F6CF}" type="datetimeFigureOut">
              <a:rPr lang="zh-TW" altLang="en-US" smtClean="0"/>
              <a:t>2022/3/16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0AD8254-379B-4058-A0EC-A41351817EB9}" type="slidenum">
              <a:rPr lang="zh-TW" altLang="en-US" smtClean="0"/>
              <a:t>‹#›</a:t>
            </a:fld>
            <a:endParaRPr lang="zh-TW" altLang="en-US"/>
          </a:p>
        </p:txBody>
      </p:sp>
    </p:spTree>
    <p:extLst>
      <p:ext uri="{BB962C8B-B14F-4D97-AF65-F5344CB8AC3E}">
        <p14:creationId xmlns:p14="http://schemas.microsoft.com/office/powerpoint/2010/main" val="2148209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AD230-3C11-40A3-8B89-45A0E196F6CF}" type="datetimeFigureOut">
              <a:rPr lang="zh-TW" altLang="en-US" smtClean="0"/>
              <a:t>2022/3/16</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D8254-379B-4058-A0EC-A41351817EB9}" type="slidenum">
              <a:rPr lang="zh-TW" altLang="en-US" smtClean="0"/>
              <a:t>‹#›</a:t>
            </a:fld>
            <a:endParaRPr lang="zh-TW" altLang="en-US"/>
          </a:p>
        </p:txBody>
      </p:sp>
    </p:spTree>
    <p:extLst>
      <p:ext uri="{BB962C8B-B14F-4D97-AF65-F5344CB8AC3E}">
        <p14:creationId xmlns:p14="http://schemas.microsoft.com/office/powerpoint/2010/main" val="404791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SDQago0P2O8"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En1GzcOaS94"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nQlNk--7NhI&amp;feature=youtu.be"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youtu.be/LoG5q4xnpCI" TargetMode="External"/><Relationship Id="rId7"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s://tw.news.yahoo.com/topic/2020health" TargetMode="External"/><Relationship Id="rId10" Type="http://schemas.openxmlformats.org/officeDocument/2006/relationships/image" Target="../media/image36.png"/><Relationship Id="rId4" Type="http://schemas.openxmlformats.org/officeDocument/2006/relationships/hyperlink" Target="https://www.hpa.gov.tw/Pages/List.aspx?nodeid=444" TargetMode="External"/><Relationship Id="rId9"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youtu.be/Fu0YmaclJT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noChangeArrowheads="1"/>
          </p:cNvSpPr>
          <p:nvPr>
            <p:ph type="ctrTitle"/>
          </p:nvPr>
        </p:nvSpPr>
        <p:spPr bwMode="auto">
          <a:xfrm>
            <a:off x="875404" y="2048172"/>
            <a:ext cx="1053053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None/>
            </a:pPr>
            <a:r>
              <a:rPr lang="zh-TW" altLang="en-US"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菸、酒、檳危害</a:t>
            </a:r>
            <a:r>
              <a:rPr lang="zh-TW" altLang="en-US"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防制宣導教材</a:t>
            </a:r>
            <a:r>
              <a:rPr lang="en-US" altLang="zh-TW"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國中版</a:t>
            </a:r>
            <a:endParaRPr lang="zh-TW" altLang="en-US" sz="60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3"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48102" y="4941532"/>
            <a:ext cx="1692275"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標題 1"/>
          <p:cNvSpPr txBox="1">
            <a:spLocks/>
          </p:cNvSpPr>
          <p:nvPr/>
        </p:nvSpPr>
        <p:spPr>
          <a:xfrm>
            <a:off x="342516" y="6034725"/>
            <a:ext cx="3273216" cy="595496"/>
          </a:xfrm>
          <a:prstGeom prst="rect">
            <a:avLst/>
          </a:prstGeom>
          <a:ln>
            <a:miter lim="800000"/>
            <a:headEnd/>
            <a:tailEnd/>
          </a:ln>
        </p:spPr>
        <p:txBody>
          <a:bodyPr>
            <a:normAutofit fontScale="925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kumimoji="1" sz="3600">
                <a:solidFill>
                  <a:schemeClr val="tx2"/>
                </a:solidFill>
                <a:latin typeface="+mj-lt"/>
                <a:ea typeface="+mj-ea"/>
                <a:cs typeface="+mj-cs"/>
              </a:defRPr>
            </a:lvl1pPr>
            <a:lvl2pPr algn="ctr" rtl="0" eaLnBrk="0" fontAlgn="base" hangingPunct="0">
              <a:spcBef>
                <a:spcPct val="0"/>
              </a:spcBef>
              <a:spcAft>
                <a:spcPct val="0"/>
              </a:spcAft>
              <a:defRPr kumimoji="1" sz="3600">
                <a:solidFill>
                  <a:schemeClr val="tx2"/>
                </a:solidFill>
                <a:latin typeface="Arial" charset="0"/>
                <a:ea typeface="標楷體" pitchFamily="65" charset="-120"/>
              </a:defRPr>
            </a:lvl2pPr>
            <a:lvl3pPr algn="ctr" rtl="0" eaLnBrk="0" fontAlgn="base" hangingPunct="0">
              <a:spcBef>
                <a:spcPct val="0"/>
              </a:spcBef>
              <a:spcAft>
                <a:spcPct val="0"/>
              </a:spcAft>
              <a:defRPr kumimoji="1" sz="3600">
                <a:solidFill>
                  <a:schemeClr val="tx2"/>
                </a:solidFill>
                <a:latin typeface="Arial" charset="0"/>
                <a:ea typeface="標楷體" pitchFamily="65" charset="-120"/>
              </a:defRPr>
            </a:lvl3pPr>
            <a:lvl4pPr algn="ctr" rtl="0" eaLnBrk="0" fontAlgn="base" hangingPunct="0">
              <a:spcBef>
                <a:spcPct val="0"/>
              </a:spcBef>
              <a:spcAft>
                <a:spcPct val="0"/>
              </a:spcAft>
              <a:defRPr kumimoji="1" sz="3600">
                <a:solidFill>
                  <a:schemeClr val="tx2"/>
                </a:solidFill>
                <a:latin typeface="Arial" charset="0"/>
                <a:ea typeface="標楷體" pitchFamily="65" charset="-120"/>
              </a:defRPr>
            </a:lvl4pPr>
            <a:lvl5pPr algn="ctr" rtl="0" eaLnBrk="0" fontAlgn="base" hangingPunct="0">
              <a:spcBef>
                <a:spcPct val="0"/>
              </a:spcBef>
              <a:spcAft>
                <a:spcPct val="0"/>
              </a:spcAft>
              <a:defRPr kumimoji="1" sz="3600">
                <a:solidFill>
                  <a:schemeClr val="tx2"/>
                </a:solidFill>
                <a:latin typeface="Arial" charset="0"/>
                <a:ea typeface="標楷體" pitchFamily="65" charset="-120"/>
              </a:defRPr>
            </a:lvl5pPr>
            <a:lvl6pPr marL="457200" algn="ctr" rtl="0" fontAlgn="base">
              <a:spcBef>
                <a:spcPct val="0"/>
              </a:spcBef>
              <a:spcAft>
                <a:spcPct val="0"/>
              </a:spcAft>
              <a:defRPr kumimoji="1" sz="3600">
                <a:solidFill>
                  <a:schemeClr val="tx2"/>
                </a:solidFill>
                <a:latin typeface="Arial" charset="0"/>
                <a:ea typeface="標楷體" pitchFamily="65" charset="-120"/>
              </a:defRPr>
            </a:lvl6pPr>
            <a:lvl7pPr marL="914400" algn="ctr" rtl="0" fontAlgn="base">
              <a:spcBef>
                <a:spcPct val="0"/>
              </a:spcBef>
              <a:spcAft>
                <a:spcPct val="0"/>
              </a:spcAft>
              <a:defRPr kumimoji="1" sz="3600">
                <a:solidFill>
                  <a:schemeClr val="tx2"/>
                </a:solidFill>
                <a:latin typeface="Arial" charset="0"/>
                <a:ea typeface="標楷體" pitchFamily="65" charset="-120"/>
              </a:defRPr>
            </a:lvl7pPr>
            <a:lvl8pPr marL="1371600" algn="ctr" rtl="0" fontAlgn="base">
              <a:spcBef>
                <a:spcPct val="0"/>
              </a:spcBef>
              <a:spcAft>
                <a:spcPct val="0"/>
              </a:spcAft>
              <a:defRPr kumimoji="1" sz="3600">
                <a:solidFill>
                  <a:schemeClr val="tx2"/>
                </a:solidFill>
                <a:latin typeface="Arial" charset="0"/>
                <a:ea typeface="標楷體" pitchFamily="65" charset="-120"/>
              </a:defRPr>
            </a:lvl8pPr>
            <a:lvl9pPr marL="1828800" algn="ctr" rtl="0" fontAlgn="base">
              <a:spcBef>
                <a:spcPct val="0"/>
              </a:spcBef>
              <a:spcAft>
                <a:spcPct val="0"/>
              </a:spcAft>
              <a:defRPr kumimoji="1" sz="3600">
                <a:solidFill>
                  <a:schemeClr val="tx2"/>
                </a:solidFill>
                <a:latin typeface="Arial" charset="0"/>
                <a:ea typeface="標楷體" pitchFamily="65" charset="-120"/>
              </a:defRPr>
            </a:lvl9pPr>
          </a:lstStyle>
          <a:p>
            <a:pPr eaLnBrk="1" fontAlgn="auto" hangingPunct="1">
              <a:spcAft>
                <a:spcPts val="0"/>
              </a:spcAft>
              <a:defRPr/>
            </a:pPr>
            <a:r>
              <a:rPr lang="zh-TW" altLang="en-US" sz="2800" b="1" u="sng" spc="50" dirty="0">
                <a:ln w="11430"/>
                <a:solidFill>
                  <a:srgbClr val="FF6600"/>
                </a:solidFill>
                <a:latin typeface="標楷體" panose="03000509000000000000" pitchFamily="65" charset="-120"/>
                <a:ea typeface="標楷體" panose="03000509000000000000" pitchFamily="65" charset="-120"/>
              </a:rPr>
              <a:t>桃園市政府</a:t>
            </a:r>
            <a:r>
              <a:rPr lang="zh-TW" altLang="en-US" sz="2800" b="1" u="sng" spc="50" dirty="0" smtClean="0">
                <a:ln w="11430"/>
                <a:solidFill>
                  <a:srgbClr val="FF6600"/>
                </a:solidFill>
                <a:latin typeface="標楷體" panose="03000509000000000000" pitchFamily="65" charset="-120"/>
                <a:ea typeface="標楷體" panose="03000509000000000000" pitchFamily="65" charset="-120"/>
              </a:rPr>
              <a:t>衛生局製</a:t>
            </a:r>
            <a:endParaRPr lang="zh-TW" altLang="en-US" sz="2800" b="1" u="sng" spc="50" dirty="0">
              <a:ln w="11430"/>
              <a:solidFill>
                <a:srgbClr val="FF66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78603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
            <a:ext cx="12192000" cy="1175918"/>
          </a:xfrm>
          <a:solidFill>
            <a:srgbClr val="593660"/>
          </a:solidFill>
        </p:spPr>
        <p:txBody>
          <a:bodyPr>
            <a:noAutofit/>
          </a:bodyPr>
          <a:lstStyle/>
          <a:p>
            <a:r>
              <a:rPr lang="en-US" altLang="zh-TW" sz="3600" b="1" dirty="0" smtClean="0">
                <a:solidFill>
                  <a:schemeClr val="bg1"/>
                </a:solidFill>
                <a:latin typeface="微軟正黑體" panose="020B0604030504040204" pitchFamily="34" charset="-120"/>
                <a:ea typeface="微軟正黑體" panose="020B0604030504040204" pitchFamily="34" charset="-120"/>
              </a:rPr>
              <a:t/>
            </a:r>
            <a:br>
              <a:rPr lang="en-US" altLang="zh-TW" sz="3600" b="1" dirty="0" smtClean="0">
                <a:solidFill>
                  <a:schemeClr val="bg1"/>
                </a:solidFill>
                <a:latin typeface="微軟正黑體" panose="020B0604030504040204" pitchFamily="34" charset="-120"/>
                <a:ea typeface="微軟正黑體" panose="020B0604030504040204" pitchFamily="34" charset="-120"/>
              </a:rPr>
            </a:br>
            <a:r>
              <a:rPr lang="zh-TW" altLang="en-US" sz="3600" b="1" dirty="0" smtClean="0">
                <a:solidFill>
                  <a:schemeClr val="bg1"/>
                </a:solidFill>
                <a:latin typeface="微軟正黑體" panose="020B0604030504040204" pitchFamily="34" charset="-120"/>
                <a:ea typeface="微軟正黑體" panose="020B0604030504040204" pitchFamily="34" charset="-120"/>
              </a:rPr>
              <a:t>年輕人</a:t>
            </a:r>
            <a:r>
              <a:rPr lang="zh-TW" altLang="en-US" sz="3600" b="1" dirty="0">
                <a:solidFill>
                  <a:schemeClr val="bg1"/>
                </a:solidFill>
                <a:latin typeface="微軟正黑體" panose="020B0604030504040204" pitchFamily="34" charset="-120"/>
                <a:ea typeface="微軟正黑體" panose="020B0604030504040204" pitchFamily="34" charset="-120"/>
              </a:rPr>
              <a:t>使用電子煙感染新冠肺炎的機率為一般人的</a:t>
            </a:r>
            <a:r>
              <a:rPr lang="en-US" altLang="zh-TW" sz="3600" b="1" dirty="0">
                <a:solidFill>
                  <a:schemeClr val="bg1"/>
                </a:solidFill>
                <a:latin typeface="微軟正黑體" panose="020B0604030504040204" pitchFamily="34" charset="-120"/>
                <a:ea typeface="微軟正黑體" panose="020B0604030504040204" pitchFamily="34" charset="-120"/>
              </a:rPr>
              <a:t>5</a:t>
            </a:r>
            <a:r>
              <a:rPr lang="zh-TW" altLang="en-US" sz="3600" b="1" dirty="0">
                <a:solidFill>
                  <a:schemeClr val="bg1"/>
                </a:solidFill>
                <a:latin typeface="微軟正黑體" panose="020B0604030504040204" pitchFamily="34" charset="-120"/>
                <a:ea typeface="微軟正黑體" panose="020B0604030504040204" pitchFamily="34" charset="-120"/>
              </a:rPr>
              <a:t>倍！</a:t>
            </a:r>
            <a:r>
              <a:rPr lang="zh-TW" altLang="en-US" sz="4800" b="1" dirty="0">
                <a:latin typeface="微軟正黑體" panose="020B0604030504040204" pitchFamily="34" charset="-120"/>
                <a:ea typeface="微軟正黑體" panose="020B0604030504040204" pitchFamily="34" charset="-120"/>
              </a:rPr>
              <a:t/>
            </a:r>
            <a:br>
              <a:rPr lang="zh-TW" altLang="en-US" sz="4800" b="1" dirty="0">
                <a:latin typeface="微軟正黑體" panose="020B0604030504040204" pitchFamily="34" charset="-120"/>
                <a:ea typeface="微軟正黑體" panose="020B0604030504040204" pitchFamily="34" charset="-120"/>
              </a:rPr>
            </a:br>
            <a:endParaRPr lang="zh-TW" altLang="en-US" sz="4800" dirty="0">
              <a:latin typeface="微軟正黑體" panose="020B0604030504040204" pitchFamily="34" charset="-120"/>
              <a:ea typeface="微軟正黑體" panose="020B0604030504040204" pitchFamily="34" charset="-120"/>
            </a:endParaRPr>
          </a:p>
        </p:txBody>
      </p:sp>
      <p:sp>
        <p:nvSpPr>
          <p:cNvPr id="6" name="內容版面配置區 5"/>
          <p:cNvSpPr>
            <a:spLocks noGrp="1"/>
          </p:cNvSpPr>
          <p:nvPr>
            <p:ph idx="1"/>
          </p:nvPr>
        </p:nvSpPr>
        <p:spPr>
          <a:xfrm>
            <a:off x="463216" y="1175918"/>
            <a:ext cx="11339763" cy="5104566"/>
          </a:xfrm>
        </p:spPr>
        <p:txBody>
          <a:bodyPr>
            <a:normAutofit/>
          </a:bodyPr>
          <a:lstStyle/>
          <a:p>
            <a:pPr>
              <a:lnSpc>
                <a:spcPct val="150000"/>
              </a:lnSpc>
            </a:pPr>
            <a:r>
              <a:rPr lang="zh-TW" altLang="en-US" dirty="0" smtClean="0">
                <a:latin typeface="微軟正黑體" panose="020B0604030504040204" pitchFamily="34" charset="-120"/>
                <a:ea typeface="微軟正黑體" panose="020B0604030504040204" pitchFamily="34" charset="-120"/>
              </a:rPr>
              <a:t>世界</a:t>
            </a:r>
            <a:r>
              <a:rPr lang="zh-TW" altLang="en-US" dirty="0">
                <a:latin typeface="微軟正黑體" panose="020B0604030504040204" pitchFamily="34" charset="-120"/>
                <a:ea typeface="微軟正黑體" panose="020B0604030504040204" pitchFamily="34" charset="-120"/>
              </a:rPr>
              <a:t>衛生組織（</a:t>
            </a:r>
            <a:r>
              <a:rPr lang="en-US" altLang="zh-TW" dirty="0">
                <a:latin typeface="微軟正黑體" panose="020B0604030504040204" pitchFamily="34" charset="-120"/>
                <a:ea typeface="微軟正黑體" panose="020B0604030504040204" pitchFamily="34" charset="-120"/>
              </a:rPr>
              <a:t>WHO</a:t>
            </a:r>
            <a:r>
              <a:rPr lang="zh-TW" altLang="en-US" dirty="0">
                <a:latin typeface="微軟正黑體" panose="020B0604030504040204" pitchFamily="34" charset="-120"/>
                <a:ea typeface="微軟正黑體" panose="020B0604030504040204" pitchFamily="34" charset="-120"/>
              </a:rPr>
              <a:t>）呼籲，疫情期間停止吸菸比以往任何時候都更加重要，</a:t>
            </a:r>
            <a:r>
              <a:rPr lang="zh-TW" altLang="en-US" b="1" dirty="0">
                <a:solidFill>
                  <a:srgbClr val="FF0000"/>
                </a:solidFill>
                <a:latin typeface="微軟正黑體" panose="020B0604030504040204" pitchFamily="34" charset="-120"/>
                <a:ea typeface="微軟正黑體" panose="020B0604030504040204" pitchFamily="34" charset="-120"/>
              </a:rPr>
              <a:t>因有證據指出，吸菸者比不吸菸者更有可能發生新冠肺炎（</a:t>
            </a:r>
            <a:r>
              <a:rPr lang="en-US" altLang="zh-TW" b="1" dirty="0">
                <a:solidFill>
                  <a:srgbClr val="FF0000"/>
                </a:solidFill>
                <a:latin typeface="微軟正黑體" panose="020B0604030504040204" pitchFamily="34" charset="-120"/>
                <a:ea typeface="微軟正黑體" panose="020B0604030504040204" pitchFamily="34" charset="-120"/>
              </a:rPr>
              <a:t>COVID-19</a:t>
            </a:r>
            <a:r>
              <a:rPr lang="zh-TW" altLang="en-US" b="1" dirty="0">
                <a:solidFill>
                  <a:srgbClr val="FF0000"/>
                </a:solidFill>
                <a:latin typeface="微軟正黑體" panose="020B0604030504040204" pitchFamily="34" charset="-120"/>
                <a:ea typeface="微軟正黑體" panose="020B0604030504040204" pitchFamily="34" charset="-120"/>
              </a:rPr>
              <a:t>）重</a:t>
            </a:r>
            <a:r>
              <a:rPr lang="zh-TW" altLang="en-US" b="1" dirty="0" smtClean="0">
                <a:solidFill>
                  <a:srgbClr val="FF0000"/>
                </a:solidFill>
                <a:latin typeface="微軟正黑體" panose="020B0604030504040204" pitchFamily="34" charset="-120"/>
                <a:ea typeface="微軟正黑體" panose="020B0604030504040204" pitchFamily="34" charset="-120"/>
              </a:rPr>
              <a:t>症</a:t>
            </a:r>
            <a:r>
              <a:rPr lang="zh-TW" altLang="en-US"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且更可能</a:t>
            </a:r>
            <a:r>
              <a:rPr lang="zh-TW" altLang="en-US" dirty="0" smtClean="0">
                <a:latin typeface="微軟正黑體" panose="020B0604030504040204" pitchFamily="34" charset="-120"/>
                <a:ea typeface="微軟正黑體" panose="020B0604030504040204" pitchFamily="34" charset="-120"/>
              </a:rPr>
              <a:t>死亡。</a:t>
            </a:r>
            <a:endParaRPr lang="zh-TW" altLang="en-US" dirty="0">
              <a:latin typeface="微軟正黑體" panose="020B0604030504040204" pitchFamily="34" charset="-120"/>
              <a:ea typeface="微軟正黑體" panose="020B0604030504040204" pitchFamily="34" charset="-120"/>
            </a:endParaRPr>
          </a:p>
          <a:p>
            <a:pPr>
              <a:lnSpc>
                <a:spcPct val="150000"/>
              </a:lnSpc>
            </a:pPr>
            <a:r>
              <a:rPr lang="zh-TW" altLang="en-US" b="1" dirty="0">
                <a:solidFill>
                  <a:srgbClr val="FF0000"/>
                </a:solidFill>
                <a:latin typeface="微軟正黑體" panose="020B0604030504040204" pitchFamily="34" charset="-120"/>
                <a:ea typeface="微軟正黑體" panose="020B0604030504040204" pitchFamily="34" charset="-120"/>
              </a:rPr>
              <a:t>另根據國外研究發現，</a:t>
            </a:r>
            <a:r>
              <a:rPr lang="en-US" altLang="zh-TW" b="1" dirty="0">
                <a:solidFill>
                  <a:srgbClr val="FF0000"/>
                </a:solidFill>
                <a:latin typeface="微軟正黑體" panose="020B0604030504040204" pitchFamily="34" charset="-120"/>
                <a:ea typeface="微軟正黑體" panose="020B0604030504040204" pitchFamily="34" charset="-120"/>
              </a:rPr>
              <a:t>13</a:t>
            </a:r>
            <a:r>
              <a:rPr lang="zh-TW" altLang="en-US" b="1" dirty="0">
                <a:solidFill>
                  <a:srgbClr val="FF0000"/>
                </a:solidFill>
                <a:latin typeface="微軟正黑體" panose="020B0604030504040204" pitchFamily="34" charset="-120"/>
                <a:ea typeface="微軟正黑體" panose="020B0604030504040204" pitchFamily="34" charset="-120"/>
              </a:rPr>
              <a:t>至</a:t>
            </a:r>
            <a:r>
              <a:rPr lang="en-US" altLang="zh-TW" b="1" dirty="0">
                <a:solidFill>
                  <a:srgbClr val="FF0000"/>
                </a:solidFill>
                <a:latin typeface="微軟正黑體" panose="020B0604030504040204" pitchFamily="34" charset="-120"/>
                <a:ea typeface="微軟正黑體" panose="020B0604030504040204" pitchFamily="34" charset="-120"/>
              </a:rPr>
              <a:t>24</a:t>
            </a:r>
            <a:r>
              <a:rPr lang="zh-TW" altLang="en-US" b="1" dirty="0">
                <a:solidFill>
                  <a:srgbClr val="FF0000"/>
                </a:solidFill>
                <a:latin typeface="微軟正黑體" panose="020B0604030504040204" pitchFamily="34" charset="-120"/>
                <a:ea typeface="微軟正黑體" panose="020B0604030504040204" pitchFamily="34" charset="-120"/>
              </a:rPr>
              <a:t>歲的青少年曾使用電子煙被診斷出感染新冠肺炎陽性的可能性是非吸菸（煙）者的</a:t>
            </a:r>
            <a:r>
              <a:rPr lang="en-US" altLang="zh-TW" b="1" dirty="0">
                <a:solidFill>
                  <a:srgbClr val="FF0000"/>
                </a:solidFill>
                <a:latin typeface="微軟正黑體" panose="020B0604030504040204" pitchFamily="34" charset="-120"/>
                <a:ea typeface="微軟正黑體" panose="020B0604030504040204" pitchFamily="34" charset="-120"/>
              </a:rPr>
              <a:t>5</a:t>
            </a:r>
            <a:r>
              <a:rPr lang="zh-TW" altLang="en-US" b="1" dirty="0" smtClean="0">
                <a:solidFill>
                  <a:srgbClr val="FF0000"/>
                </a:solidFill>
                <a:latin typeface="微軟正黑體" panose="020B0604030504040204" pitchFamily="34" charset="-120"/>
                <a:ea typeface="微軟正黑體" panose="020B0604030504040204" pitchFamily="34" charset="-120"/>
              </a:rPr>
              <a:t>倍</a:t>
            </a:r>
            <a:r>
              <a:rPr lang="zh-TW" altLang="en-US" dirty="0" smtClean="0">
                <a:latin typeface="微軟正黑體" panose="020B0604030504040204" pitchFamily="34" charset="-120"/>
                <a:ea typeface="微軟正黑體" panose="020B0604030504040204" pitchFamily="34" charset="-120"/>
              </a:rPr>
              <a:t>，顯示</a:t>
            </a:r>
            <a:r>
              <a:rPr lang="zh-TW" altLang="en-US" dirty="0">
                <a:latin typeface="微軟正黑體" panose="020B0604030504040204" pitchFamily="34" charset="-120"/>
                <a:ea typeface="微軟正黑體" panose="020B0604030504040204" pitchFamily="34" charset="-120"/>
              </a:rPr>
              <a:t>青少年使用電子煙及菸品不但影響呼吸系統和免疫系統，更是新冠肺炎的危險因子</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a:t>
            </a:r>
          </a:p>
          <a:p>
            <a:endParaRPr lang="zh-TW" altLang="en-US" dirty="0"/>
          </a:p>
        </p:txBody>
      </p:sp>
      <p:sp>
        <p:nvSpPr>
          <p:cNvPr id="7" name="文字方塊 6"/>
          <p:cNvSpPr txBox="1"/>
          <p:nvPr/>
        </p:nvSpPr>
        <p:spPr>
          <a:xfrm>
            <a:off x="463216" y="6184231"/>
            <a:ext cx="4469731" cy="369332"/>
          </a:xfrm>
          <a:prstGeom prst="rect">
            <a:avLst/>
          </a:prstGeom>
          <a:noFill/>
        </p:spPr>
        <p:txBody>
          <a:bodyPr wrap="square" rtlCol="0">
            <a:spAutoFit/>
          </a:bodyPr>
          <a:lstStyle/>
          <a:p>
            <a:r>
              <a:rPr lang="zh-TW" altLang="en-US" b="1" dirty="0">
                <a:latin typeface="微軟正黑體" panose="020B0604030504040204" pitchFamily="34" charset="-120"/>
                <a:ea typeface="微軟正黑體" panose="020B0604030504040204" pitchFamily="34" charset="-120"/>
              </a:rPr>
              <a:t>資料來源</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國民健康署</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57756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內容版面配置區 4"/>
          <p:cNvSpPr>
            <a:spLocks noGrp="1"/>
          </p:cNvSpPr>
          <p:nvPr>
            <p:ph idx="1"/>
          </p:nvPr>
        </p:nvSpPr>
        <p:spPr>
          <a:xfrm>
            <a:off x="398845" y="1170733"/>
            <a:ext cx="9399548" cy="5196772"/>
          </a:xfrm>
          <a:solidFill>
            <a:schemeClr val="bg1"/>
          </a:solidFill>
        </p:spPr>
        <p:txBody>
          <a:bodyPr rtlCol="0">
            <a:normAutofit/>
          </a:bodyPr>
          <a:lstStyle/>
          <a:p>
            <a:pPr marL="91440" indent="-91440">
              <a:defRPr/>
            </a:pP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Q</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：電子煙是可以幫助戒菸？</a:t>
            </a:r>
            <a:endPar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91440" indent="-91440">
              <a:defRPr/>
            </a:pP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A</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：世界衛生組織</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(WHO)</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表示：「</a:t>
            </a:r>
            <a:r>
              <a:rPr lang="zh-TW" altLang="en-US" b="1" dirty="0">
                <a:solidFill>
                  <a:srgbClr val="FF0000"/>
                </a:solidFill>
                <a:latin typeface="微軟正黑體" panose="020B0604030504040204" pitchFamily="34" charset="-120"/>
                <a:ea typeface="微軟正黑體" panose="020B0604030504040204" pitchFamily="34" charset="-120"/>
              </a:rPr>
              <a:t>沒有證據</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證明電 子煙是安全且可幫助戒菸」</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電子煙如有尼古丁成分，</a:t>
            </a:r>
            <a:r>
              <a:rPr lang="zh-TW" altLang="en-US" b="1" dirty="0">
                <a:solidFill>
                  <a:srgbClr val="FF0000"/>
                </a:solidFill>
                <a:latin typeface="微軟正黑體" panose="020B0604030504040204" pitchFamily="34" charset="-120"/>
                <a:ea typeface="微軟正黑體" panose="020B0604030504040204" pitchFamily="34" charset="-120"/>
              </a:rPr>
              <a:t>仍會讓人成癮</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91440" indent="-91440">
              <a:defRPr/>
            </a:pPr>
            <a:endPar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91440" indent="-91440">
              <a:defRPr/>
            </a:pP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Q</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：電子煙油對人體沒有危害？</a:t>
            </a:r>
            <a:endPar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91440" indent="-91440">
              <a:defRPr/>
            </a:pP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A</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成分中的甲醛</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被國際癌症研究中心</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(IARC)</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列為</a:t>
            </a:r>
            <a:endPar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0" indent="0">
              <a:buNone/>
              <a:defRPr/>
            </a:pPr>
            <a:r>
              <a:rPr lang="zh-TW" altLang="en-US" dirty="0">
                <a:solidFill>
                  <a:srgbClr val="FF0000"/>
                </a:solidFill>
                <a:latin typeface="微軟正黑體" panose="020B0604030504040204" pitchFamily="34" charset="-120"/>
                <a:ea typeface="微軟正黑體" panose="020B0604030504040204" pitchFamily="34" charset="-120"/>
              </a:rPr>
              <a:t>        </a:t>
            </a:r>
            <a:r>
              <a:rPr lang="zh-TW" altLang="en-US" b="1" dirty="0">
                <a:solidFill>
                  <a:srgbClr val="FF0000"/>
                </a:solidFill>
                <a:latin typeface="微軟正黑體" panose="020B0604030504040204" pitchFamily="34" charset="-120"/>
                <a:ea typeface="微軟正黑體" panose="020B0604030504040204" pitchFamily="34" charset="-120"/>
              </a:rPr>
              <a:t>一級致癌物質</a:t>
            </a:r>
            <a:r>
              <a:rPr lang="zh-TW" altLang="en-US" dirty="0">
                <a:solidFill>
                  <a:srgbClr val="FF0000"/>
                </a:solidFill>
                <a:latin typeface="微軟正黑體" panose="020B0604030504040204" pitchFamily="34" charset="-120"/>
                <a:ea typeface="微軟正黑體" panose="020B0604030504040204" pitchFamily="34" charset="-120"/>
              </a:rPr>
              <a:t>。</a:t>
            </a:r>
            <a:endParaRPr lang="en-US" altLang="zh-TW" dirty="0">
              <a:solidFill>
                <a:srgbClr val="FF0000"/>
              </a:solidFill>
              <a:latin typeface="微軟正黑體" panose="020B0604030504040204" pitchFamily="34" charset="-120"/>
              <a:ea typeface="微軟正黑體" panose="020B0604030504040204" pitchFamily="34" charset="-120"/>
            </a:endParaRPr>
          </a:p>
        </p:txBody>
      </p:sp>
      <p:sp>
        <p:nvSpPr>
          <p:cNvPr id="19459" name="投影片編號版面配置區 3"/>
          <p:cNvSpPr>
            <a:spLocks noGrp="1"/>
          </p:cNvSpPr>
          <p:nvPr>
            <p:ph type="sldNum" sz="quarter" idx="12"/>
          </p:nvPr>
        </p:nvSpPr>
        <p:spPr bwMode="auto">
          <a:xfrm>
            <a:off x="2035175" y="787401"/>
            <a:ext cx="5857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ea typeface="新細明體" panose="02020500000000000000" pitchFamily="18" charset="-120"/>
              </a:defRPr>
            </a:lvl1pPr>
            <a:lvl2pPr marL="742950" indent="-285750">
              <a:defRPr b="1">
                <a:solidFill>
                  <a:schemeClr val="tx1"/>
                </a:solidFill>
                <a:latin typeface="Arial" panose="020B0604020202020204" pitchFamily="34" charset="0"/>
                <a:ea typeface="新細明體" panose="02020500000000000000" pitchFamily="18" charset="-120"/>
              </a:defRPr>
            </a:lvl2pPr>
            <a:lvl3pPr marL="1143000" indent="-228600">
              <a:defRPr b="1">
                <a:solidFill>
                  <a:schemeClr val="tx1"/>
                </a:solidFill>
                <a:latin typeface="Arial" panose="020B0604020202020204" pitchFamily="34" charset="0"/>
                <a:ea typeface="新細明體" panose="02020500000000000000" pitchFamily="18" charset="-120"/>
              </a:defRPr>
            </a:lvl3pPr>
            <a:lvl4pPr marL="1600200" indent="-228600">
              <a:defRPr b="1">
                <a:solidFill>
                  <a:schemeClr val="tx1"/>
                </a:solidFill>
                <a:latin typeface="Arial" panose="020B0604020202020204" pitchFamily="34" charset="0"/>
                <a:ea typeface="新細明體" panose="02020500000000000000" pitchFamily="18" charset="-120"/>
              </a:defRPr>
            </a:lvl4pPr>
            <a:lvl5pPr marL="2057400" indent="-228600">
              <a:defRPr b="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9pPr>
          </a:lstStyle>
          <a:p>
            <a:fld id="{BDDA86BB-A1F8-495B-AA6E-CBE7894C4A8C}" type="slidenum">
              <a:rPr lang="zh-TW" altLang="en-US" sz="1000" b="0">
                <a:solidFill>
                  <a:srgbClr val="FEFFFF"/>
                </a:solidFill>
                <a:latin typeface="Garamond" panose="02020404030301010803" pitchFamily="18" charset="0"/>
              </a:rPr>
              <a:pPr/>
              <a:t>11</a:t>
            </a:fld>
            <a:endParaRPr lang="zh-TW" altLang="en-US" sz="1000" b="0">
              <a:solidFill>
                <a:srgbClr val="FEFFFF"/>
              </a:solidFill>
              <a:latin typeface="Garamond" panose="02020404030301010803" pitchFamily="18" charset="0"/>
            </a:endParaRPr>
          </a:p>
        </p:txBody>
      </p:sp>
      <p:sp>
        <p:nvSpPr>
          <p:cNvPr id="6" name="Rectangle 2"/>
          <p:cNvSpPr txBox="1">
            <a:spLocks noChangeArrowheads="1"/>
          </p:cNvSpPr>
          <p:nvPr/>
        </p:nvSpPr>
        <p:spPr>
          <a:xfrm>
            <a:off x="0" y="0"/>
            <a:ext cx="12192000" cy="906162"/>
          </a:xfrm>
          <a:prstGeom prst="rect">
            <a:avLst/>
          </a:prstGeom>
          <a:solidFill>
            <a:srgbClr val="593660"/>
          </a:solidFill>
          <a:ln>
            <a:noFill/>
          </a:ln>
        </p:spPr>
        <p:style>
          <a:lnRef idx="1">
            <a:schemeClr val="accent4"/>
          </a:lnRef>
          <a:fillRef idx="2">
            <a:schemeClr val="accent4"/>
          </a:fillRef>
          <a:effectRef idx="1">
            <a:schemeClr val="accent4"/>
          </a:effectRef>
          <a:fontRef idx="minor">
            <a:schemeClr val="dk1"/>
          </a:fontRef>
        </p:style>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TW" altLang="en-US" sz="4500" dirty="0">
                <a:solidFill>
                  <a:schemeClr val="bg1"/>
                </a:solidFill>
                <a:latin typeface="微軟正黑體" panose="020B0604030504040204" pitchFamily="34" charset="-120"/>
                <a:ea typeface="微軟正黑體" panose="020B0604030504040204" pitchFamily="34" charset="-120"/>
              </a:rPr>
              <a:t>電子煙的迷思</a:t>
            </a:r>
          </a:p>
          <a:p>
            <a:pPr algn="ctr">
              <a:defRPr/>
            </a:pPr>
            <a:endParaRPr lang="en-US" altLang="zh-TW" dirty="0">
              <a:latin typeface="微軟正黑體" panose="020B0604030504040204" pitchFamily="34" charset="-120"/>
              <a:ea typeface="微軟正黑體" panose="020B0604030504040204" pitchFamily="34" charset="-120"/>
            </a:endParaRPr>
          </a:p>
        </p:txBody>
      </p:sp>
      <p:pic>
        <p:nvPicPr>
          <p:cNvPr id="19463"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98393" y="5046705"/>
            <a:ext cx="133985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837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699252"/>
            <a:ext cx="10515600" cy="1223043"/>
          </a:xfrm>
          <a:solidFill>
            <a:srgbClr val="593660"/>
          </a:solidFill>
        </p:spPr>
        <p:txBody>
          <a:bodyPr/>
          <a:lstStyle/>
          <a:p>
            <a:r>
              <a:rPr lang="zh-TW" altLang="en-US" dirty="0" smtClean="0">
                <a:solidFill>
                  <a:schemeClr val="bg1"/>
                </a:solidFill>
                <a:latin typeface="微軟正黑體" panose="020B0604030504040204" pitchFamily="34" charset="-120"/>
                <a:ea typeface="微軟正黑體" panose="020B0604030504040204" pitchFamily="34" charset="-120"/>
              </a:rPr>
              <a:t>有關青少年菸害防制相關法規</a:t>
            </a:r>
            <a:endParaRPr lang="zh-TW" altLang="en-US"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72674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897924"/>
          </a:xfrm>
          <a:solidFill>
            <a:srgbClr val="593660"/>
          </a:solidFill>
        </p:spPr>
        <p:txBody>
          <a:bodyPr>
            <a:normAutofit fontScale="90000"/>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
            </a:r>
            <a:b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b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
            </a:r>
            <a:b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b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
            </a:r>
            <a:b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br>
            <a:r>
              <a:rPr lang="zh-TW" altLang="zh-TW" sz="49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桃園市電子煙危害防制自治條例</a:t>
            </a:r>
            <a:r>
              <a:rPr lang="zh-TW" altLang="en-US" sz="49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公布施行</a:t>
            </a:r>
            <a:r>
              <a:rPr lang="zh-TW" altLang="en-US" sz="4900" b="1" dirty="0">
                <a:latin typeface="Times New Roman" panose="02020603050405020304" pitchFamily="18" charset="0"/>
                <a:ea typeface="標楷體" panose="03000509000000000000" pitchFamily="65" charset="-120"/>
                <a:cs typeface="Times New Roman" panose="02020603050405020304" pitchFamily="18" charset="0"/>
              </a:rPr>
              <a:t/>
            </a:r>
            <a:br>
              <a:rPr lang="zh-TW" altLang="en-US" sz="4900" b="1" dirty="0">
                <a:latin typeface="Times New Roman" panose="02020603050405020304" pitchFamily="18" charset="0"/>
                <a:ea typeface="標楷體" panose="03000509000000000000" pitchFamily="65" charset="-120"/>
                <a:cs typeface="Times New Roman" panose="02020603050405020304" pitchFamily="18" charset="0"/>
              </a:rPr>
            </a:br>
            <a:r>
              <a:rPr lang="zh-TW" altLang="en-US" dirty="0"/>
              <a:t/>
            </a:r>
            <a:br>
              <a:rPr lang="zh-TW" altLang="en-US" dirty="0"/>
            </a:br>
            <a:endParaRPr lang="zh-TW" altLang="en-US" dirty="0"/>
          </a:p>
        </p:txBody>
      </p:sp>
      <p:sp>
        <p:nvSpPr>
          <p:cNvPr id="3" name="內容版面配置區 2"/>
          <p:cNvSpPr>
            <a:spLocks noGrp="1"/>
          </p:cNvSpPr>
          <p:nvPr>
            <p:ph idx="1"/>
          </p:nvPr>
        </p:nvSpPr>
        <p:spPr>
          <a:xfrm>
            <a:off x="199469" y="1066367"/>
            <a:ext cx="11793061" cy="5647254"/>
          </a:xfrm>
        </p:spPr>
        <p:txBody>
          <a:bodyPr>
            <a:normAutofit fontScale="40000" lnSpcReduction="20000"/>
          </a:bodyPr>
          <a:lstStyle/>
          <a:p>
            <a:pPr marL="0" lvl="0" indent="0">
              <a:spcAft>
                <a:spcPts val="0"/>
              </a:spcAft>
              <a:buNone/>
            </a:pPr>
            <a:r>
              <a:rPr lang="en-US" altLang="zh-TW" sz="7000" b="1" kern="1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7000" b="1" kern="100" dirty="0">
                <a:latin typeface="微軟正黑體" panose="020B0604030504040204" pitchFamily="34" charset="-120"/>
                <a:ea typeface="微軟正黑體" panose="020B0604030504040204" pitchFamily="34" charset="-120"/>
                <a:cs typeface="Times New Roman" panose="02020603050405020304" pitchFamily="18" charset="0"/>
              </a:rPr>
              <a:t>未滿</a:t>
            </a:r>
            <a:r>
              <a:rPr lang="en-US" altLang="zh-TW" sz="7000" b="1" kern="100" dirty="0">
                <a:latin typeface="微軟正黑體" panose="020B0604030504040204" pitchFamily="34" charset="-120"/>
                <a:ea typeface="微軟正黑體" panose="020B0604030504040204" pitchFamily="34" charset="-120"/>
                <a:cs typeface="Times New Roman" panose="02020603050405020304" pitchFamily="18" charset="0"/>
              </a:rPr>
              <a:t>18</a:t>
            </a:r>
            <a:r>
              <a:rPr lang="zh-TW" altLang="zh-TW" sz="7000" b="1" kern="100" dirty="0">
                <a:latin typeface="微軟正黑體" panose="020B0604030504040204" pitchFamily="34" charset="-120"/>
                <a:ea typeface="微軟正黑體" panose="020B0604030504040204" pitchFamily="34" charset="-120"/>
                <a:cs typeface="Times New Roman" panose="02020603050405020304" pitchFamily="18" charset="0"/>
              </a:rPr>
              <a:t>歲者，不得吸食</a:t>
            </a:r>
            <a:r>
              <a:rPr lang="zh-TW" altLang="en-US" sz="7000" b="1" kern="100" dirty="0">
                <a:latin typeface="微軟正黑體" panose="020B0604030504040204" pitchFamily="34" charset="-120"/>
                <a:ea typeface="微軟正黑體" panose="020B0604030504040204" pitchFamily="34" charset="-120"/>
                <a:cs typeface="Times New Roman" panose="02020603050405020304" pitchFamily="18" charset="0"/>
              </a:rPr>
              <a:t>及持有</a:t>
            </a:r>
            <a:r>
              <a:rPr lang="zh-TW" altLang="zh-TW" sz="7000" b="1" kern="100" dirty="0">
                <a:latin typeface="微軟正黑體" panose="020B0604030504040204" pitchFamily="34" charset="-120"/>
                <a:ea typeface="微軟正黑體" panose="020B0604030504040204" pitchFamily="34" charset="-120"/>
                <a:cs typeface="Times New Roman" panose="02020603050405020304" pitchFamily="18" charset="0"/>
              </a:rPr>
              <a:t>電子煙</a:t>
            </a:r>
            <a:endParaRPr lang="en-US" altLang="zh-TW" sz="7000" b="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lvl="0" indent="0">
              <a:lnSpc>
                <a:spcPct val="120000"/>
              </a:lnSpc>
              <a:spcAft>
                <a:spcPts val="0"/>
              </a:spcAft>
              <a:buNone/>
            </a:pPr>
            <a:r>
              <a:rPr lang="zh-TW" altLang="zh-TW" sz="7000" kern="100" dirty="0">
                <a:latin typeface="微軟正黑體" panose="020B0604030504040204" pitchFamily="34" charset="-120"/>
                <a:ea typeface="微軟正黑體" panose="020B0604030504040204" pitchFamily="34" charset="-120"/>
                <a:cs typeface="Times New Roman" panose="02020603050405020304" pitchFamily="18" charset="0"/>
              </a:rPr>
              <a:t>未滿</a:t>
            </a:r>
            <a:r>
              <a:rPr lang="en-US" altLang="zh-TW" sz="7000" kern="100" dirty="0">
                <a:latin typeface="微軟正黑體" panose="020B0604030504040204" pitchFamily="34" charset="-120"/>
                <a:ea typeface="微軟正黑體" panose="020B0604030504040204" pitchFamily="34" charset="-120"/>
                <a:cs typeface="Times New Roman" panose="02020603050405020304" pitchFamily="18" charset="0"/>
              </a:rPr>
              <a:t>18</a:t>
            </a:r>
            <a:r>
              <a:rPr lang="zh-TW" altLang="zh-TW" sz="7000" kern="100" dirty="0">
                <a:latin typeface="微軟正黑體" panose="020B0604030504040204" pitchFamily="34" charset="-120"/>
                <a:ea typeface="微軟正黑體" panose="020B0604030504040204" pitchFamily="34" charset="-120"/>
                <a:cs typeface="Times New Roman" panose="02020603050405020304" pitchFamily="18" charset="0"/>
              </a:rPr>
              <a:t>歲者，不得吸食、持有電子煙或持有與電子煙相關器物，</a:t>
            </a:r>
            <a:r>
              <a:rPr lang="zh-TW" altLang="zh-TW" sz="70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違者應令其接受戒菸教育，無正當理由未依通知接受戒菸教育者，處新臺幣</a:t>
            </a:r>
            <a:r>
              <a:rPr lang="en-US" altLang="zh-TW" sz="70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2,000</a:t>
            </a:r>
            <a:r>
              <a:rPr lang="zh-TW" altLang="zh-TW" sz="70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元以上</a:t>
            </a:r>
            <a:r>
              <a:rPr lang="en-US" altLang="zh-TW" sz="70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70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萬元以下罰鍰。</a:t>
            </a:r>
            <a:endParaRPr lang="en-US" altLang="zh-TW" sz="70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lvl="0" indent="0">
              <a:spcAft>
                <a:spcPts val="0"/>
              </a:spcAft>
              <a:buNone/>
            </a:pPr>
            <a:endParaRPr lang="en-US" altLang="zh-TW" sz="7000"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lvl="0" indent="0">
              <a:spcAft>
                <a:spcPts val="0"/>
              </a:spcAft>
              <a:buNone/>
            </a:pPr>
            <a:r>
              <a:rPr lang="en-US" altLang="zh-TW" sz="7000" b="1" kern="100"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7000" b="1" kern="100" dirty="0">
                <a:latin typeface="微軟正黑體" panose="020B0604030504040204" pitchFamily="34" charset="-120"/>
                <a:ea typeface="微軟正黑體" panose="020B0604030504040204" pitchFamily="34" charset="-120"/>
                <a:cs typeface="Times New Roman" panose="02020603050405020304" pitchFamily="18" charset="0"/>
              </a:rPr>
              <a:t>拒售電子煙予未滿</a:t>
            </a:r>
            <a:r>
              <a:rPr lang="en-US" altLang="zh-TW" sz="7000" b="1" kern="100" dirty="0">
                <a:latin typeface="微軟正黑體" panose="020B0604030504040204" pitchFamily="34" charset="-120"/>
                <a:ea typeface="微軟正黑體" panose="020B0604030504040204" pitchFamily="34" charset="-120"/>
                <a:cs typeface="Times New Roman" panose="02020603050405020304" pitchFamily="18" charset="0"/>
              </a:rPr>
              <a:t>18</a:t>
            </a:r>
            <a:r>
              <a:rPr lang="zh-TW" altLang="zh-TW" sz="7000" b="1" kern="100" dirty="0">
                <a:latin typeface="微軟正黑體" panose="020B0604030504040204" pitchFamily="34" charset="-120"/>
                <a:ea typeface="微軟正黑體" panose="020B0604030504040204" pitchFamily="34" charset="-120"/>
                <a:cs typeface="Times New Roman" panose="02020603050405020304" pitchFamily="18" charset="0"/>
              </a:rPr>
              <a:t>歲者</a:t>
            </a:r>
            <a:endParaRPr lang="en-US" altLang="zh-TW" sz="7000" b="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lvl="0" indent="0">
              <a:lnSpc>
                <a:spcPct val="120000"/>
              </a:lnSpc>
              <a:spcAft>
                <a:spcPts val="0"/>
              </a:spcAft>
              <a:buNone/>
            </a:pPr>
            <a:r>
              <a:rPr lang="zh-TW" altLang="zh-TW" sz="70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任何人不得供應、交付、販賣電子煙或與電子煙相關器物予未滿</a:t>
            </a:r>
            <a:r>
              <a:rPr lang="en-US" altLang="zh-TW" sz="70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18</a:t>
            </a:r>
            <a:r>
              <a:rPr lang="zh-TW" altLang="zh-TW" sz="70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歲者</a:t>
            </a:r>
            <a:r>
              <a:rPr lang="zh-TW" altLang="zh-TW" sz="7000" kern="100" dirty="0">
                <a:latin typeface="微軟正黑體" panose="020B0604030504040204" pitchFamily="34" charset="-120"/>
                <a:ea typeface="微軟正黑體" panose="020B0604030504040204" pitchFamily="34" charset="-120"/>
                <a:cs typeface="Times New Roman" panose="02020603050405020304" pitchFamily="18" charset="0"/>
              </a:rPr>
              <a:t>，或強迫、引誘孕婦吸食電子煙者，違者處新臺幣</a:t>
            </a:r>
            <a:r>
              <a:rPr lang="en-US" altLang="zh-TW" sz="7000" kern="1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7000" kern="100" dirty="0">
                <a:latin typeface="微軟正黑體" panose="020B0604030504040204" pitchFamily="34" charset="-120"/>
                <a:ea typeface="微軟正黑體" panose="020B0604030504040204" pitchFamily="34" charset="-120"/>
                <a:cs typeface="Times New Roman" panose="02020603050405020304" pitchFamily="18" charset="0"/>
              </a:rPr>
              <a:t>萬元以上</a:t>
            </a:r>
            <a:r>
              <a:rPr lang="en-US" altLang="zh-TW" sz="7000" kern="100" dirty="0">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zh-TW" sz="7000" kern="100" dirty="0">
                <a:latin typeface="微軟正黑體" panose="020B0604030504040204" pitchFamily="34" charset="-120"/>
                <a:ea typeface="微軟正黑體" panose="020B0604030504040204" pitchFamily="34" charset="-120"/>
                <a:cs typeface="Times New Roman" panose="02020603050405020304" pitchFamily="18" charset="0"/>
              </a:rPr>
              <a:t>萬元以下罰鍰。 </a:t>
            </a:r>
            <a:endParaRPr lang="en-US" altLang="zh-TW" sz="7000"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lvl="0">
              <a:spcAft>
                <a:spcPts val="0"/>
              </a:spcAft>
            </a:pPr>
            <a:endParaRPr lang="zh-TW" altLang="zh-TW" sz="7000"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lvl="0" indent="0" algn="just" eaLnBrk="0" hangingPunct="0">
              <a:lnSpc>
                <a:spcPts val="2200"/>
              </a:lnSpc>
              <a:spcAft>
                <a:spcPts val="0"/>
              </a:spcAft>
              <a:buNone/>
            </a:pPr>
            <a:r>
              <a:rPr lang="en-US" altLang="zh-TW" sz="7000" b="1" kern="1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7000" b="1" kern="100" dirty="0">
                <a:latin typeface="微軟正黑體" panose="020B0604030504040204" pitchFamily="34" charset="-120"/>
                <a:ea typeface="微軟正黑體" panose="020B0604030504040204" pitchFamily="34" charset="-120"/>
                <a:cs typeface="Times New Roman" panose="02020603050405020304" pitchFamily="18" charset="0"/>
              </a:rPr>
              <a:t>法定禁菸場所全面禁止吸食電子煙</a:t>
            </a:r>
            <a:endParaRPr lang="en-US" altLang="zh-TW" sz="7000" b="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lvl="0" indent="0" algn="just" eaLnBrk="0" hangingPunct="0">
              <a:lnSpc>
                <a:spcPct val="120000"/>
              </a:lnSpc>
              <a:spcAft>
                <a:spcPts val="0"/>
              </a:spcAft>
              <a:buNone/>
            </a:pPr>
            <a:r>
              <a:rPr lang="zh-TW" altLang="en-US" sz="7000" dirty="0">
                <a:latin typeface="微軟正黑體" panose="020B0604030504040204" pitchFamily="34" charset="-120"/>
                <a:ea typeface="微軟正黑體" panose="020B0604030504040204" pitchFamily="34" charset="-120"/>
              </a:rPr>
              <a:t> </a:t>
            </a:r>
            <a:r>
              <a:rPr lang="zh-TW" altLang="en-US" sz="7000" b="1" dirty="0">
                <a:solidFill>
                  <a:srgbClr val="FF0000"/>
                </a:solidFill>
                <a:latin typeface="微軟正黑體" panose="020B0604030504040204" pitchFamily="34" charset="-120"/>
                <a:ea typeface="微軟正黑體" panose="020B0604030504040204" pitchFamily="34" charset="-120"/>
              </a:rPr>
              <a:t>禁菸場所</a:t>
            </a:r>
            <a:r>
              <a:rPr lang="en-US" altLang="zh-TW" sz="7000" b="1" dirty="0">
                <a:solidFill>
                  <a:srgbClr val="FF0000"/>
                </a:solidFill>
                <a:latin typeface="微軟正黑體" panose="020B0604030504040204" pitchFamily="34" charset="-120"/>
                <a:ea typeface="微軟正黑體" panose="020B0604030504040204" pitchFamily="34" charset="-120"/>
              </a:rPr>
              <a:t>(</a:t>
            </a:r>
            <a:r>
              <a:rPr lang="zh-TW" altLang="en-US" sz="7000" b="1" dirty="0">
                <a:solidFill>
                  <a:srgbClr val="FF0000"/>
                </a:solidFill>
                <a:latin typeface="微軟正黑體" panose="020B0604030504040204" pitchFamily="34" charset="-120"/>
                <a:ea typeface="微軟正黑體" panose="020B0604030504040204" pitchFamily="34" charset="-120"/>
              </a:rPr>
              <a:t>菸害防制法規定及本市公告禁菸區域</a:t>
            </a:r>
            <a:r>
              <a:rPr lang="en-US" altLang="zh-TW" sz="7000" b="1" dirty="0">
                <a:solidFill>
                  <a:srgbClr val="FF0000"/>
                </a:solidFill>
                <a:latin typeface="微軟正黑體" panose="020B0604030504040204" pitchFamily="34" charset="-120"/>
                <a:ea typeface="微軟正黑體" panose="020B0604030504040204" pitchFamily="34" charset="-120"/>
              </a:rPr>
              <a:t>)</a:t>
            </a:r>
            <a:r>
              <a:rPr lang="zh-TW" altLang="en-US" sz="7000" b="1" dirty="0">
                <a:solidFill>
                  <a:srgbClr val="FF0000"/>
                </a:solidFill>
                <a:latin typeface="微軟正黑體" panose="020B0604030504040204" pitchFamily="34" charset="-120"/>
                <a:ea typeface="微軟正黑體" panose="020B0604030504040204" pitchFamily="34" charset="-120"/>
              </a:rPr>
              <a:t>全面禁止吸食電子煙</a:t>
            </a:r>
            <a:r>
              <a:rPr lang="zh-TW" altLang="en-US" sz="7000" kern="100" dirty="0">
                <a:latin typeface="微軟正黑體" panose="020B0604030504040204" pitchFamily="34" charset="-120"/>
                <a:ea typeface="微軟正黑體" panose="020B0604030504040204" pitchFamily="34" charset="-120"/>
                <a:cs typeface="Times New Roman" panose="02020603050405020304" pitchFamily="18" charset="0"/>
              </a:rPr>
              <a:t>，違者</a:t>
            </a:r>
            <a:r>
              <a:rPr lang="zh-TW" altLang="zh-TW" sz="7000" kern="100" dirty="0">
                <a:latin typeface="微軟正黑體" panose="020B0604030504040204" pitchFamily="34" charset="-120"/>
                <a:ea typeface="微軟正黑體" panose="020B0604030504040204" pitchFamily="34" charset="-120"/>
                <a:cs typeface="Times New Roman" panose="02020603050405020304" pitchFamily="18" charset="0"/>
              </a:rPr>
              <a:t>處新臺幣</a:t>
            </a:r>
            <a:r>
              <a:rPr lang="en-US" altLang="zh-TW" sz="7000" kern="100" dirty="0">
                <a:latin typeface="微軟正黑體" panose="020B0604030504040204" pitchFamily="34" charset="-120"/>
                <a:ea typeface="微軟正黑體" panose="020B0604030504040204" pitchFamily="34" charset="-120"/>
                <a:cs typeface="Times New Roman" panose="02020603050405020304" pitchFamily="18" charset="0"/>
              </a:rPr>
              <a:t>2,000</a:t>
            </a:r>
            <a:r>
              <a:rPr lang="zh-TW" altLang="zh-TW" sz="7000" kern="100" dirty="0">
                <a:latin typeface="微軟正黑體" panose="020B0604030504040204" pitchFamily="34" charset="-120"/>
                <a:ea typeface="微軟正黑體" panose="020B0604030504040204" pitchFamily="34" charset="-120"/>
                <a:cs typeface="Times New Roman" panose="02020603050405020304" pitchFamily="18" charset="0"/>
              </a:rPr>
              <a:t>元</a:t>
            </a:r>
            <a:r>
              <a:rPr lang="zh-TW" altLang="en-US" sz="7000" kern="100" dirty="0">
                <a:latin typeface="微軟正黑體" panose="020B0604030504040204" pitchFamily="34" charset="-120"/>
                <a:ea typeface="微軟正黑體" panose="020B0604030504040204" pitchFamily="34" charset="-120"/>
                <a:cs typeface="Times New Roman" panose="02020603050405020304" pitchFamily="18" charset="0"/>
              </a:rPr>
              <a:t>以上</a:t>
            </a:r>
            <a:r>
              <a:rPr lang="en-US" altLang="zh-TW" sz="7000" kern="1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7000" kern="100" dirty="0">
                <a:latin typeface="微軟正黑體" panose="020B0604030504040204" pitchFamily="34" charset="-120"/>
                <a:ea typeface="微軟正黑體" panose="020B0604030504040204" pitchFamily="34" charset="-120"/>
                <a:cs typeface="Times New Roman" panose="02020603050405020304" pitchFamily="18" charset="0"/>
              </a:rPr>
              <a:t>萬元</a:t>
            </a:r>
            <a:r>
              <a:rPr lang="zh-TW" altLang="en-US" sz="7000" kern="100" dirty="0">
                <a:latin typeface="微軟正黑體" panose="020B0604030504040204" pitchFamily="34" charset="-120"/>
                <a:ea typeface="微軟正黑體" panose="020B0604030504040204" pitchFamily="34" charset="-120"/>
                <a:cs typeface="Times New Roman" panose="02020603050405020304" pitchFamily="18" charset="0"/>
              </a:rPr>
              <a:t>以下罰鍰</a:t>
            </a:r>
            <a:r>
              <a:rPr lang="zh-TW" altLang="zh-TW" sz="7000" kern="1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7000"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buNone/>
            </a:pPr>
            <a:endParaRPr lang="zh-TW" altLang="en-US" dirty="0"/>
          </a:p>
        </p:txBody>
      </p:sp>
    </p:spTree>
    <p:extLst>
      <p:ext uri="{BB962C8B-B14F-4D97-AF65-F5344CB8AC3E}">
        <p14:creationId xmlns:p14="http://schemas.microsoft.com/office/powerpoint/2010/main" val="1515062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內容版面配置區 4"/>
          <p:cNvSpPr>
            <a:spLocks noGrp="1"/>
          </p:cNvSpPr>
          <p:nvPr>
            <p:ph idx="1"/>
          </p:nvPr>
        </p:nvSpPr>
        <p:spPr>
          <a:xfrm>
            <a:off x="381963" y="1001591"/>
            <a:ext cx="10914927" cy="5514956"/>
          </a:xfrm>
          <a:solidFill>
            <a:schemeClr val="bg1"/>
          </a:solidFill>
        </p:spPr>
        <p:txBody>
          <a:bodyPr rtlCol="0">
            <a:normAutofit fontScale="77500" lnSpcReduction="20000"/>
          </a:bodyPr>
          <a:lstStyle/>
          <a:p>
            <a:pPr>
              <a:buFont typeface="Wingdings" panose="05000000000000000000" pitchFamily="2" charset="2"/>
              <a:buChar char="n"/>
              <a:defRPr/>
            </a:pP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依據菸害防制法第</a:t>
            </a:r>
            <a:r>
              <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rPr>
              <a:t>15</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條、第</a:t>
            </a:r>
            <a:r>
              <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rPr>
              <a:t>16</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條各款</a:t>
            </a:r>
            <a:endPar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0" indent="0">
              <a:buNone/>
              <a:defRPr/>
            </a:pPr>
            <a:r>
              <a:rPr lang="zh-TW" altLang="en-US" sz="2600" b="1" dirty="0">
                <a:solidFill>
                  <a:srgbClr val="FF0000"/>
                </a:solidFill>
                <a:latin typeface="微軟正黑體" panose="020B0604030504040204" pitchFamily="34" charset="-120"/>
                <a:ea typeface="微軟正黑體" panose="020B0604030504040204" pitchFamily="34" charset="-120"/>
              </a:rPr>
              <a:t>禁菸範圍</a:t>
            </a:r>
            <a:r>
              <a:rPr lang="en-US" altLang="zh-TW" sz="2600" b="1" dirty="0">
                <a:solidFill>
                  <a:srgbClr val="FF0000"/>
                </a:solidFill>
                <a:latin typeface="微軟正黑體" panose="020B0604030504040204" pitchFamily="34" charset="-120"/>
                <a:ea typeface="微軟正黑體" panose="020B0604030504040204" pitchFamily="34" charset="-120"/>
              </a:rPr>
              <a:t>-</a:t>
            </a:r>
          </a:p>
          <a:p>
            <a:pPr marL="0" indent="0">
              <a:lnSpc>
                <a:spcPct val="120000"/>
              </a:lnSpc>
              <a:buNone/>
              <a:defRPr/>
            </a:pPr>
            <a:r>
              <a:rPr lang="zh-TW" altLang="en-US" sz="2300" b="1" dirty="0">
                <a:solidFill>
                  <a:srgbClr val="FF0000"/>
                </a:solidFill>
                <a:latin typeface="微軟正黑體" panose="020B0604030504040204" pitchFamily="34" charset="-120"/>
                <a:ea typeface="微軟正黑體" panose="020B0604030504040204" pitchFamily="34" charset="-120"/>
              </a:rPr>
              <a:t>工作：</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三人以上室內工作場所、政府機關、公營、金融機構、郵局、電信業</a:t>
            </a:r>
            <a:endPar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0" indent="0">
              <a:lnSpc>
                <a:spcPct val="120000"/>
              </a:lnSpc>
              <a:buNone/>
              <a:defRPr/>
            </a:pPr>
            <a:r>
              <a:rPr lang="zh-TW" altLang="en-US" sz="2300" b="1" dirty="0">
                <a:solidFill>
                  <a:srgbClr val="FF0000"/>
                </a:solidFill>
                <a:latin typeface="微軟正黑體" panose="020B0604030504040204" pitchFamily="34" charset="-120"/>
                <a:ea typeface="微軟正黑體" panose="020B0604030504040204" pitchFamily="34" charset="-120"/>
              </a:rPr>
              <a:t>食：</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餐飲店</a:t>
            </a:r>
            <a:r>
              <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如：咖啡館、速食店、中西式餐廳等</a:t>
            </a:r>
            <a:r>
              <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rPr>
              <a:t>)</a:t>
            </a:r>
          </a:p>
          <a:p>
            <a:pPr marL="0" indent="0">
              <a:lnSpc>
                <a:spcPct val="120000"/>
              </a:lnSpc>
              <a:buNone/>
              <a:defRPr/>
            </a:pPr>
            <a:r>
              <a:rPr lang="zh-TW" altLang="en-US" sz="2300" b="1" dirty="0">
                <a:solidFill>
                  <a:srgbClr val="FF0000"/>
                </a:solidFill>
                <a:latin typeface="微軟正黑體" panose="020B0604030504040204" pitchFamily="34" charset="-120"/>
                <a:ea typeface="微軟正黑體" panose="020B0604030504040204" pitchFamily="34" charset="-120"/>
              </a:rPr>
              <a:t>衣：</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商場</a:t>
            </a:r>
            <a:r>
              <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如：百貨公司、便利商店、超商、大賣場等</a:t>
            </a:r>
            <a:r>
              <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rPr>
              <a:t>)</a:t>
            </a:r>
          </a:p>
          <a:p>
            <a:pPr marL="0" indent="0">
              <a:lnSpc>
                <a:spcPct val="120000"/>
              </a:lnSpc>
              <a:buNone/>
              <a:defRPr/>
            </a:pPr>
            <a:r>
              <a:rPr lang="zh-TW" altLang="en-US" sz="2300" b="1" dirty="0">
                <a:solidFill>
                  <a:srgbClr val="FF0000"/>
                </a:solidFill>
                <a:latin typeface="微軟正黑體" panose="020B0604030504040204" pitchFamily="34" charset="-120"/>
                <a:ea typeface="微軟正黑體" panose="020B0604030504040204" pitchFamily="34" charset="-120"/>
              </a:rPr>
              <a:t>住：</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旅館、電梯、醫療機構、護理機構、其他醫事機構及社會福利機構</a:t>
            </a:r>
            <a:endPar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0" indent="0">
              <a:lnSpc>
                <a:spcPct val="120000"/>
              </a:lnSpc>
              <a:buNone/>
              <a:defRPr/>
            </a:pPr>
            <a:r>
              <a:rPr lang="zh-TW" altLang="en-US" sz="2300" b="1" dirty="0">
                <a:solidFill>
                  <a:srgbClr val="FF0000"/>
                </a:solidFill>
                <a:latin typeface="微軟正黑體" panose="020B0604030504040204" pitchFamily="34" charset="-120"/>
                <a:ea typeface="微軟正黑體" panose="020B0604030504040204" pitchFamily="34" charset="-120"/>
              </a:rPr>
              <a:t>行：</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大眾運輸工具、計程車、遊覽車、捷運系統、車站及旅客等候室等</a:t>
            </a:r>
            <a:endPar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0" indent="0">
              <a:lnSpc>
                <a:spcPct val="120000"/>
              </a:lnSpc>
              <a:buNone/>
              <a:defRPr/>
            </a:pPr>
            <a:r>
              <a:rPr lang="zh-TW" altLang="en-US" sz="2300" b="1" dirty="0">
                <a:solidFill>
                  <a:srgbClr val="FF0000"/>
                </a:solidFill>
                <a:latin typeface="微軟正黑體" panose="020B0604030504040204" pitchFamily="34" charset="-120"/>
                <a:ea typeface="微軟正黑體" panose="020B0604030504040204" pitchFamily="34" charset="-120"/>
              </a:rPr>
              <a:t>育：</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各級學校、圖書館、實驗室、表演廳、禮堂、展覽室、會議廳、博物館、美術館、其他文化或社會教育機構，及其他供兒童及少年教育或活動場所</a:t>
            </a:r>
            <a:endPar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0" indent="0">
              <a:lnSpc>
                <a:spcPct val="120000"/>
              </a:lnSpc>
              <a:buNone/>
              <a:defRPr/>
            </a:pPr>
            <a:r>
              <a:rPr lang="zh-TW" altLang="en-US" sz="2300" b="1" dirty="0">
                <a:solidFill>
                  <a:srgbClr val="FF0000"/>
                </a:solidFill>
                <a:latin typeface="微軟正黑體" panose="020B0604030504040204" pitchFamily="34" charset="-120"/>
                <a:ea typeface="微軟正黑體" panose="020B0604030504040204" pitchFamily="34" charset="-120"/>
              </a:rPr>
              <a:t>樂：</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歌劇院、電影院、視聽歌唱業</a:t>
            </a:r>
            <a:r>
              <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如：</a:t>
            </a:r>
            <a:r>
              <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rPr>
              <a:t>KTV</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rPr>
              <a:t>MTV</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、卡拉</a:t>
            </a:r>
            <a:r>
              <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rPr>
              <a:t>OK)</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、資訊休閒業</a:t>
            </a:r>
            <a:r>
              <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如：網咖</a:t>
            </a:r>
            <a:r>
              <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、體育、運動或健身場所，及其他供公眾休閒育樂場所</a:t>
            </a:r>
            <a:endPar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0" indent="0">
              <a:lnSpc>
                <a:spcPct val="120000"/>
              </a:lnSpc>
              <a:buNone/>
              <a:defRPr/>
            </a:pPr>
            <a:r>
              <a:rPr lang="zh-TW" altLang="en-US" sz="2300" b="1" dirty="0">
                <a:solidFill>
                  <a:srgbClr val="FF0000"/>
                </a:solidFill>
                <a:latin typeface="微軟正黑體" panose="020B0604030504040204" pitchFamily="34" charset="-120"/>
                <a:ea typeface="微軟正黑體" panose="020B0604030504040204" pitchFamily="34" charset="-120"/>
              </a:rPr>
              <a:t>室內全面禁菸除設有吸菸室：</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旅館、商場、餐飲店、老人福利機構等</a:t>
            </a:r>
            <a:endPar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0" indent="0">
              <a:lnSpc>
                <a:spcPct val="120000"/>
              </a:lnSpc>
              <a:buNone/>
              <a:defRPr/>
            </a:pPr>
            <a:r>
              <a:rPr lang="zh-TW" altLang="en-US" sz="2300" b="1" dirty="0">
                <a:solidFill>
                  <a:srgbClr val="FF0000"/>
                </a:solidFill>
                <a:latin typeface="微軟正黑體" panose="020B0604030504040204" pitchFamily="34" charset="-120"/>
                <a:ea typeface="微軟正黑體" panose="020B0604030504040204" pitchFamily="34" charset="-120"/>
              </a:rPr>
              <a:t>室外全面禁菸除設有吸菸區：</a:t>
            </a: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大專院校、圖書館、博物館、美術館、社教機構、體育場、游泳池、老人福利機構等</a:t>
            </a:r>
            <a:endParaRPr lang="en-US" altLang="zh-TW" sz="23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n"/>
              <a:defRPr/>
            </a:pPr>
            <a:r>
              <a:rPr lang="zh-TW" altLang="en-US" sz="2300" dirty="0">
                <a:solidFill>
                  <a:schemeClr val="tx1">
                    <a:lumMod val="75000"/>
                    <a:lumOff val="25000"/>
                  </a:schemeClr>
                </a:solidFill>
                <a:latin typeface="微軟正黑體" panose="020B0604030504040204" pitchFamily="34" charset="-120"/>
                <a:ea typeface="微軟正黑體" panose="020B0604030504040204" pitchFamily="34" charset="-120"/>
              </a:rPr>
              <a:t>於禁菸場所吸菸者，經舉發將</a:t>
            </a:r>
            <a:r>
              <a:rPr lang="zh-TW" altLang="en-US" sz="2300" b="1" dirty="0">
                <a:solidFill>
                  <a:srgbClr val="FF0000"/>
                </a:solidFill>
                <a:latin typeface="微軟正黑體" panose="020B0604030504040204" pitchFamily="34" charset="-120"/>
                <a:ea typeface="微軟正黑體" panose="020B0604030504040204" pitchFamily="34" charset="-120"/>
              </a:rPr>
              <a:t>處以新臺幣</a:t>
            </a:r>
            <a:r>
              <a:rPr lang="en-US" altLang="zh-TW" sz="2300" b="1" dirty="0">
                <a:solidFill>
                  <a:srgbClr val="FF0000"/>
                </a:solidFill>
                <a:latin typeface="微軟正黑體" panose="020B0604030504040204" pitchFamily="34" charset="-120"/>
                <a:ea typeface="微軟正黑體" panose="020B0604030504040204" pitchFamily="34" charset="-120"/>
              </a:rPr>
              <a:t>2</a:t>
            </a:r>
            <a:r>
              <a:rPr lang="zh-TW" altLang="en-US" sz="2300" b="1" dirty="0">
                <a:solidFill>
                  <a:srgbClr val="FF0000"/>
                </a:solidFill>
                <a:latin typeface="微軟正黑體" panose="020B0604030504040204" pitchFamily="34" charset="-120"/>
                <a:ea typeface="微軟正黑體" panose="020B0604030504040204" pitchFamily="34" charset="-120"/>
              </a:rPr>
              <a:t>千元</a:t>
            </a:r>
            <a:r>
              <a:rPr lang="en-US" altLang="zh-TW" sz="2300" b="1" dirty="0">
                <a:solidFill>
                  <a:srgbClr val="FF0000"/>
                </a:solidFill>
                <a:latin typeface="微軟正黑體" panose="020B0604030504040204" pitchFamily="34" charset="-120"/>
                <a:ea typeface="微軟正黑體" panose="020B0604030504040204" pitchFamily="34" charset="-120"/>
              </a:rPr>
              <a:t>~1</a:t>
            </a:r>
            <a:r>
              <a:rPr lang="zh-TW" altLang="en-US" sz="2300" b="1" dirty="0">
                <a:solidFill>
                  <a:srgbClr val="FF0000"/>
                </a:solidFill>
                <a:latin typeface="微軟正黑體" panose="020B0604030504040204" pitchFamily="34" charset="-120"/>
                <a:ea typeface="微軟正黑體" panose="020B0604030504040204" pitchFamily="34" charset="-120"/>
              </a:rPr>
              <a:t>萬元</a:t>
            </a:r>
            <a:endParaRPr lang="en-US" altLang="zh-TW" sz="2300" b="1" dirty="0">
              <a:solidFill>
                <a:srgbClr val="FF0000"/>
              </a:solidFill>
              <a:latin typeface="微軟正黑體" panose="020B0604030504040204" pitchFamily="34" charset="-120"/>
              <a:ea typeface="微軟正黑體" panose="020B0604030504040204" pitchFamily="34" charset="-120"/>
            </a:endParaRPr>
          </a:p>
        </p:txBody>
      </p:sp>
      <p:sp>
        <p:nvSpPr>
          <p:cNvPr id="19459" name="投影片編號版面配置區 3"/>
          <p:cNvSpPr>
            <a:spLocks noGrp="1"/>
          </p:cNvSpPr>
          <p:nvPr>
            <p:ph type="sldNum" sz="quarter" idx="12"/>
          </p:nvPr>
        </p:nvSpPr>
        <p:spPr bwMode="auto">
          <a:xfrm>
            <a:off x="2035175" y="787401"/>
            <a:ext cx="5857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ea typeface="新細明體" panose="02020500000000000000" pitchFamily="18" charset="-120"/>
              </a:defRPr>
            </a:lvl1pPr>
            <a:lvl2pPr marL="742950" indent="-285750">
              <a:defRPr b="1">
                <a:solidFill>
                  <a:schemeClr val="tx1"/>
                </a:solidFill>
                <a:latin typeface="Arial" panose="020B0604020202020204" pitchFamily="34" charset="0"/>
                <a:ea typeface="新細明體" panose="02020500000000000000" pitchFamily="18" charset="-120"/>
              </a:defRPr>
            </a:lvl2pPr>
            <a:lvl3pPr marL="1143000" indent="-228600">
              <a:defRPr b="1">
                <a:solidFill>
                  <a:schemeClr val="tx1"/>
                </a:solidFill>
                <a:latin typeface="Arial" panose="020B0604020202020204" pitchFamily="34" charset="0"/>
                <a:ea typeface="新細明體" panose="02020500000000000000" pitchFamily="18" charset="-120"/>
              </a:defRPr>
            </a:lvl3pPr>
            <a:lvl4pPr marL="1600200" indent="-228600">
              <a:defRPr b="1">
                <a:solidFill>
                  <a:schemeClr val="tx1"/>
                </a:solidFill>
                <a:latin typeface="Arial" panose="020B0604020202020204" pitchFamily="34" charset="0"/>
                <a:ea typeface="新細明體" panose="02020500000000000000" pitchFamily="18" charset="-120"/>
              </a:defRPr>
            </a:lvl4pPr>
            <a:lvl5pPr marL="2057400" indent="-228600">
              <a:defRPr b="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9pPr>
          </a:lstStyle>
          <a:p>
            <a:fld id="{BDDA86BB-A1F8-495B-AA6E-CBE7894C4A8C}" type="slidenum">
              <a:rPr lang="zh-TW" altLang="en-US" sz="1000" b="0">
                <a:solidFill>
                  <a:srgbClr val="FEFFFF"/>
                </a:solidFill>
                <a:latin typeface="Garamond" panose="02020404030301010803" pitchFamily="18" charset="0"/>
              </a:rPr>
              <a:pPr/>
              <a:t>14</a:t>
            </a:fld>
            <a:endParaRPr lang="zh-TW" altLang="en-US" sz="1000" b="0">
              <a:solidFill>
                <a:srgbClr val="FEFFFF"/>
              </a:solidFill>
              <a:latin typeface="Garamond" panose="02020404030301010803" pitchFamily="18" charset="0"/>
            </a:endParaRPr>
          </a:p>
        </p:txBody>
      </p:sp>
      <p:sp>
        <p:nvSpPr>
          <p:cNvPr id="6" name="Rectangle 2"/>
          <p:cNvSpPr txBox="1">
            <a:spLocks noChangeArrowheads="1"/>
          </p:cNvSpPr>
          <p:nvPr/>
        </p:nvSpPr>
        <p:spPr>
          <a:xfrm>
            <a:off x="0" y="-1"/>
            <a:ext cx="12192000" cy="776289"/>
          </a:xfrm>
          <a:prstGeom prst="rect">
            <a:avLst/>
          </a:prstGeom>
          <a:solidFill>
            <a:srgbClr val="593660"/>
          </a:solidFill>
          <a:ln>
            <a:noFill/>
          </a:ln>
        </p:spPr>
        <p:style>
          <a:lnRef idx="1">
            <a:schemeClr val="accent4"/>
          </a:lnRef>
          <a:fillRef idx="2">
            <a:schemeClr val="accent4"/>
          </a:fillRef>
          <a:effectRef idx="1">
            <a:schemeClr val="accent4"/>
          </a:effectRef>
          <a:fontRef idx="minor">
            <a:schemeClr val="dk1"/>
          </a:fontRef>
        </p:style>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TW" altLang="en-US" sz="4400" dirty="0">
                <a:solidFill>
                  <a:schemeClr val="bg1"/>
                </a:solidFill>
                <a:latin typeface="微軟正黑體" panose="020B0604030504040204" pitchFamily="34" charset="-120"/>
                <a:ea typeface="微軟正黑體" panose="020B0604030504040204" pitchFamily="34" charset="-120"/>
              </a:rPr>
              <a:t>室內工作與公共場所全面禁</a:t>
            </a:r>
            <a:r>
              <a:rPr lang="zh-TW" altLang="en-US" sz="4400" dirty="0" smtClean="0">
                <a:solidFill>
                  <a:schemeClr val="bg1"/>
                </a:solidFill>
                <a:latin typeface="微軟正黑體" panose="020B0604030504040204" pitchFamily="34" charset="-120"/>
                <a:ea typeface="微軟正黑體" panose="020B0604030504040204" pitchFamily="34" charset="-120"/>
              </a:rPr>
              <a:t>菸</a:t>
            </a:r>
            <a:r>
              <a:rPr lang="zh-TW" altLang="en-US" sz="4400" dirty="0" smtClean="0">
                <a:solidFill>
                  <a:schemeClr val="bg1"/>
                </a:solidFill>
                <a:latin typeface="新細明體" panose="02020500000000000000" pitchFamily="18" charset="-120"/>
                <a:ea typeface="新細明體" panose="02020500000000000000" pitchFamily="18" charset="-120"/>
              </a:rPr>
              <a:t>、</a:t>
            </a:r>
            <a:r>
              <a:rPr lang="zh-TW" altLang="en-US" sz="4400" dirty="0">
                <a:solidFill>
                  <a:schemeClr val="bg1"/>
                </a:solidFill>
                <a:latin typeface="微軟正黑體" panose="020B0604030504040204" pitchFamily="34" charset="-120"/>
                <a:ea typeface="微軟正黑體" panose="020B0604030504040204" pitchFamily="34" charset="-120"/>
              </a:rPr>
              <a:t>電子煙</a:t>
            </a:r>
            <a:endParaRPr lang="en-US" altLang="zh-TW" sz="4400" dirty="0">
              <a:solidFill>
                <a:schemeClr val="bg1"/>
              </a:solidFill>
              <a:latin typeface="微軟正黑體" panose="020B0604030504040204" pitchFamily="34" charset="-120"/>
              <a:ea typeface="微軟正黑體" panose="020B0604030504040204" pitchFamily="34" charset="-120"/>
            </a:endParaRPr>
          </a:p>
        </p:txBody>
      </p:sp>
      <p:pic>
        <p:nvPicPr>
          <p:cNvPr id="1031" name="Picture 7" descr="哪裡是禁菸區？"/>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279" y="388143"/>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807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內容版面配置區 4"/>
          <p:cNvSpPr>
            <a:spLocks noGrp="1"/>
          </p:cNvSpPr>
          <p:nvPr>
            <p:ph idx="1"/>
          </p:nvPr>
        </p:nvSpPr>
        <p:spPr>
          <a:xfrm>
            <a:off x="259948" y="1144614"/>
            <a:ext cx="10139624" cy="5585967"/>
          </a:xfrm>
          <a:solidFill>
            <a:schemeClr val="bg1"/>
          </a:solidFill>
        </p:spPr>
        <p:txBody>
          <a:bodyPr rtlCol="0">
            <a:normAutofit/>
          </a:bodyPr>
          <a:lstStyle/>
          <a:p>
            <a:pPr marL="91440" indent="-91440">
              <a:defRPr/>
            </a:pP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Q</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：未滿</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18</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歲可以抽菸嗎？</a:t>
            </a:r>
            <a:endPar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91440" indent="-91440">
              <a:defRPr/>
            </a:pP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A</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當然不行</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未滿</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18</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歲者吸菸除了要施以戒菸教育</a:t>
            </a:r>
            <a:r>
              <a:rPr lang="zh-TW" altLang="en-US" dirty="0">
                <a:solidFill>
                  <a:schemeClr val="tx1">
                    <a:lumMod val="75000"/>
                    <a:lumOff val="25000"/>
                  </a:schemeClr>
                </a:solidFill>
                <a:latin typeface="新細明體" panose="02020500000000000000" pitchFamily="18" charset="-120"/>
              </a:rPr>
              <a:t>，</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若在禁菸場所吸菸</a:t>
            </a:r>
            <a:r>
              <a:rPr lang="zh-TW" altLang="en-US" dirty="0">
                <a:solidFill>
                  <a:schemeClr val="tx1">
                    <a:lumMod val="75000"/>
                    <a:lumOff val="25000"/>
                  </a:schemeClr>
                </a:solidFill>
                <a:latin typeface="新細明體" panose="02020500000000000000" pitchFamily="18" charset="-120"/>
              </a:rPr>
              <a:t>，</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將處以</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2,000</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元至</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萬元罰鍰</a:t>
            </a:r>
            <a:r>
              <a:rPr lang="zh-TW" altLang="en-US" dirty="0">
                <a:solidFill>
                  <a:schemeClr val="tx1">
                    <a:lumMod val="75000"/>
                    <a:lumOff val="25000"/>
                  </a:schemeClr>
                </a:solidFill>
                <a:latin typeface="新細明體" panose="02020500000000000000" pitchFamily="18" charset="-120"/>
              </a:rPr>
              <a:t>。</a:t>
            </a:r>
            <a:endPar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91440" indent="-91440">
              <a:defRPr/>
            </a:pPr>
            <a:endParaRPr lang="en-US" altLang="zh-TW"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marL="0" indent="0">
              <a:buNone/>
              <a:defRPr/>
            </a:pPr>
            <a:endPar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91440" indent="-91440">
              <a:defRPr/>
            </a:pP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Q:</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可否提供菸品予未滿</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18</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者</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a:t>
            </a:r>
          </a:p>
          <a:p>
            <a:pPr marL="91440" indent="-91440">
              <a:defRPr/>
            </a:pP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A</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：依菸害防制法規定不得提供菸品予未滿</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18</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歲者如</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店家販賣菸品予未滿</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18</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歲者、同學或父母提供菸品都是違法的</a:t>
            </a:r>
            <a:r>
              <a:rPr lang="zh-TW" altLang="en-US" dirty="0">
                <a:solidFill>
                  <a:schemeClr val="tx1">
                    <a:lumMod val="75000"/>
                    <a:lumOff val="25000"/>
                  </a:schemeClr>
                </a:solidFill>
                <a:latin typeface="新細明體" panose="02020500000000000000" pitchFamily="18" charset="-120"/>
              </a:rPr>
              <a:t>，</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違規者將處</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萬至</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5</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萬元罰鍰</a:t>
            </a:r>
            <a:r>
              <a:rPr lang="zh-TW" altLang="en-US"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marL="91440" indent="-91440">
              <a:defRPr/>
            </a:pPr>
            <a:endPar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20483" name="投影片編號版面配置區 3"/>
          <p:cNvSpPr>
            <a:spLocks noGrp="1"/>
          </p:cNvSpPr>
          <p:nvPr>
            <p:ph type="sldNum" sz="quarter" idx="12"/>
          </p:nvPr>
        </p:nvSpPr>
        <p:spPr bwMode="auto">
          <a:xfrm>
            <a:off x="2035175" y="787401"/>
            <a:ext cx="5857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ea typeface="新細明體" panose="02020500000000000000" pitchFamily="18" charset="-120"/>
              </a:defRPr>
            </a:lvl1pPr>
            <a:lvl2pPr marL="742950" indent="-285750">
              <a:defRPr b="1">
                <a:solidFill>
                  <a:schemeClr val="tx1"/>
                </a:solidFill>
                <a:latin typeface="Arial" panose="020B0604020202020204" pitchFamily="34" charset="0"/>
                <a:ea typeface="新細明體" panose="02020500000000000000" pitchFamily="18" charset="-120"/>
              </a:defRPr>
            </a:lvl2pPr>
            <a:lvl3pPr marL="1143000" indent="-228600">
              <a:defRPr b="1">
                <a:solidFill>
                  <a:schemeClr val="tx1"/>
                </a:solidFill>
                <a:latin typeface="Arial" panose="020B0604020202020204" pitchFamily="34" charset="0"/>
                <a:ea typeface="新細明體" panose="02020500000000000000" pitchFamily="18" charset="-120"/>
              </a:defRPr>
            </a:lvl3pPr>
            <a:lvl4pPr marL="1600200" indent="-228600">
              <a:defRPr b="1">
                <a:solidFill>
                  <a:schemeClr val="tx1"/>
                </a:solidFill>
                <a:latin typeface="Arial" panose="020B0604020202020204" pitchFamily="34" charset="0"/>
                <a:ea typeface="新細明體" panose="02020500000000000000" pitchFamily="18" charset="-120"/>
              </a:defRPr>
            </a:lvl4pPr>
            <a:lvl5pPr marL="2057400" indent="-228600">
              <a:defRPr b="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9pPr>
          </a:lstStyle>
          <a:p>
            <a:fld id="{DF4DDDD0-2421-4E84-BCD2-0823FD3DE4BD}" type="slidenum">
              <a:rPr lang="zh-TW" altLang="en-US" sz="1000" b="0">
                <a:solidFill>
                  <a:srgbClr val="FEFFFF"/>
                </a:solidFill>
                <a:latin typeface="Garamond" panose="02020404030301010803" pitchFamily="18" charset="0"/>
              </a:rPr>
              <a:pPr/>
              <a:t>15</a:t>
            </a:fld>
            <a:endParaRPr lang="zh-TW" altLang="en-US" sz="1000" b="0">
              <a:solidFill>
                <a:srgbClr val="FEFFFF"/>
              </a:solidFill>
              <a:latin typeface="Garamond" panose="02020404030301010803" pitchFamily="18" charset="0"/>
            </a:endParaRPr>
          </a:p>
        </p:txBody>
      </p:sp>
      <p:sp>
        <p:nvSpPr>
          <p:cNvPr id="6" name="Rectangle 2"/>
          <p:cNvSpPr txBox="1">
            <a:spLocks noChangeArrowheads="1"/>
          </p:cNvSpPr>
          <p:nvPr/>
        </p:nvSpPr>
        <p:spPr>
          <a:xfrm>
            <a:off x="0" y="0"/>
            <a:ext cx="12192000" cy="787401"/>
          </a:xfrm>
          <a:prstGeom prst="rect">
            <a:avLst/>
          </a:prstGeom>
          <a:solidFill>
            <a:srgbClr val="593660"/>
          </a:solidFill>
          <a:ln>
            <a:noFill/>
          </a:ln>
        </p:spPr>
        <p:style>
          <a:lnRef idx="1">
            <a:schemeClr val="accent4"/>
          </a:lnRef>
          <a:fillRef idx="2">
            <a:schemeClr val="accent4"/>
          </a:fillRef>
          <a:effectRef idx="1">
            <a:schemeClr val="accent4"/>
          </a:effectRef>
          <a:fontRef idx="minor">
            <a:schemeClr val="dk1"/>
          </a:fontRef>
        </p:style>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TW" altLang="en-US" sz="4500" dirty="0">
                <a:solidFill>
                  <a:schemeClr val="bg1"/>
                </a:solidFill>
                <a:latin typeface="微軟正黑體" panose="020B0604030504040204" pitchFamily="34" charset="-120"/>
                <a:ea typeface="微軟正黑體" panose="020B0604030504040204" pitchFamily="34" charset="-120"/>
              </a:rPr>
              <a:t>青少年菸害防制</a:t>
            </a:r>
          </a:p>
          <a:p>
            <a:pPr algn="ctr">
              <a:defRPr/>
            </a:pPr>
            <a:endParaRPr lang="en-US" altLang="zh-TW" dirty="0">
              <a:latin typeface="微軟正黑體" panose="020B0604030504040204" pitchFamily="34" charset="-120"/>
              <a:ea typeface="微軟正黑體" panose="020B0604030504040204" pitchFamily="34" charset="-120"/>
            </a:endParaRPr>
          </a:p>
        </p:txBody>
      </p:sp>
      <p:pic>
        <p:nvPicPr>
          <p:cNvPr id="20487"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83825" y="5368506"/>
            <a:ext cx="19081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7251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1325563"/>
          </a:xfrm>
          <a:solidFill>
            <a:srgbClr val="593660"/>
          </a:solidFill>
          <a:ln>
            <a:solidFill>
              <a:schemeClr val="accent3"/>
            </a:solidFill>
          </a:ln>
        </p:spPr>
        <p:txBody>
          <a:bodyPr>
            <a:normAutofit fontScale="90000"/>
          </a:bodyPr>
          <a:lstStyle/>
          <a:p>
            <a:pPr>
              <a:defRPr/>
            </a:pPr>
            <a:r>
              <a:rPr lang="en-US" altLang="zh-TW" dirty="0">
                <a:latin typeface="微軟正黑體" panose="020B0604030504040204" pitchFamily="34" charset="-120"/>
                <a:ea typeface="微軟正黑體" panose="020B0604030504040204" pitchFamily="34" charset="-120"/>
              </a:rPr>
              <a:t/>
            </a:r>
            <a:br>
              <a:rPr lang="en-US" altLang="zh-TW" dirty="0">
                <a:latin typeface="微軟正黑體" panose="020B0604030504040204" pitchFamily="34" charset="-120"/>
                <a:ea typeface="微軟正黑體" panose="020B0604030504040204" pitchFamily="34" charset="-120"/>
              </a:rPr>
            </a:br>
            <a:r>
              <a:rPr lang="zh-TW" altLang="en-US" sz="4900" dirty="0">
                <a:solidFill>
                  <a:schemeClr val="bg1"/>
                </a:solidFill>
                <a:latin typeface="微軟正黑體" panose="020B0604030504040204" pitchFamily="34" charset="-120"/>
                <a:ea typeface="微軟正黑體" panose="020B0604030504040204" pitchFamily="34" charset="-120"/>
              </a:rPr>
              <a:t>青少年菸害防制</a:t>
            </a:r>
            <a:r>
              <a:rPr lang="zh-TW" altLang="en-US" sz="4900" dirty="0">
                <a:latin typeface="微軟正黑體" panose="020B0604030504040204" pitchFamily="34" charset="-120"/>
                <a:ea typeface="微軟正黑體" panose="020B0604030504040204" pitchFamily="34" charset="-120"/>
              </a:rPr>
              <a:t/>
            </a:r>
            <a:br>
              <a:rPr lang="zh-TW" altLang="en-US" sz="4900" dirty="0">
                <a:latin typeface="微軟正黑體" panose="020B0604030504040204" pitchFamily="34" charset="-120"/>
                <a:ea typeface="微軟正黑體" panose="020B0604030504040204" pitchFamily="34" charset="-120"/>
              </a:rPr>
            </a:br>
            <a:endParaRPr lang="zh-TW" altLang="en-US" dirty="0"/>
          </a:p>
        </p:txBody>
      </p:sp>
      <p:sp>
        <p:nvSpPr>
          <p:cNvPr id="3" name="內容版面配置區 2"/>
          <p:cNvSpPr>
            <a:spLocks noGrp="1"/>
          </p:cNvSpPr>
          <p:nvPr>
            <p:ph idx="1"/>
          </p:nvPr>
        </p:nvSpPr>
        <p:spPr>
          <a:xfrm>
            <a:off x="405063" y="1499826"/>
            <a:ext cx="10515600" cy="4351338"/>
          </a:xfrm>
        </p:spPr>
        <p:txBody>
          <a:bodyPr/>
          <a:lstStyle/>
          <a:p>
            <a:r>
              <a:rPr lang="en-US" altLang="zh-TW" dirty="0" smtClean="0">
                <a:latin typeface="微軟正黑體" panose="020B0604030504040204" pitchFamily="34" charset="-120"/>
                <a:ea typeface="微軟正黑體" panose="020B0604030504040204" pitchFamily="34" charset="-120"/>
              </a:rPr>
              <a:t>Q</a:t>
            </a:r>
            <a:r>
              <a:rPr lang="zh-TW" altLang="en-US" dirty="0" smtClean="0">
                <a:latin typeface="微軟正黑體" panose="020B0604030504040204" pitchFamily="34" charset="-120"/>
                <a:ea typeface="微軟正黑體" panose="020B0604030504040204" pitchFamily="34" charset="-120"/>
              </a:rPr>
              <a:t>：小兔的媽媽拿給他一些電子煙，叫他賣給同學賺零用錢，小兔媽媽和小兔這樣的行為是對的嗎</a:t>
            </a:r>
            <a:r>
              <a:rPr lang="en-US" altLang="zh-TW" dirty="0" smtClean="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en-US" altLang="zh-TW" dirty="0" smtClean="0">
                <a:latin typeface="微軟正黑體" panose="020B0604030504040204" pitchFamily="34" charset="-120"/>
                <a:ea typeface="微軟正黑體" panose="020B0604030504040204" pitchFamily="34" charset="-120"/>
              </a:rPr>
              <a:t>A:</a:t>
            </a:r>
            <a:r>
              <a:rPr lang="zh-TW" altLang="en-US" dirty="0" smtClean="0">
                <a:latin typeface="微軟正黑體" panose="020B0604030504040204" pitchFamily="34" charset="-120"/>
                <a:ea typeface="微軟正黑體" panose="020B0604030504040204" pitchFamily="34" charset="-120"/>
              </a:rPr>
              <a:t>是不對的</a:t>
            </a:r>
            <a:r>
              <a:rPr lang="en-US" altLang="zh-TW" dirty="0" smtClean="0">
                <a:latin typeface="微軟正黑體" panose="020B0604030504040204" pitchFamily="34" charset="-120"/>
                <a:ea typeface="微軟正黑體" panose="020B0604030504040204" pitchFamily="34" charset="-120"/>
              </a:rPr>
              <a:t>!!</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依桃園市電子煙危害防制自治</a:t>
            </a:r>
            <a:r>
              <a:rPr lang="zh-TW" altLang="en-US" dirty="0" smtClean="0">
                <a:solidFill>
                  <a:schemeClr val="tx1">
                    <a:lumMod val="75000"/>
                    <a:lumOff val="25000"/>
                  </a:schemeClr>
                </a:solidFill>
                <a:latin typeface="微軟正黑體" panose="020B0604030504040204" pitchFamily="34" charset="-120"/>
                <a:ea typeface="微軟正黑體" panose="020B0604030504040204" pitchFamily="34" charset="-120"/>
              </a:rPr>
              <a:t>條例規定不得提供</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電子煙</a:t>
            </a:r>
            <a:r>
              <a:rPr lang="zh-TW" altLang="en-US" dirty="0" smtClean="0">
                <a:solidFill>
                  <a:schemeClr val="tx1">
                    <a:lumMod val="75000"/>
                    <a:lumOff val="25000"/>
                  </a:schemeClr>
                </a:solidFill>
                <a:latin typeface="微軟正黑體" panose="020B0604030504040204" pitchFamily="34" charset="-120"/>
                <a:ea typeface="微軟正黑體" panose="020B0604030504040204" pitchFamily="34" charset="-120"/>
              </a:rPr>
              <a:t>予</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未滿</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18</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歲</a:t>
            </a:r>
            <a:r>
              <a:rPr lang="zh-TW" altLang="en-US" dirty="0" smtClean="0">
                <a:solidFill>
                  <a:schemeClr val="tx1">
                    <a:lumMod val="75000"/>
                    <a:lumOff val="25000"/>
                  </a:schemeClr>
                </a:solidFill>
                <a:latin typeface="微軟正黑體" panose="020B0604030504040204" pitchFamily="34" charset="-120"/>
                <a:ea typeface="微軟正黑體" panose="020B0604030504040204" pitchFamily="34" charset="-120"/>
              </a:rPr>
              <a:t>者，</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違規者將處</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萬至</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5</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萬元罰鍰。</a:t>
            </a:r>
            <a:endPar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endParaRPr>
          </a:p>
          <a:p>
            <a:endParaRPr lang="en-US" altLang="zh-TW" dirty="0" smtClean="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Q</a:t>
            </a:r>
            <a:r>
              <a:rPr lang="zh-TW" altLang="en-US" dirty="0" smtClean="0">
                <a:latin typeface="微軟正黑體" panose="020B0604030504040204" pitchFamily="34" charset="-120"/>
                <a:ea typeface="微軟正黑體" panose="020B0604030504040204" pitchFamily="34" charset="-120"/>
              </a:rPr>
              <a:t>：小兔在網路上賣電子煙，結果就讀國中的阿花</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未滿</a:t>
            </a:r>
            <a:r>
              <a:rPr lang="en-US" altLang="zh-TW" dirty="0" smtClean="0">
                <a:latin typeface="微軟正黑體" panose="020B0604030504040204" pitchFamily="34" charset="-120"/>
                <a:ea typeface="微軟正黑體" panose="020B0604030504040204" pitchFamily="34" charset="-120"/>
              </a:rPr>
              <a:t>18</a:t>
            </a:r>
            <a:r>
              <a:rPr lang="zh-TW" altLang="en-US" dirty="0" smtClean="0">
                <a:latin typeface="微軟正黑體" panose="020B0604030504040204" pitchFamily="34" charset="-120"/>
                <a:ea typeface="微軟正黑體" panose="020B0604030504040204" pitchFamily="34" charset="-120"/>
              </a:rPr>
              <a:t>歲</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買到了，小兔的行為是對的嗎</a:t>
            </a:r>
            <a:r>
              <a:rPr lang="en-US" altLang="zh-TW" dirty="0" smtClean="0">
                <a:latin typeface="微軟正黑體" panose="020B0604030504040204" pitchFamily="34" charset="-120"/>
                <a:ea typeface="微軟正黑體" panose="020B0604030504040204" pitchFamily="34" charset="-120"/>
              </a:rPr>
              <a:t>?</a:t>
            </a:r>
          </a:p>
          <a:p>
            <a:r>
              <a:rPr lang="en-US" altLang="zh-TW" dirty="0">
                <a:latin typeface="微軟正黑體" panose="020B0604030504040204" pitchFamily="34" charset="-120"/>
                <a:ea typeface="微軟正黑體" panose="020B0604030504040204" pitchFamily="34" charset="-120"/>
              </a:rPr>
              <a:t>A:</a:t>
            </a:r>
            <a:r>
              <a:rPr lang="zh-TW" altLang="en-US" dirty="0">
                <a:latin typeface="微軟正黑體" panose="020B0604030504040204" pitchFamily="34" charset="-120"/>
                <a:ea typeface="微軟正黑體" panose="020B0604030504040204" pitchFamily="34" charset="-120"/>
              </a:rPr>
              <a:t>是不對的</a:t>
            </a:r>
            <a:r>
              <a:rPr lang="en-US" altLang="zh-TW" dirty="0" smtClean="0">
                <a:latin typeface="微軟正黑體" panose="020B0604030504040204" pitchFamily="34" charset="-120"/>
                <a:ea typeface="微軟正黑體" panose="020B0604030504040204" pitchFamily="34" charset="-120"/>
              </a:rPr>
              <a:t>!!</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依桃園市電子煙危害防制自治條例規定不得提供電子煙予未滿</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18</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歲者，違規者將處</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萬至</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5</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萬元罰鍰。</a:t>
            </a:r>
            <a:endPar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84189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1325563"/>
          </a:xfrm>
          <a:solidFill>
            <a:srgbClr val="593660"/>
          </a:solidFill>
        </p:spPr>
        <p:txBody>
          <a:bodyPr/>
          <a:lstStyle/>
          <a:p>
            <a:r>
              <a:rPr lang="zh-TW" altLang="en-US" dirty="0" smtClean="0">
                <a:solidFill>
                  <a:schemeClr val="bg1"/>
                </a:solidFill>
                <a:latin typeface="微軟正黑體" panose="020B0604030504040204" pitchFamily="34" charset="-120"/>
                <a:ea typeface="微軟正黑體" panose="020B0604030504040204" pitchFamily="34" charset="-120"/>
              </a:rPr>
              <a:t>相關案例判斷</a:t>
            </a:r>
            <a:endParaRPr lang="zh-TW" altLang="en-US" dirty="0">
              <a:solidFill>
                <a:schemeClr val="bg1"/>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687729" y="1559407"/>
            <a:ext cx="10515600" cy="4351338"/>
          </a:xfrm>
        </p:spPr>
        <p:txBody>
          <a:bodyPr/>
          <a:lstStyle/>
          <a:p>
            <a:pPr marL="0" indent="0">
              <a:buNone/>
              <a:defRPr/>
            </a:pPr>
            <a:endPar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0" indent="0">
              <a:buNone/>
              <a:defRPr/>
            </a:pPr>
            <a:r>
              <a:rPr lang="en-US" altLang="zh-TW"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同學知道小明未滿</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18</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歲卻約他抽菸</a:t>
            </a:r>
            <a:r>
              <a:rPr lang="zh-TW" altLang="en-US" dirty="0">
                <a:solidFill>
                  <a:schemeClr val="tx1">
                    <a:lumMod val="75000"/>
                    <a:lumOff val="25000"/>
                  </a:schemeClr>
                </a:solidFill>
                <a:latin typeface="新細明體" panose="02020500000000000000" pitchFamily="18" charset="-120"/>
              </a:rPr>
              <a:t>，</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小明沒有拒絕就抽了一根</a:t>
            </a:r>
            <a:r>
              <a:rPr lang="zh-TW" altLang="en-US" dirty="0">
                <a:solidFill>
                  <a:schemeClr val="tx1">
                    <a:lumMod val="75000"/>
                    <a:lumOff val="25000"/>
                  </a:schemeClr>
                </a:solidFill>
                <a:latin typeface="新細明體" panose="02020500000000000000" pitchFamily="18" charset="-120"/>
              </a:rPr>
              <a:t>，</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這樣是否可以呢</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a:t>
            </a:r>
          </a:p>
          <a:p>
            <a:pPr marL="0" indent="0">
              <a:buNone/>
              <a:defRPr/>
            </a:pPr>
            <a:endPar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0" indent="0">
              <a:buNone/>
              <a:defRPr/>
            </a:pP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*小明的媽媽給小明菸拿去學校賣同學</a:t>
            </a:r>
            <a:r>
              <a:rPr lang="zh-TW" altLang="en-US" dirty="0">
                <a:solidFill>
                  <a:schemeClr val="tx1">
                    <a:lumMod val="75000"/>
                    <a:lumOff val="25000"/>
                  </a:schemeClr>
                </a:solidFill>
                <a:latin typeface="新細明體" panose="02020500000000000000" pitchFamily="18" charset="-120"/>
              </a:rPr>
              <a:t>，</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賣的錢變小明的零用錢</a:t>
            </a:r>
            <a:r>
              <a:rPr lang="zh-TW" altLang="en-US" dirty="0">
                <a:solidFill>
                  <a:schemeClr val="tx1">
                    <a:lumMod val="75000"/>
                    <a:lumOff val="25000"/>
                  </a:schemeClr>
                </a:solidFill>
                <a:latin typeface="新細明體" panose="02020500000000000000" pitchFamily="18" charset="-120"/>
              </a:rPr>
              <a:t>，</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這樣是否可以呢</a:t>
            </a:r>
            <a:r>
              <a:rPr lang="en-US" altLang="zh-TW"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p>
          <a:p>
            <a:pPr marL="0" indent="0">
              <a:buNone/>
              <a:defRPr/>
            </a:pPr>
            <a:endParaRPr lang="en-US" altLang="zh-TW"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marL="0" indent="0">
              <a:buNone/>
              <a:defRPr/>
            </a:pPr>
            <a:r>
              <a:rPr lang="zh-TW" altLang="en-US" dirty="0" smtClean="0">
                <a:solidFill>
                  <a:schemeClr val="tx1">
                    <a:lumMod val="75000"/>
                    <a:lumOff val="25000"/>
                  </a:schemeClr>
                </a:solidFill>
                <a:latin typeface="微軟正黑體" panose="020B0604030504040204" pitchFamily="34" charset="-120"/>
                <a:ea typeface="微軟正黑體" panose="020B0604030504040204" pitchFamily="34" charset="-120"/>
              </a:rPr>
              <a:t>*小明在網路上賣電子煙，就讀國中的阿花買到了，小明是否違法</a:t>
            </a:r>
            <a:r>
              <a:rPr lang="en-US" altLang="zh-TW"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3619925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 y="0"/>
            <a:ext cx="12192001" cy="1365813"/>
          </a:xfrm>
          <a:solidFill>
            <a:srgbClr val="593660"/>
          </a:solidFill>
        </p:spPr>
        <p:txBody>
          <a:bodyPr/>
          <a:lstStyle/>
          <a:p>
            <a:r>
              <a:rPr lang="zh-TW" altLang="en-US" dirty="0">
                <a:solidFill>
                  <a:schemeClr val="bg1"/>
                </a:solidFill>
                <a:latin typeface="微軟正黑體" panose="020B0604030504040204" pitchFamily="34" charset="-120"/>
                <a:ea typeface="微軟正黑體" panose="020B0604030504040204" pitchFamily="34" charset="-120"/>
              </a:rPr>
              <a:t>菸害防制小學堂</a:t>
            </a:r>
            <a:endParaRPr lang="zh-TW" altLang="en-US" dirty="0">
              <a:solidFill>
                <a:schemeClr val="bg1"/>
              </a:solidFill>
            </a:endParaRPr>
          </a:p>
        </p:txBody>
      </p:sp>
      <p:sp>
        <p:nvSpPr>
          <p:cNvPr id="3" name="內容版面配置區 2"/>
          <p:cNvSpPr>
            <a:spLocks noGrp="1"/>
          </p:cNvSpPr>
          <p:nvPr>
            <p:ph idx="1"/>
          </p:nvPr>
        </p:nvSpPr>
        <p:spPr>
          <a:xfrm>
            <a:off x="838199" y="1709878"/>
            <a:ext cx="10515600" cy="4351338"/>
          </a:xfrm>
        </p:spPr>
        <p:txBody>
          <a:bodyPr/>
          <a:lstStyle/>
          <a:p>
            <a:pPr marL="0" indent="0">
              <a:buNone/>
            </a:pPr>
            <a:endParaRPr lang="en-US" altLang="zh-TW" dirty="0"/>
          </a:p>
          <a:p>
            <a:r>
              <a:rPr lang="zh-TW" altLang="en-US" dirty="0">
                <a:latin typeface="微軟正黑體" panose="020B0604030504040204" pitchFamily="34" charset="-120"/>
                <a:ea typeface="微軟正黑體" panose="020B0604030504040204" pitchFamily="34" charset="-120"/>
              </a:rPr>
              <a:t>菸和電子煙是什麼</a:t>
            </a:r>
            <a:r>
              <a:rPr lang="en-US" altLang="zh-TW" dirty="0">
                <a:latin typeface="微軟正黑體" panose="020B0604030504040204" pitchFamily="34" charset="-120"/>
                <a:ea typeface="微軟正黑體" panose="020B0604030504040204" pitchFamily="34" charset="-120"/>
              </a:rPr>
              <a:t>?</a:t>
            </a:r>
          </a:p>
          <a:p>
            <a:pPr marL="0" indent="0">
              <a:buNone/>
            </a:pP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抽菸或電子煙對我們身體好嗎</a:t>
            </a:r>
            <a:r>
              <a:rPr lang="en-US" altLang="zh-TW" dirty="0">
                <a:latin typeface="微軟正黑體" panose="020B0604030504040204" pitchFamily="34" charset="-120"/>
                <a:ea typeface="微軟正黑體" panose="020B0604030504040204" pitchFamily="34" charset="-120"/>
              </a:rPr>
              <a:t>?</a:t>
            </a:r>
          </a:p>
          <a:p>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拒絕抽菸的好處有什麼呢</a:t>
            </a:r>
            <a:r>
              <a:rPr lang="en-US" altLang="zh-TW" dirty="0">
                <a:latin typeface="微軟正黑體" panose="020B0604030504040204" pitchFamily="34" charset="-120"/>
                <a:ea typeface="微軟正黑體" panose="020B0604030504040204" pitchFamily="34" charset="-120"/>
              </a:rPr>
              <a:t>?</a:t>
            </a:r>
          </a:p>
          <a:p>
            <a:endParaRPr lang="zh-TW" altLang="en-US" dirty="0"/>
          </a:p>
        </p:txBody>
      </p:sp>
    </p:spTree>
    <p:extLst>
      <p:ext uri="{BB962C8B-B14F-4D97-AF65-F5344CB8AC3E}">
        <p14:creationId xmlns:p14="http://schemas.microsoft.com/office/powerpoint/2010/main" val="2886632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903788"/>
            <a:ext cx="9071811" cy="1325563"/>
          </a:xfrm>
          <a:solidFill>
            <a:srgbClr val="593660"/>
          </a:solidFill>
        </p:spPr>
        <p:txBody>
          <a:bodyPr/>
          <a:lstStyle/>
          <a:p>
            <a:r>
              <a:rPr lang="zh-TW" altLang="en-US" dirty="0" smtClean="0">
                <a:solidFill>
                  <a:schemeClr val="bg1"/>
                </a:solidFill>
                <a:latin typeface="微軟正黑體" panose="020B0604030504040204" pitchFamily="34" charset="-120"/>
                <a:ea typeface="微軟正黑體" panose="020B0604030504040204" pitchFamily="34" charset="-120"/>
              </a:rPr>
              <a:t>拒菸演練</a:t>
            </a:r>
            <a:endParaRPr lang="zh-TW" altLang="en-US"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86456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字方塊 1"/>
          <p:cNvSpPr txBox="1">
            <a:spLocks noChangeArrowheads="1"/>
          </p:cNvSpPr>
          <p:nvPr/>
        </p:nvSpPr>
        <p:spPr bwMode="auto">
          <a:xfrm>
            <a:off x="1703389" y="6402388"/>
            <a:ext cx="23764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新細明體" panose="02020500000000000000" pitchFamily="18" charset="-120"/>
              </a:defRPr>
            </a:lvl1pPr>
            <a:lvl2pPr marL="742950" indent="-285750">
              <a:defRPr b="1">
                <a:solidFill>
                  <a:schemeClr val="tx1"/>
                </a:solidFill>
                <a:latin typeface="Arial" panose="020B0604020202020204" pitchFamily="34" charset="0"/>
                <a:ea typeface="新細明體" panose="02020500000000000000" pitchFamily="18" charset="-120"/>
              </a:defRPr>
            </a:lvl2pPr>
            <a:lvl3pPr marL="1143000" indent="-228600">
              <a:defRPr b="1">
                <a:solidFill>
                  <a:schemeClr val="tx1"/>
                </a:solidFill>
                <a:latin typeface="Arial" panose="020B0604020202020204" pitchFamily="34" charset="0"/>
                <a:ea typeface="新細明體" panose="02020500000000000000" pitchFamily="18" charset="-120"/>
              </a:defRPr>
            </a:lvl3pPr>
            <a:lvl4pPr marL="1600200" indent="-228600">
              <a:defRPr b="1">
                <a:solidFill>
                  <a:schemeClr val="tx1"/>
                </a:solidFill>
                <a:latin typeface="Arial" panose="020B0604020202020204" pitchFamily="34" charset="0"/>
                <a:ea typeface="新細明體" panose="02020500000000000000" pitchFamily="18" charset="-120"/>
              </a:defRPr>
            </a:lvl4pPr>
            <a:lvl5pPr marL="2057400" indent="-228600">
              <a:defRPr b="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9pPr>
          </a:lstStyle>
          <a:p>
            <a:pPr eaLnBrk="1" hangingPunct="1"/>
            <a:r>
              <a:rPr lang="zh-TW" altLang="en-US" sz="1200"/>
              <a:t>資料來源</a:t>
            </a:r>
            <a:r>
              <a:rPr lang="en-US" altLang="zh-TW" sz="1200" dirty="0"/>
              <a:t>:</a:t>
            </a:r>
            <a:r>
              <a:rPr lang="zh-TW" altLang="en-US" sz="1200"/>
              <a:t>董氏基金會華文戒菸網</a:t>
            </a:r>
          </a:p>
        </p:txBody>
      </p:sp>
      <p:pic>
        <p:nvPicPr>
          <p:cNvPr id="13315"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0407" y="836613"/>
            <a:ext cx="5586412"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0" y="0"/>
            <a:ext cx="12192000" cy="787400"/>
          </a:xfrm>
          <a:prstGeom prst="rect">
            <a:avLst/>
          </a:prstGeom>
          <a:solidFill>
            <a:srgbClr val="593660"/>
          </a:solidFill>
          <a:ln>
            <a:noFill/>
          </a:ln>
        </p:spPr>
        <p:style>
          <a:lnRef idx="1">
            <a:schemeClr val="accent4"/>
          </a:lnRef>
          <a:fillRef idx="2">
            <a:schemeClr val="accent4"/>
          </a:fillRef>
          <a:effectRef idx="1">
            <a:schemeClr val="accent4"/>
          </a:effectRef>
          <a:fontRef idx="minor">
            <a:schemeClr val="dk1"/>
          </a:fontRef>
        </p:style>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TW" altLang="en-US" sz="4500" dirty="0" smtClean="0">
                <a:solidFill>
                  <a:schemeClr val="bg1"/>
                </a:solidFill>
                <a:latin typeface="微軟正黑體" panose="020B0604030504040204" pitchFamily="34" charset="-120"/>
                <a:ea typeface="微軟正黑體" panose="020B0604030504040204" pitchFamily="34" charset="-120"/>
              </a:rPr>
              <a:t>認識</a:t>
            </a:r>
            <a:r>
              <a:rPr lang="zh-TW" altLang="en-US" sz="4500" dirty="0">
                <a:solidFill>
                  <a:schemeClr val="bg1"/>
                </a:solidFill>
                <a:latin typeface="微軟正黑體" panose="020B0604030504040204" pitchFamily="34" charset="-120"/>
                <a:ea typeface="微軟正黑體" panose="020B0604030504040204" pitchFamily="34" charset="-120"/>
              </a:rPr>
              <a:t>菸害</a:t>
            </a:r>
            <a:endParaRPr lang="en-US" altLang="zh-TW" sz="4500" dirty="0">
              <a:solidFill>
                <a:schemeClr val="bg1"/>
              </a:solidFill>
              <a:latin typeface="微軟正黑體" panose="020B0604030504040204" pitchFamily="34" charset="-120"/>
              <a:ea typeface="微軟正黑體" panose="020B0604030504040204" pitchFamily="34" charset="-120"/>
            </a:endParaRPr>
          </a:p>
          <a:p>
            <a:pPr algn="ctr">
              <a:defRPr/>
            </a:pPr>
            <a:endParaRPr lang="en-US" altLang="zh-TW" dirty="0">
              <a:solidFill>
                <a:schemeClr val="bg1"/>
              </a:solidFill>
              <a:latin typeface="微軟正黑體" panose="020B0604030504040204" pitchFamily="34" charset="-120"/>
              <a:ea typeface="微軟正黑體" panose="020B0604030504040204" pitchFamily="34" charset="-120"/>
            </a:endParaRPr>
          </a:p>
        </p:txBody>
      </p:sp>
      <p:sp>
        <p:nvSpPr>
          <p:cNvPr id="13319" name="矩形 2"/>
          <p:cNvSpPr>
            <a:spLocks noChangeArrowheads="1"/>
          </p:cNvSpPr>
          <p:nvPr/>
        </p:nvSpPr>
        <p:spPr bwMode="auto">
          <a:xfrm>
            <a:off x="6665770" y="1284079"/>
            <a:ext cx="501308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新細明體" panose="02020500000000000000" pitchFamily="18" charset="-120"/>
              </a:defRPr>
            </a:lvl1pPr>
            <a:lvl2pPr marL="742950" indent="-285750">
              <a:defRPr b="1">
                <a:solidFill>
                  <a:schemeClr val="tx1"/>
                </a:solidFill>
                <a:latin typeface="Arial" panose="020B0604020202020204" pitchFamily="34" charset="0"/>
                <a:ea typeface="新細明體" panose="02020500000000000000" pitchFamily="18" charset="-120"/>
              </a:defRPr>
            </a:lvl2pPr>
            <a:lvl3pPr marL="1143000" indent="-228600">
              <a:defRPr b="1">
                <a:solidFill>
                  <a:schemeClr val="tx1"/>
                </a:solidFill>
                <a:latin typeface="Arial" panose="020B0604020202020204" pitchFamily="34" charset="0"/>
                <a:ea typeface="新細明體" panose="02020500000000000000" pitchFamily="18" charset="-120"/>
              </a:defRPr>
            </a:lvl3pPr>
            <a:lvl4pPr marL="1600200" indent="-228600">
              <a:defRPr b="1">
                <a:solidFill>
                  <a:schemeClr val="tx1"/>
                </a:solidFill>
                <a:latin typeface="Arial" panose="020B0604020202020204" pitchFamily="34" charset="0"/>
                <a:ea typeface="新細明體" panose="02020500000000000000" pitchFamily="18" charset="-120"/>
              </a:defRPr>
            </a:lvl4pPr>
            <a:lvl5pPr marL="2057400" indent="-228600">
              <a:defRPr b="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9pPr>
          </a:lstStyle>
          <a:p>
            <a:r>
              <a:rPr lang="zh-TW" altLang="zh-TW" sz="2400" b="0" dirty="0">
                <a:latin typeface="微軟正黑體" panose="020B0604030504040204" pitchFamily="34" charset="-120"/>
                <a:ea typeface="微軟正黑體" panose="020B0604030504040204" pitchFamily="34" charset="-120"/>
              </a:rPr>
              <a:t>紙菸的菸煙中</a:t>
            </a:r>
            <a:r>
              <a:rPr lang="zh-TW" altLang="zh-TW" sz="2400" dirty="0">
                <a:latin typeface="微軟正黑體" panose="020B0604030504040204" pitchFamily="34" charset="-120"/>
                <a:ea typeface="微軟正黑體" panose="020B0604030504040204" pitchFamily="34" charset="-120"/>
              </a:rPr>
              <a:t>有</a:t>
            </a:r>
            <a:r>
              <a:rPr lang="en-US" altLang="zh-TW" sz="2400" dirty="0">
                <a:latin typeface="微軟正黑體" panose="020B0604030504040204" pitchFamily="34" charset="-120"/>
                <a:ea typeface="微軟正黑體" panose="020B0604030504040204" pitchFamily="34" charset="-120"/>
              </a:rPr>
              <a:t>7,000 </a:t>
            </a:r>
            <a:r>
              <a:rPr lang="zh-TW" altLang="zh-TW" sz="2400" dirty="0">
                <a:latin typeface="微軟正黑體" panose="020B0604030504040204" pitchFamily="34" charset="-120"/>
                <a:ea typeface="微軟正黑體" panose="020B0604030504040204" pitchFamily="34" charset="-120"/>
              </a:rPr>
              <a:t>多種化學物質</a:t>
            </a:r>
            <a:r>
              <a:rPr lang="zh-TW" altLang="zh-TW" sz="2400" b="0" dirty="0">
                <a:latin typeface="微軟正黑體" panose="020B0604030504040204" pitchFamily="34" charset="-120"/>
                <a:ea typeface="微軟正黑體" panose="020B0604030504040204" pitchFamily="34" charset="-120"/>
              </a:rPr>
              <a:t>，其中</a:t>
            </a:r>
            <a:r>
              <a:rPr lang="en-US" altLang="zh-TW" sz="2400" dirty="0">
                <a:latin typeface="微軟正黑體" panose="020B0604030504040204" pitchFamily="34" charset="-120"/>
                <a:ea typeface="微軟正黑體" panose="020B0604030504040204" pitchFamily="34" charset="-120"/>
              </a:rPr>
              <a:t>93 </a:t>
            </a:r>
            <a:r>
              <a:rPr lang="zh-TW" altLang="zh-TW" sz="2400" dirty="0">
                <a:latin typeface="微軟正黑體" panose="020B0604030504040204" pitchFamily="34" charset="-120"/>
                <a:ea typeface="微軟正黑體" panose="020B0604030504040204" pitchFamily="34" charset="-120"/>
              </a:rPr>
              <a:t>種致癌成分中有</a:t>
            </a:r>
            <a:r>
              <a:rPr lang="en-US" altLang="zh-TW" sz="2400" dirty="0">
                <a:latin typeface="微軟正黑體" panose="020B0604030504040204" pitchFamily="34" charset="-120"/>
                <a:ea typeface="微軟正黑體" panose="020B0604030504040204" pitchFamily="34" charset="-120"/>
              </a:rPr>
              <a:t>15 </a:t>
            </a:r>
            <a:r>
              <a:rPr lang="zh-TW" altLang="zh-TW" sz="2400" dirty="0">
                <a:latin typeface="微軟正黑體" panose="020B0604030504040204" pitchFamily="34" charset="-120"/>
                <a:ea typeface="微軟正黑體" panose="020B0604030504040204" pitchFamily="34" charset="-120"/>
              </a:rPr>
              <a:t>種被國際癌症研究署列為「第一級致癌物」。</a:t>
            </a:r>
          </a:p>
          <a:p>
            <a:endParaRPr lang="en-US" altLang="zh-TW" sz="2400" dirty="0">
              <a:latin typeface="微軟正黑體" panose="020B0604030504040204" pitchFamily="34" charset="-120"/>
              <a:ea typeface="微軟正黑體" panose="020B0604030504040204" pitchFamily="34" charset="-120"/>
            </a:endParaRPr>
          </a:p>
          <a:p>
            <a:r>
              <a:rPr lang="zh-TW" altLang="en-US" sz="2400" dirty="0">
                <a:solidFill>
                  <a:srgbClr val="FF0000"/>
                </a:solidFill>
                <a:latin typeface="微軟正黑體" panose="020B0604030504040204" pitchFamily="34" charset="-120"/>
                <a:ea typeface="微軟正黑體" panose="020B0604030504040204" pitchFamily="34" charset="-120"/>
              </a:rPr>
              <a:t>尼古丁</a:t>
            </a:r>
            <a:r>
              <a:rPr lang="en-US" altLang="zh-TW" sz="2400" b="0" dirty="0">
                <a:latin typeface="微軟正黑體" panose="020B0604030504040204" pitchFamily="34" charset="-120"/>
                <a:ea typeface="微軟正黑體" panose="020B0604030504040204" pitchFamily="34" charset="-120"/>
              </a:rPr>
              <a:t>-</a:t>
            </a:r>
            <a:r>
              <a:rPr lang="zh-TW" altLang="en-US" sz="2400" b="0" dirty="0">
                <a:latin typeface="微軟正黑體" panose="020B0604030504040204" pitchFamily="34" charset="-120"/>
                <a:ea typeface="微軟正黑體" panose="020B0604030504040204" pitchFamily="34" charset="-120"/>
              </a:rPr>
              <a:t>高成癮性物質</a:t>
            </a:r>
            <a:endParaRPr lang="en-US" altLang="zh-TW" sz="2400" b="0" dirty="0">
              <a:latin typeface="微軟正黑體" panose="020B0604030504040204" pitchFamily="34" charset="-120"/>
              <a:ea typeface="微軟正黑體" panose="020B0604030504040204" pitchFamily="34" charset="-120"/>
            </a:endParaRPr>
          </a:p>
          <a:p>
            <a:pPr eaLnBrk="1" hangingPunct="1"/>
            <a:r>
              <a:rPr lang="zh-TW" altLang="en-US" sz="2400" dirty="0">
                <a:solidFill>
                  <a:srgbClr val="FF0000"/>
                </a:solidFill>
                <a:latin typeface="微軟正黑體" panose="020B0604030504040204" pitchFamily="34" charset="-120"/>
                <a:ea typeface="微軟正黑體" panose="020B0604030504040204" pitchFamily="34" charset="-120"/>
              </a:rPr>
              <a:t>焦油</a:t>
            </a:r>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主要致癌物</a:t>
            </a:r>
            <a:r>
              <a:rPr lang="en-US" altLang="zh-TW" sz="2400" b="0" dirty="0">
                <a:solidFill>
                  <a:srgbClr val="FF0000"/>
                </a:solidFill>
                <a:latin typeface="微軟正黑體" panose="020B0604030504040204" pitchFamily="34" charset="-120"/>
                <a:ea typeface="微軟正黑體" panose="020B0604030504040204" pitchFamily="34" charset="-120"/>
              </a:rPr>
              <a:t>)</a:t>
            </a:r>
            <a:r>
              <a:rPr lang="en-US" altLang="zh-TW" sz="2400" b="0" dirty="0">
                <a:latin typeface="微軟正黑體" panose="020B0604030504040204" pitchFamily="34" charset="-120"/>
                <a:ea typeface="微軟正黑體" panose="020B0604030504040204" pitchFamily="34" charset="-120"/>
              </a:rPr>
              <a:t>-</a:t>
            </a:r>
            <a:r>
              <a:rPr lang="zh-TW" altLang="en-US" sz="2400" b="0" dirty="0">
                <a:latin typeface="微軟正黑體" panose="020B0604030504040204" pitchFamily="34" charset="-120"/>
                <a:ea typeface="微軟正黑體" panose="020B0604030504040204" pitchFamily="34" charset="-120"/>
              </a:rPr>
              <a:t>沉積於肺葉、破壞肺泡、導致肺纖維化</a:t>
            </a:r>
            <a:endParaRPr lang="en-US" altLang="zh-TW" sz="2400" b="0" dirty="0">
              <a:latin typeface="微軟正黑體" panose="020B0604030504040204" pitchFamily="34" charset="-120"/>
              <a:ea typeface="微軟正黑體" panose="020B0604030504040204" pitchFamily="34" charset="-120"/>
            </a:endParaRPr>
          </a:p>
          <a:p>
            <a:pPr eaLnBrk="1" hangingPunct="1"/>
            <a:r>
              <a:rPr lang="zh-TW" altLang="en-US" sz="2400" dirty="0">
                <a:solidFill>
                  <a:srgbClr val="FF0000"/>
                </a:solidFill>
                <a:latin typeface="微軟正黑體" panose="020B0604030504040204" pitchFamily="34" charset="-120"/>
                <a:ea typeface="微軟正黑體" panose="020B0604030504040204" pitchFamily="34" charset="-120"/>
              </a:rPr>
              <a:t>一氧化碳</a:t>
            </a:r>
            <a:r>
              <a:rPr lang="en-US" altLang="zh-TW" sz="2400" b="0" dirty="0">
                <a:latin typeface="微軟正黑體" panose="020B0604030504040204" pitchFamily="34" charset="-120"/>
                <a:ea typeface="微軟正黑體" panose="020B0604030504040204" pitchFamily="34" charset="-120"/>
              </a:rPr>
              <a:t>-</a:t>
            </a:r>
            <a:r>
              <a:rPr lang="zh-TW" altLang="en-US" sz="2400" b="0" dirty="0">
                <a:latin typeface="微軟正黑體" panose="020B0604030504040204" pitchFamily="34" charset="-120"/>
                <a:ea typeface="微軟正黑體" panose="020B0604030504040204" pitchFamily="34" charset="-120"/>
              </a:rPr>
              <a:t>與紅血球結合率為氧氣的</a:t>
            </a:r>
            <a:r>
              <a:rPr lang="en-US" altLang="zh-TW" sz="2400" b="0" dirty="0">
                <a:latin typeface="微軟正黑體" panose="020B0604030504040204" pitchFamily="34" charset="-120"/>
                <a:ea typeface="微軟正黑體" panose="020B0604030504040204" pitchFamily="34" charset="-120"/>
              </a:rPr>
              <a:t>200</a:t>
            </a:r>
            <a:r>
              <a:rPr lang="zh-TW" altLang="en-US" sz="2400" b="0" dirty="0">
                <a:latin typeface="微軟正黑體" panose="020B0604030504040204" pitchFamily="34" charset="-120"/>
                <a:ea typeface="微軟正黑體" panose="020B0604030504040204" pitchFamily="34" charset="-120"/>
              </a:rPr>
              <a:t>倍</a:t>
            </a:r>
            <a:endParaRPr lang="zh-TW" altLang="en-US" sz="2400" dirty="0">
              <a:latin typeface="微軟正黑體" panose="020B0604030504040204" pitchFamily="34" charset="-120"/>
              <a:ea typeface="微軟正黑體" panose="020B0604030504040204" pitchFamily="34" charset="-120"/>
            </a:endParaRPr>
          </a:p>
        </p:txBody>
      </p:sp>
      <p:pic>
        <p:nvPicPr>
          <p:cNvPr id="13320"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34358" y="4949825"/>
            <a:ext cx="17462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投影片編號版面配置區 3"/>
          <p:cNvSpPr>
            <a:spLocks noGrp="1"/>
          </p:cNvSpPr>
          <p:nvPr>
            <p:ph type="sldNum" sz="quarter" idx="12"/>
          </p:nvPr>
        </p:nvSpPr>
        <p:spPr/>
        <p:txBody>
          <a:bodyPr/>
          <a:lstStyle/>
          <a:p>
            <a:pPr>
              <a:defRPr/>
            </a:pPr>
            <a:fld id="{02D6C1F4-0EBE-4E94-A241-CF8F9897356C}" type="slidenum">
              <a:rPr lang="en-US" altLang="zh-TW"/>
              <a:pPr>
                <a:defRPr/>
              </a:pPr>
              <a:t>2</a:t>
            </a:fld>
            <a:endParaRPr lang="en-US" altLang="zh-TW" dirty="0"/>
          </a:p>
        </p:txBody>
      </p:sp>
    </p:spTree>
    <p:extLst>
      <p:ext uri="{BB962C8B-B14F-4D97-AF65-F5344CB8AC3E}">
        <p14:creationId xmlns:p14="http://schemas.microsoft.com/office/powerpoint/2010/main" val="3794237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0" y="0"/>
            <a:ext cx="12192000" cy="1112108"/>
          </a:xfrm>
          <a:solidFill>
            <a:srgbClr val="593660"/>
          </a:solidFill>
        </p:spPr>
        <p:txBody>
          <a:bodyPr>
            <a:normAutofit lnSpcReduction="10000"/>
          </a:bodyPr>
          <a:lstStyle/>
          <a:p>
            <a:pPr marL="0" indent="0" algn="ctr">
              <a:buNone/>
            </a:pPr>
            <a:endParaRPr lang="en-US" altLang="zh-TW" dirty="0"/>
          </a:p>
          <a:p>
            <a:pPr marL="0" indent="0">
              <a:buNone/>
            </a:pPr>
            <a:r>
              <a:rPr lang="zh-TW" altLang="en-US" sz="4400" dirty="0">
                <a:solidFill>
                  <a:schemeClr val="bg1"/>
                </a:solidFill>
                <a:latin typeface="微軟正黑體" panose="020B0604030504040204" pitchFamily="34" charset="-120"/>
                <a:ea typeface="微軟正黑體" panose="020B0604030504040204" pitchFamily="34" charset="-120"/>
              </a:rPr>
              <a:t>拒菸練功坊</a:t>
            </a:r>
          </a:p>
        </p:txBody>
      </p:sp>
      <p:sp>
        <p:nvSpPr>
          <p:cNvPr id="4" name="內容版面配置區 2"/>
          <p:cNvSpPr txBox="1">
            <a:spLocks/>
          </p:cNvSpPr>
          <p:nvPr/>
        </p:nvSpPr>
        <p:spPr>
          <a:xfrm>
            <a:off x="404773" y="1465442"/>
            <a:ext cx="11120207" cy="37894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400"/>
              </a:lnSpc>
              <a:buNone/>
            </a:pPr>
            <a:r>
              <a:rPr lang="zh-TW" altLang="en-US" dirty="0">
                <a:latin typeface="微軟正黑體" panose="020B0604030504040204" pitchFamily="34" charset="-120"/>
                <a:ea typeface="微軟正黑體" panose="020B0604030504040204" pitchFamily="34" charset="-120"/>
              </a:rPr>
              <a:t>當朋友跟你說</a:t>
            </a:r>
            <a:r>
              <a:rPr lang="en-US" altLang="zh-TW" dirty="0">
                <a:latin typeface="微軟正黑體" panose="020B0604030504040204" pitchFamily="34" charset="-120"/>
                <a:ea typeface="微軟正黑體" panose="020B0604030504040204" pitchFamily="34" charset="-120"/>
              </a:rPr>
              <a:t>:</a:t>
            </a:r>
          </a:p>
          <a:p>
            <a:pPr>
              <a:lnSpc>
                <a:spcPts val="4400"/>
              </a:lnSpc>
            </a:pPr>
            <a:r>
              <a:rPr lang="zh-TW" altLang="en-US" b="1" dirty="0" smtClean="0">
                <a:latin typeface="微軟正黑體" panose="020B0604030504040204" pitchFamily="34" charset="-120"/>
                <a:ea typeface="微軟正黑體" panose="020B0604030504040204" pitchFamily="34" charset="-120"/>
              </a:rPr>
              <a:t>要</a:t>
            </a:r>
            <a:r>
              <a:rPr lang="zh-TW" altLang="en-US" b="1" dirty="0">
                <a:latin typeface="微軟正黑體" panose="020B0604030504040204" pitchFamily="34" charset="-120"/>
                <a:ea typeface="微軟正黑體" panose="020B0604030504040204" pitchFamily="34" charset="-120"/>
              </a:rPr>
              <a:t>不要來一口阿，吸的時候很酷喔</a:t>
            </a:r>
            <a:r>
              <a:rPr lang="en-US" altLang="zh-TW" b="1" dirty="0">
                <a:latin typeface="微軟正黑體" panose="020B0604030504040204" pitchFamily="34" charset="-120"/>
                <a:ea typeface="微軟正黑體" panose="020B0604030504040204" pitchFamily="34" charset="-120"/>
              </a:rPr>
              <a:t>!</a:t>
            </a:r>
          </a:p>
          <a:p>
            <a:pPr marL="0" indent="0">
              <a:lnSpc>
                <a:spcPts val="4400"/>
              </a:lnSpc>
              <a:buNone/>
            </a:pPr>
            <a:endParaRPr lang="en-US" altLang="zh-TW" b="1" dirty="0">
              <a:latin typeface="微軟正黑體" panose="020B0604030504040204" pitchFamily="34" charset="-120"/>
              <a:ea typeface="微軟正黑體" panose="020B0604030504040204" pitchFamily="34" charset="-120"/>
            </a:endParaRPr>
          </a:p>
          <a:p>
            <a:pPr marL="0" indent="0">
              <a:lnSpc>
                <a:spcPts val="4400"/>
              </a:lnSpc>
              <a:buNone/>
            </a:pPr>
            <a:r>
              <a:rPr lang="zh-TW" altLang="en-US" dirty="0">
                <a:latin typeface="微軟正黑體" panose="020B0604030504040204" pitchFamily="34" charset="-120"/>
                <a:ea typeface="微軟正黑體" panose="020B0604030504040204" pitchFamily="34" charset="-120"/>
              </a:rPr>
              <a:t>同學們抽菸其實並不酷</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，使出以下</a:t>
            </a:r>
            <a:r>
              <a:rPr lang="en-US" altLang="zh-TW" dirty="0">
                <a:latin typeface="微軟正黑體" panose="020B0604030504040204" pitchFamily="34" charset="-120"/>
                <a:ea typeface="微軟正黑體" panose="020B0604030504040204" pitchFamily="34" charset="-120"/>
              </a:rPr>
              <a:t>8</a:t>
            </a:r>
            <a:r>
              <a:rPr lang="zh-TW" altLang="en-US" dirty="0">
                <a:latin typeface="微軟正黑體" panose="020B0604030504040204" pitchFamily="34" charset="-120"/>
                <a:ea typeface="微軟正黑體" panose="020B0604030504040204" pitchFamily="34" charset="-120"/>
              </a:rPr>
              <a:t>招教你拒菸</a:t>
            </a:r>
            <a:r>
              <a:rPr lang="en-US" altLang="zh-TW" dirty="0">
                <a:latin typeface="微軟正黑體" panose="020B0604030504040204" pitchFamily="34" charset="-120"/>
                <a:ea typeface="微軟正黑體" panose="020B0604030504040204" pitchFamily="34" charset="-120"/>
              </a:rPr>
              <a:t>!</a:t>
            </a:r>
          </a:p>
          <a:p>
            <a:endParaRPr lang="en-US" altLang="zh-TW" dirty="0"/>
          </a:p>
          <a:p>
            <a:endParaRPr lang="zh-TW" altLang="en-US" dirty="0"/>
          </a:p>
        </p:txBody>
      </p:sp>
    </p:spTree>
    <p:extLst>
      <p:ext uri="{BB962C8B-B14F-4D97-AF65-F5344CB8AC3E}">
        <p14:creationId xmlns:p14="http://schemas.microsoft.com/office/powerpoint/2010/main" val="1825383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a:xfrm>
            <a:off x="779880" y="1478585"/>
            <a:ext cx="10058400" cy="699964"/>
          </a:xfrm>
        </p:spPr>
        <p:txBody>
          <a:bodyPr/>
          <a:lstStyle/>
          <a:p>
            <a:r>
              <a:rPr lang="zh-TW" altLang="zh-TW" sz="3200" b="1" dirty="0">
                <a:latin typeface="微軟正黑體" panose="020B0604030504040204" pitchFamily="34" charset="-120"/>
                <a:ea typeface="微軟正黑體" panose="020B0604030504040204" pitchFamily="34" charset="-120"/>
              </a:rPr>
              <a:t>告知理由法</a:t>
            </a:r>
            <a:endParaRPr lang="zh-TW" altLang="zh-TW" sz="3200" dirty="0">
              <a:latin typeface="微軟正黑體" panose="020B0604030504040204" pitchFamily="34" charset="-120"/>
              <a:ea typeface="微軟正黑體" panose="020B0604030504040204" pitchFamily="34" charset="-120"/>
            </a:endParaRPr>
          </a:p>
          <a:p>
            <a:pPr marL="0" indent="0">
              <a:buNone/>
            </a:pPr>
            <a:endParaRPr lang="zh-TW" altLang="en-US" dirty="0"/>
          </a:p>
        </p:txBody>
      </p:sp>
      <p:sp>
        <p:nvSpPr>
          <p:cNvPr id="4" name="投影片編號版面配置區 3"/>
          <p:cNvSpPr>
            <a:spLocks noGrp="1"/>
          </p:cNvSpPr>
          <p:nvPr>
            <p:ph type="sldNum" sz="quarter" idx="12"/>
          </p:nvPr>
        </p:nvSpPr>
        <p:spPr/>
        <p:txBody>
          <a:bodyPr/>
          <a:lstStyle/>
          <a:p>
            <a:pPr>
              <a:defRPr/>
            </a:pPr>
            <a:fld id="{26FED2D2-4F78-465A-8476-5171C7E04618}" type="slidenum">
              <a:rPr lang="en-US" altLang="zh-TW" smtClean="0"/>
              <a:pPr>
                <a:defRPr/>
              </a:pPr>
              <a:t>21</a:t>
            </a:fld>
            <a:endParaRPr lang="en-US" altLang="zh-TW" dirty="0"/>
          </a:p>
        </p:txBody>
      </p:sp>
      <p:sp>
        <p:nvSpPr>
          <p:cNvPr id="6" name="標題 5"/>
          <p:cNvSpPr>
            <a:spLocks noGrp="1"/>
          </p:cNvSpPr>
          <p:nvPr>
            <p:ph type="title"/>
          </p:nvPr>
        </p:nvSpPr>
        <p:spPr>
          <a:xfrm>
            <a:off x="0" y="-14694"/>
            <a:ext cx="12192000" cy="1049650"/>
          </a:xfrm>
          <a:solidFill>
            <a:srgbClr val="593660"/>
          </a:solidFill>
        </p:spPr>
        <p:txBody>
          <a:bodyPr/>
          <a:lstStyle/>
          <a:p>
            <a:pPr marL="685800" indent="-685800">
              <a:buFont typeface="Wingdings" panose="05000000000000000000" pitchFamily="2" charset="2"/>
              <a:buChar char="ü"/>
            </a:pPr>
            <a:r>
              <a:rPr lang="zh-TW" altLang="en-US" dirty="0">
                <a:solidFill>
                  <a:schemeClr val="bg1"/>
                </a:solidFill>
                <a:latin typeface="微軟正黑體" panose="020B0604030504040204" pitchFamily="34" charset="-120"/>
                <a:ea typeface="微軟正黑體" panose="020B0604030504040204" pitchFamily="34" charset="-120"/>
              </a:rPr>
              <a:t>招式一</a:t>
            </a:r>
          </a:p>
        </p:txBody>
      </p:sp>
      <p:pic>
        <p:nvPicPr>
          <p:cNvPr id="8" name="圖片 1">
            <a:extLst>
              <a:ext uri="{FF2B5EF4-FFF2-40B4-BE49-F238E27FC236}">
                <a16:creationId xmlns:a16="http://schemas.microsoft.com/office/drawing/2014/main" xmlns="" id="{BC1C9553-21F9-4660-A081-1395B039423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7381" y="3224385"/>
            <a:ext cx="1498288" cy="145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圖說文字 9"/>
          <p:cNvSpPr/>
          <p:nvPr/>
        </p:nvSpPr>
        <p:spPr>
          <a:xfrm>
            <a:off x="3626143" y="2724259"/>
            <a:ext cx="6384029" cy="559427"/>
          </a:xfrm>
          <a:prstGeom prst="wedgeRectCallout">
            <a:avLst>
              <a:gd name="adj1" fmla="val -57215"/>
              <a:gd name="adj2" fmla="val 44353"/>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「醫生說我對香菸成分過敏，所以不能吸菸。」</a:t>
            </a:r>
          </a:p>
        </p:txBody>
      </p:sp>
      <p:sp>
        <p:nvSpPr>
          <p:cNvPr id="11" name="矩形圖說文字 10"/>
          <p:cNvSpPr/>
          <p:nvPr/>
        </p:nvSpPr>
        <p:spPr>
          <a:xfrm>
            <a:off x="3573926" y="3554868"/>
            <a:ext cx="4915949" cy="646943"/>
          </a:xfrm>
          <a:prstGeom prst="wedgeRectCallout">
            <a:avLst>
              <a:gd name="adj1" fmla="val -57011"/>
              <a:gd name="adj2" fmla="val -12939"/>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12" name="矩形圖說文字 11"/>
          <p:cNvSpPr/>
          <p:nvPr/>
        </p:nvSpPr>
        <p:spPr>
          <a:xfrm>
            <a:off x="3626143" y="4375106"/>
            <a:ext cx="6231144" cy="642781"/>
          </a:xfrm>
          <a:prstGeom prst="wedgeRectCallout">
            <a:avLst>
              <a:gd name="adj1" fmla="val -58256"/>
              <a:gd name="adj2" fmla="val -32836"/>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3517090" y="4465663"/>
            <a:ext cx="6340197" cy="461665"/>
          </a:xfrm>
          <a:prstGeom prst="rect">
            <a:avLst/>
          </a:prstGeom>
        </p:spPr>
        <p:txBody>
          <a:bodyPr wrap="none">
            <a:spAutoFit/>
          </a:bodyPr>
          <a:lstStyle/>
          <a:p>
            <a:r>
              <a:rPr lang="zh-TW" altLang="en-US" sz="2400" dirty="0">
                <a:latin typeface="微軟正黑體" panose="020B0604030504040204" pitchFamily="34" charset="-120"/>
                <a:ea typeface="微軟正黑體" panose="020B0604030504040204" pitchFamily="34" charset="-120"/>
              </a:rPr>
              <a:t>「我爸媽管很嚴，要是被他們知道就慘了。」</a:t>
            </a:r>
          </a:p>
        </p:txBody>
      </p:sp>
      <p:sp>
        <p:nvSpPr>
          <p:cNvPr id="14" name="矩形 13"/>
          <p:cNvSpPr/>
          <p:nvPr/>
        </p:nvSpPr>
        <p:spPr>
          <a:xfrm>
            <a:off x="3517090" y="3657993"/>
            <a:ext cx="4801314" cy="461665"/>
          </a:xfrm>
          <a:prstGeom prst="rect">
            <a:avLst/>
          </a:prstGeom>
        </p:spPr>
        <p:txBody>
          <a:bodyPr wrap="none">
            <a:spAutoFit/>
          </a:bodyPr>
          <a:lstStyle/>
          <a:p>
            <a:r>
              <a:rPr lang="zh-TW" altLang="en-US" sz="2400" dirty="0">
                <a:latin typeface="微軟正黑體" panose="020B0604030504040204" pitchFamily="34" charset="-120"/>
                <a:ea typeface="微軟正黑體" panose="020B0604030504040204" pitchFamily="34" charset="-120"/>
              </a:rPr>
              <a:t>「吸菸是違法的，你不要害我。」</a:t>
            </a:r>
          </a:p>
        </p:txBody>
      </p:sp>
    </p:spTree>
    <p:extLst>
      <p:ext uri="{BB962C8B-B14F-4D97-AF65-F5344CB8AC3E}">
        <p14:creationId xmlns:p14="http://schemas.microsoft.com/office/powerpoint/2010/main" val="2347743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902859"/>
          </a:xfrm>
          <a:solidFill>
            <a:srgbClr val="593660"/>
          </a:solidFill>
        </p:spPr>
        <p:txBody>
          <a:bodyPr/>
          <a:lstStyle/>
          <a:p>
            <a:pPr marL="685800" indent="-685800">
              <a:buFont typeface="Wingdings" panose="05000000000000000000" pitchFamily="2" charset="2"/>
              <a:buChar char="ü"/>
            </a:pPr>
            <a:r>
              <a:rPr lang="zh-TW" altLang="en-US" dirty="0">
                <a:solidFill>
                  <a:schemeClr val="bg1"/>
                </a:solidFill>
                <a:latin typeface="微軟正黑體" panose="020B0604030504040204" pitchFamily="34" charset="-120"/>
                <a:ea typeface="微軟正黑體" panose="020B0604030504040204" pitchFamily="34" charset="-120"/>
              </a:rPr>
              <a:t>招式二</a:t>
            </a:r>
          </a:p>
        </p:txBody>
      </p:sp>
      <p:sp>
        <p:nvSpPr>
          <p:cNvPr id="5" name="內容版面配置區 4"/>
          <p:cNvSpPr>
            <a:spLocks noGrp="1"/>
          </p:cNvSpPr>
          <p:nvPr>
            <p:ph idx="1"/>
          </p:nvPr>
        </p:nvSpPr>
        <p:spPr>
          <a:xfrm>
            <a:off x="1173760" y="1230007"/>
            <a:ext cx="10515600" cy="565237"/>
          </a:xfrm>
        </p:spPr>
        <p:txBody>
          <a:bodyPr/>
          <a:lstStyle/>
          <a:p>
            <a:r>
              <a:rPr lang="zh-TW" altLang="zh-TW" sz="3200" b="1" dirty="0">
                <a:latin typeface="微軟正黑體" panose="020B0604030504040204" pitchFamily="34" charset="-120"/>
                <a:ea typeface="微軟正黑體" panose="020B0604030504040204" pitchFamily="34" charset="-120"/>
              </a:rPr>
              <a:t>轉移話題法</a:t>
            </a:r>
            <a:endParaRPr lang="zh-TW" altLang="zh-TW" sz="3200" dirty="0">
              <a:latin typeface="微軟正黑體" panose="020B0604030504040204" pitchFamily="34" charset="-120"/>
              <a:ea typeface="微軟正黑體" panose="020B0604030504040204" pitchFamily="34" charset="-120"/>
            </a:endParaRPr>
          </a:p>
          <a:p>
            <a:endParaRPr lang="zh-TW" altLang="en-US" dirty="0"/>
          </a:p>
        </p:txBody>
      </p:sp>
      <p:pic>
        <p:nvPicPr>
          <p:cNvPr id="6" name="圖片 1">
            <a:extLst>
              <a:ext uri="{FF2B5EF4-FFF2-40B4-BE49-F238E27FC236}">
                <a16:creationId xmlns:a16="http://schemas.microsoft.com/office/drawing/2014/main" xmlns="" id="{BC1C9553-21F9-4660-A081-1395B039423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9379" y="3244823"/>
            <a:ext cx="1498288" cy="145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圖說文字 6"/>
          <p:cNvSpPr/>
          <p:nvPr/>
        </p:nvSpPr>
        <p:spPr>
          <a:xfrm>
            <a:off x="3683702" y="2980060"/>
            <a:ext cx="6517311" cy="698787"/>
          </a:xfrm>
          <a:prstGeom prst="wedgeRectCallout">
            <a:avLst>
              <a:gd name="adj1" fmla="val -57215"/>
              <a:gd name="adj2" fmla="val 44353"/>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sz="2400" dirty="0">
                <a:solidFill>
                  <a:schemeClr val="tx1"/>
                </a:solidFill>
                <a:latin typeface="微軟正黑體" panose="020B0604030504040204" pitchFamily="34" charset="-120"/>
                <a:ea typeface="微軟正黑體" panose="020B0604030504040204" pitchFamily="34" charset="-120"/>
              </a:rPr>
              <a:t>「你看，這個點心好好吃喔</a:t>
            </a:r>
            <a:r>
              <a:rPr lang="en-US" altLang="zh-TW" sz="2400" dirty="0">
                <a:solidFill>
                  <a:schemeClr val="tx1"/>
                </a:solidFill>
                <a:latin typeface="微軟正黑體" panose="020B0604030504040204" pitchFamily="34" charset="-120"/>
                <a:ea typeface="微軟正黑體" panose="020B0604030504040204" pitchFamily="34" charset="-120"/>
              </a:rPr>
              <a:t>!</a:t>
            </a:r>
            <a:r>
              <a:rPr lang="zh-TW" altLang="zh-TW" sz="2400" dirty="0">
                <a:solidFill>
                  <a:schemeClr val="tx1"/>
                </a:solidFill>
                <a:latin typeface="微軟正黑體" panose="020B0604030504040204" pitchFamily="34" charset="-120"/>
                <a:ea typeface="微軟正黑體" panose="020B0604030504040204" pitchFamily="34" charset="-120"/>
              </a:rPr>
              <a:t>要不要試看看</a:t>
            </a:r>
            <a:r>
              <a:rPr lang="en-US" altLang="zh-TW" sz="2400" dirty="0">
                <a:solidFill>
                  <a:schemeClr val="tx1"/>
                </a:solidFill>
                <a:latin typeface="微軟正黑體" panose="020B0604030504040204" pitchFamily="34" charset="-120"/>
                <a:ea typeface="微軟正黑體" panose="020B0604030504040204" pitchFamily="34" charset="-120"/>
              </a:rPr>
              <a:t>!</a:t>
            </a:r>
            <a:r>
              <a:rPr lang="zh-TW" altLang="zh-TW" sz="2400" dirty="0">
                <a:solidFill>
                  <a:schemeClr val="tx1"/>
                </a:solidFill>
                <a:latin typeface="微軟正黑體" panose="020B0604030504040204" pitchFamily="34" charset="-120"/>
                <a:ea typeface="微軟正黑體" panose="020B0604030504040204" pitchFamily="34" charset="-120"/>
              </a:rPr>
              <a:t>」</a:t>
            </a:r>
            <a:endParaRPr lang="zh-TW" altLang="en-US" sz="2400" dirty="0">
              <a:solidFill>
                <a:schemeClr val="tx1"/>
              </a:solidFill>
              <a:latin typeface="微軟正黑體" panose="020B0604030504040204" pitchFamily="34" charset="-120"/>
              <a:ea typeface="微軟正黑體" panose="020B0604030504040204" pitchFamily="34" charset="-120"/>
            </a:endParaRPr>
          </a:p>
        </p:txBody>
      </p:sp>
      <p:sp>
        <p:nvSpPr>
          <p:cNvPr id="8" name="矩形圖說文字 7"/>
          <p:cNvSpPr/>
          <p:nvPr/>
        </p:nvSpPr>
        <p:spPr>
          <a:xfrm>
            <a:off x="3707928" y="3852142"/>
            <a:ext cx="6493085" cy="646943"/>
          </a:xfrm>
          <a:prstGeom prst="wedgeRectCallout">
            <a:avLst>
              <a:gd name="adj1" fmla="val -57011"/>
              <a:gd name="adj2" fmla="val -12939"/>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3830660" y="3972181"/>
            <a:ext cx="6542176" cy="461665"/>
          </a:xfrm>
          <a:prstGeom prst="rect">
            <a:avLst/>
          </a:prstGeom>
          <a:noFill/>
        </p:spPr>
        <p:txBody>
          <a:bodyPr wrap="none" rtlCol="0">
            <a:spAutoFit/>
          </a:bodyPr>
          <a:lstStyle/>
          <a:p>
            <a:r>
              <a:rPr lang="zh-TW"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最近有一部卡通</a:t>
            </a:r>
            <a:r>
              <a:rPr lang="zh-TW" altLang="zh-TW" sz="2400" dirty="0">
                <a:latin typeface="微軟正黑體" panose="020B0604030504040204" pitchFamily="34" charset="-120"/>
                <a:ea typeface="微軟正黑體" panose="020B0604030504040204" pitchFamily="34" charset="-120"/>
              </a:rPr>
              <a:t>，好有趣唷</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你</a:t>
            </a:r>
            <a:r>
              <a:rPr lang="zh-TW" altLang="en-US" sz="2400" dirty="0">
                <a:latin typeface="微軟正黑體" panose="020B0604030504040204" pitchFamily="34" charset="-120"/>
                <a:ea typeface="微軟正黑體" panose="020B0604030504040204" pitchFamily="34" charset="-120"/>
              </a:rPr>
              <a:t>一定要看喔</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821199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1160312"/>
          </a:xfrm>
          <a:solidFill>
            <a:srgbClr val="593660"/>
          </a:solidFill>
        </p:spPr>
        <p:txBody>
          <a:bodyPr/>
          <a:lstStyle/>
          <a:p>
            <a:pPr marL="685800" indent="-685800">
              <a:buFont typeface="Wingdings" panose="05000000000000000000" pitchFamily="2" charset="2"/>
              <a:buChar char="ü"/>
            </a:pPr>
            <a:r>
              <a:rPr lang="zh-TW" altLang="en-US" dirty="0">
                <a:solidFill>
                  <a:schemeClr val="bg1"/>
                </a:solidFill>
                <a:latin typeface="微軟正黑體" panose="020B0604030504040204" pitchFamily="34" charset="-120"/>
                <a:ea typeface="微軟正黑體" panose="020B0604030504040204" pitchFamily="34" charset="-120"/>
              </a:rPr>
              <a:t>招式三</a:t>
            </a:r>
          </a:p>
        </p:txBody>
      </p:sp>
      <p:sp>
        <p:nvSpPr>
          <p:cNvPr id="5" name="內容版面配置區 4"/>
          <p:cNvSpPr>
            <a:spLocks noGrp="1"/>
          </p:cNvSpPr>
          <p:nvPr>
            <p:ph idx="1"/>
          </p:nvPr>
        </p:nvSpPr>
        <p:spPr>
          <a:xfrm>
            <a:off x="728599" y="1590222"/>
            <a:ext cx="10515600" cy="565237"/>
          </a:xfrm>
        </p:spPr>
        <p:txBody>
          <a:bodyPr/>
          <a:lstStyle/>
          <a:p>
            <a:r>
              <a:rPr lang="zh-TW" altLang="zh-TW" sz="3200" b="1" dirty="0">
                <a:latin typeface="微軟正黑體" panose="020B0604030504040204" pitchFamily="34" charset="-120"/>
                <a:ea typeface="微軟正黑體" panose="020B0604030504040204" pitchFamily="34" charset="-120"/>
              </a:rPr>
              <a:t>堅持拒絕法</a:t>
            </a:r>
            <a:endParaRPr lang="zh-TW" altLang="zh-TW" sz="3200" dirty="0">
              <a:latin typeface="微軟正黑體" panose="020B0604030504040204" pitchFamily="34" charset="-120"/>
              <a:ea typeface="微軟正黑體" panose="020B0604030504040204" pitchFamily="34" charset="-120"/>
            </a:endParaRPr>
          </a:p>
          <a:p>
            <a:endParaRPr lang="zh-TW" altLang="en-US" dirty="0"/>
          </a:p>
        </p:txBody>
      </p:sp>
      <p:pic>
        <p:nvPicPr>
          <p:cNvPr id="6" name="圖片 1">
            <a:extLst>
              <a:ext uri="{FF2B5EF4-FFF2-40B4-BE49-F238E27FC236}">
                <a16:creationId xmlns:a16="http://schemas.microsoft.com/office/drawing/2014/main" xmlns="" id="{BC1C9553-21F9-4660-A081-1395B039423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1991" y="3715843"/>
            <a:ext cx="1498288" cy="145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圖說文字 6"/>
          <p:cNvSpPr/>
          <p:nvPr/>
        </p:nvSpPr>
        <p:spPr>
          <a:xfrm>
            <a:off x="4014991" y="3316856"/>
            <a:ext cx="6517311" cy="698787"/>
          </a:xfrm>
          <a:prstGeom prst="wedgeRectCallout">
            <a:avLst>
              <a:gd name="adj1" fmla="val -57215"/>
              <a:gd name="adj2" fmla="val 44353"/>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solidFill>
                <a:schemeClr val="tx1"/>
              </a:solidFill>
              <a:latin typeface="微軟正黑體" panose="020B0604030504040204" pitchFamily="34" charset="-120"/>
              <a:ea typeface="微軟正黑體" panose="020B0604030504040204" pitchFamily="34" charset="-120"/>
            </a:endParaRPr>
          </a:p>
        </p:txBody>
      </p:sp>
      <p:sp>
        <p:nvSpPr>
          <p:cNvPr id="8" name="矩形圖說文字 7"/>
          <p:cNvSpPr/>
          <p:nvPr/>
        </p:nvSpPr>
        <p:spPr>
          <a:xfrm>
            <a:off x="4039217" y="4188938"/>
            <a:ext cx="6493085" cy="646943"/>
          </a:xfrm>
          <a:prstGeom prst="wedgeRectCallout">
            <a:avLst>
              <a:gd name="adj1" fmla="val -57011"/>
              <a:gd name="adj2" fmla="val -12939"/>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9" name="矩形 8"/>
          <p:cNvSpPr/>
          <p:nvPr/>
        </p:nvSpPr>
        <p:spPr>
          <a:xfrm>
            <a:off x="4318991" y="3481583"/>
            <a:ext cx="3877985" cy="461665"/>
          </a:xfrm>
          <a:prstGeom prst="rect">
            <a:avLst/>
          </a:prstGeom>
        </p:spPr>
        <p:txBody>
          <a:bodyPr wrap="none">
            <a:spAutoFit/>
          </a:bodyPr>
          <a:lstStyle/>
          <a:p>
            <a:r>
              <a:rPr lang="zh-TW" altLang="en-US" sz="2400" dirty="0">
                <a:latin typeface="微軟正黑體" panose="020B0604030504040204" pitchFamily="34" charset="-120"/>
                <a:ea typeface="微軟正黑體" panose="020B0604030504040204" pitchFamily="34" charset="-120"/>
              </a:rPr>
              <a:t>「不行，我真的不想吸。」</a:t>
            </a:r>
          </a:p>
        </p:txBody>
      </p:sp>
      <p:sp>
        <p:nvSpPr>
          <p:cNvPr id="10" name="矩形 9"/>
          <p:cNvSpPr/>
          <p:nvPr/>
        </p:nvSpPr>
        <p:spPr>
          <a:xfrm>
            <a:off x="4318991" y="4258535"/>
            <a:ext cx="3570208" cy="461665"/>
          </a:xfrm>
          <a:prstGeom prst="rect">
            <a:avLst/>
          </a:prstGeom>
        </p:spPr>
        <p:txBody>
          <a:bodyPr wrap="none">
            <a:spAutoFit/>
          </a:bodyPr>
          <a:lstStyle/>
          <a:p>
            <a:r>
              <a:rPr lang="zh-TW" altLang="en-US" sz="2400" dirty="0">
                <a:latin typeface="微軟正黑體" panose="020B0604030504040204" pitchFamily="34" charset="-120"/>
                <a:ea typeface="微軟正黑體" panose="020B0604030504040204" pitchFamily="34" charset="-120"/>
              </a:rPr>
              <a:t>「我不做違法的事情。」</a:t>
            </a:r>
          </a:p>
        </p:txBody>
      </p:sp>
    </p:spTree>
    <p:extLst>
      <p:ext uri="{BB962C8B-B14F-4D97-AF65-F5344CB8AC3E}">
        <p14:creationId xmlns:p14="http://schemas.microsoft.com/office/powerpoint/2010/main" val="1845543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911882"/>
          </a:xfrm>
          <a:solidFill>
            <a:srgbClr val="593660"/>
          </a:solidFill>
        </p:spPr>
        <p:txBody>
          <a:bodyPr/>
          <a:lstStyle/>
          <a:p>
            <a:pPr marL="685800" indent="-685800">
              <a:buFont typeface="Wingdings" panose="05000000000000000000" pitchFamily="2" charset="2"/>
              <a:buChar char="ü"/>
            </a:pPr>
            <a:r>
              <a:rPr lang="zh-TW" altLang="en-US" dirty="0">
                <a:solidFill>
                  <a:schemeClr val="bg1"/>
                </a:solidFill>
                <a:latin typeface="微軟正黑體" panose="020B0604030504040204" pitchFamily="34" charset="-120"/>
                <a:ea typeface="微軟正黑體" panose="020B0604030504040204" pitchFamily="34" charset="-120"/>
              </a:rPr>
              <a:t>招式四</a:t>
            </a:r>
          </a:p>
        </p:txBody>
      </p:sp>
      <p:sp>
        <p:nvSpPr>
          <p:cNvPr id="5" name="內容版面配置區 4"/>
          <p:cNvSpPr>
            <a:spLocks noGrp="1"/>
          </p:cNvSpPr>
          <p:nvPr>
            <p:ph idx="1"/>
          </p:nvPr>
        </p:nvSpPr>
        <p:spPr>
          <a:xfrm>
            <a:off x="947257" y="1549132"/>
            <a:ext cx="10515600" cy="607182"/>
          </a:xfrm>
        </p:spPr>
        <p:txBody>
          <a:bodyPr/>
          <a:lstStyle/>
          <a:p>
            <a:r>
              <a:rPr lang="zh-TW" altLang="zh-TW" sz="3200" b="1" dirty="0">
                <a:latin typeface="微軟正黑體" panose="020B0604030504040204" pitchFamily="34" charset="-120"/>
                <a:ea typeface="微軟正黑體" panose="020B0604030504040204" pitchFamily="34" charset="-120"/>
              </a:rPr>
              <a:t>反說服法</a:t>
            </a:r>
            <a:endParaRPr lang="zh-TW" altLang="zh-TW" sz="3200" dirty="0">
              <a:latin typeface="微軟正黑體" panose="020B0604030504040204" pitchFamily="34" charset="-120"/>
              <a:ea typeface="微軟正黑體" panose="020B0604030504040204" pitchFamily="34" charset="-120"/>
            </a:endParaRPr>
          </a:p>
          <a:p>
            <a:endParaRPr lang="zh-TW" altLang="en-US" dirty="0"/>
          </a:p>
        </p:txBody>
      </p:sp>
      <p:sp>
        <p:nvSpPr>
          <p:cNvPr id="6" name="矩形圖說文字 5"/>
          <p:cNvSpPr/>
          <p:nvPr/>
        </p:nvSpPr>
        <p:spPr>
          <a:xfrm>
            <a:off x="2874088" y="3591050"/>
            <a:ext cx="9113780" cy="729842"/>
          </a:xfrm>
          <a:prstGeom prst="wedgeRectCallout">
            <a:avLst>
              <a:gd name="adj1" fmla="val -54283"/>
              <a:gd name="adj2" fmla="val -5360"/>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solidFill>
                <a:schemeClr val="tx1"/>
              </a:solidFill>
              <a:latin typeface="微軟正黑體" panose="020B0604030504040204" pitchFamily="34" charset="-120"/>
              <a:ea typeface="微軟正黑體" panose="020B0604030504040204" pitchFamily="34" charset="-120"/>
            </a:endParaRPr>
          </a:p>
        </p:txBody>
      </p:sp>
      <p:pic>
        <p:nvPicPr>
          <p:cNvPr id="8" name="圖片 1">
            <a:extLst>
              <a:ext uri="{FF2B5EF4-FFF2-40B4-BE49-F238E27FC236}">
                <a16:creationId xmlns:a16="http://schemas.microsoft.com/office/drawing/2014/main" xmlns="" id="{BC1C9553-21F9-4660-A081-1395B039423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937" y="3400746"/>
            <a:ext cx="1498288" cy="145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2739864" y="3725139"/>
            <a:ext cx="9055056" cy="461665"/>
          </a:xfrm>
          <a:prstGeom prst="rect">
            <a:avLst/>
          </a:prstGeom>
        </p:spPr>
        <p:txBody>
          <a:bodyPr wrap="square">
            <a:spAutoFit/>
          </a:bodyPr>
          <a:lstStyle/>
          <a:p>
            <a:r>
              <a:rPr lang="zh-TW" altLang="en-US" sz="2400" dirty="0">
                <a:latin typeface="微軟正黑體" panose="020B0604030504040204" pitchFamily="34" charset="-120"/>
                <a:ea typeface="微軟正黑體" panose="020B0604030504040204" pitchFamily="34" charset="-120"/>
              </a:rPr>
              <a:t>「吸菸會上癮又致癌，而且非常難戒，我不想試</a:t>
            </a:r>
            <a:r>
              <a:rPr lang="zh-TW" altLang="en-US" sz="2400" dirty="0">
                <a:latin typeface="新細明體" panose="02020500000000000000" pitchFamily="18" charset="-120"/>
                <a:ea typeface="新細明體" panose="02020500000000000000" pitchFamily="18" charset="-120"/>
              </a:rPr>
              <a:t>，</a:t>
            </a:r>
            <a:r>
              <a:rPr lang="zh-TW" altLang="en-US" sz="2400" dirty="0">
                <a:latin typeface="微軟正黑體" panose="020B0604030504040204" pitchFamily="34" charset="-120"/>
                <a:ea typeface="微軟正黑體" panose="020B0604030504040204" pitchFamily="34" charset="-120"/>
              </a:rPr>
              <a:t>你也不要吸啦。」</a:t>
            </a:r>
          </a:p>
        </p:txBody>
      </p:sp>
    </p:spTree>
    <p:extLst>
      <p:ext uri="{BB962C8B-B14F-4D97-AF65-F5344CB8AC3E}">
        <p14:creationId xmlns:p14="http://schemas.microsoft.com/office/powerpoint/2010/main" val="764717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1178067"/>
          </a:xfrm>
          <a:solidFill>
            <a:srgbClr val="593660"/>
          </a:solidFill>
        </p:spPr>
        <p:txBody>
          <a:bodyPr/>
          <a:lstStyle/>
          <a:p>
            <a:pPr marL="685800" indent="-685800">
              <a:buFont typeface="Wingdings" panose="05000000000000000000" pitchFamily="2" charset="2"/>
              <a:buChar char="ü"/>
            </a:pPr>
            <a:r>
              <a:rPr lang="zh-TW" altLang="en-US" dirty="0">
                <a:solidFill>
                  <a:schemeClr val="bg1"/>
                </a:solidFill>
                <a:latin typeface="微軟正黑體" panose="020B0604030504040204" pitchFamily="34" charset="-120"/>
                <a:ea typeface="微軟正黑體" panose="020B0604030504040204" pitchFamily="34" charset="-120"/>
              </a:rPr>
              <a:t>招式五</a:t>
            </a:r>
          </a:p>
        </p:txBody>
      </p:sp>
      <p:sp>
        <p:nvSpPr>
          <p:cNvPr id="5" name="內容版面配置區 4"/>
          <p:cNvSpPr>
            <a:spLocks noGrp="1"/>
          </p:cNvSpPr>
          <p:nvPr>
            <p:ph idx="1"/>
          </p:nvPr>
        </p:nvSpPr>
        <p:spPr>
          <a:xfrm>
            <a:off x="838200" y="1671864"/>
            <a:ext cx="10515600" cy="514903"/>
          </a:xfrm>
        </p:spPr>
        <p:txBody>
          <a:bodyPr>
            <a:normAutofit lnSpcReduction="10000"/>
          </a:bodyPr>
          <a:lstStyle/>
          <a:p>
            <a:r>
              <a:rPr lang="zh-TW" altLang="zh-TW" sz="3200" b="1" dirty="0">
                <a:latin typeface="微軟正黑體" panose="020B0604030504040204" pitchFamily="34" charset="-120"/>
                <a:ea typeface="微軟正黑體" panose="020B0604030504040204" pitchFamily="34" charset="-120"/>
              </a:rPr>
              <a:t>反激將法</a:t>
            </a:r>
            <a:endParaRPr lang="zh-TW" altLang="zh-TW" sz="3200" dirty="0">
              <a:latin typeface="微軟正黑體" panose="020B0604030504040204" pitchFamily="34" charset="-120"/>
              <a:ea typeface="微軟正黑體" panose="020B0604030504040204" pitchFamily="34" charset="-120"/>
            </a:endParaRPr>
          </a:p>
          <a:p>
            <a:endParaRPr lang="zh-TW" altLang="en-US" dirty="0"/>
          </a:p>
        </p:txBody>
      </p:sp>
      <p:sp>
        <p:nvSpPr>
          <p:cNvPr id="6" name="矩形圖說文字 5"/>
          <p:cNvSpPr/>
          <p:nvPr/>
        </p:nvSpPr>
        <p:spPr>
          <a:xfrm>
            <a:off x="3317119" y="3272425"/>
            <a:ext cx="7292699" cy="587229"/>
          </a:xfrm>
          <a:prstGeom prst="wedgeRectCallout">
            <a:avLst>
              <a:gd name="adj1" fmla="val -54283"/>
              <a:gd name="adj2" fmla="val -5360"/>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solidFill>
                <a:schemeClr val="tx1"/>
              </a:solidFill>
              <a:latin typeface="微軟正黑體" panose="020B0604030504040204" pitchFamily="34" charset="-120"/>
              <a:ea typeface="微軟正黑體" panose="020B0604030504040204" pitchFamily="34" charset="-120"/>
            </a:endParaRPr>
          </a:p>
        </p:txBody>
      </p:sp>
      <p:pic>
        <p:nvPicPr>
          <p:cNvPr id="7" name="圖片 1">
            <a:extLst>
              <a:ext uri="{FF2B5EF4-FFF2-40B4-BE49-F238E27FC236}">
                <a16:creationId xmlns:a16="http://schemas.microsoft.com/office/drawing/2014/main" xmlns="" id="{BC1C9553-21F9-4660-A081-1395B039423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9176" y="3349383"/>
            <a:ext cx="1498288" cy="145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132291" y="3378808"/>
            <a:ext cx="7662354" cy="374461"/>
          </a:xfrm>
          <a:prstGeom prst="rect">
            <a:avLst/>
          </a:prstGeom>
        </p:spPr>
        <p:txBody>
          <a:bodyPr wrap="none">
            <a:spAutoFit/>
          </a:bodyPr>
          <a:lstStyle/>
          <a:p>
            <a:pPr indent="90170" algn="just">
              <a:lnSpc>
                <a:spcPts val="2200"/>
              </a:lnSpc>
              <a:spcAft>
                <a:spcPts val="0"/>
              </a:spcAft>
            </a:pPr>
            <a:r>
              <a:rPr lang="zh-TW" altLang="zh-TW" sz="2400"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「你們說我沒膽量我就吸，那我就真的太沒主見了。」</a:t>
            </a:r>
            <a:endParaRPr lang="zh-TW" altLang="zh-TW" sz="24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 name="矩形圖說文字 7"/>
          <p:cNvSpPr/>
          <p:nvPr/>
        </p:nvSpPr>
        <p:spPr>
          <a:xfrm>
            <a:off x="3317119" y="4157157"/>
            <a:ext cx="7292699" cy="646943"/>
          </a:xfrm>
          <a:prstGeom prst="wedgeRectCallout">
            <a:avLst>
              <a:gd name="adj1" fmla="val -55073"/>
              <a:gd name="adj2" fmla="val -24609"/>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9" name="矩形 8"/>
          <p:cNvSpPr/>
          <p:nvPr/>
        </p:nvSpPr>
        <p:spPr>
          <a:xfrm>
            <a:off x="3132291" y="4293333"/>
            <a:ext cx="6431248" cy="374590"/>
          </a:xfrm>
          <a:prstGeom prst="rect">
            <a:avLst/>
          </a:prstGeom>
        </p:spPr>
        <p:txBody>
          <a:bodyPr wrap="none">
            <a:spAutoFit/>
          </a:bodyPr>
          <a:lstStyle/>
          <a:p>
            <a:pPr indent="90170" algn="just">
              <a:lnSpc>
                <a:spcPts val="2200"/>
              </a:lnSpc>
              <a:spcAft>
                <a:spcPts val="0"/>
              </a:spcAft>
            </a:pPr>
            <a:r>
              <a:rPr lang="zh-TW" altLang="zh-TW" sz="2400"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「你們說我遜我就吸，那我就真的太遜了。」</a:t>
            </a:r>
            <a:endParaRPr lang="zh-TW" altLang="zh-TW" sz="24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545780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17"/>
            <a:ext cx="12192000" cy="929492"/>
          </a:xfrm>
          <a:solidFill>
            <a:srgbClr val="593660"/>
          </a:solidFill>
        </p:spPr>
        <p:txBody>
          <a:bodyPr/>
          <a:lstStyle/>
          <a:p>
            <a:pPr marL="685800" indent="-685800">
              <a:buFont typeface="Wingdings" panose="05000000000000000000" pitchFamily="2" charset="2"/>
              <a:buChar char="ü"/>
            </a:pPr>
            <a:r>
              <a:rPr lang="zh-TW" altLang="en-US" dirty="0">
                <a:solidFill>
                  <a:schemeClr val="bg1"/>
                </a:solidFill>
                <a:latin typeface="微軟正黑體" panose="020B0604030504040204" pitchFamily="34" charset="-120"/>
                <a:ea typeface="微軟正黑體" panose="020B0604030504040204" pitchFamily="34" charset="-120"/>
              </a:rPr>
              <a:t>招式六</a:t>
            </a:r>
          </a:p>
        </p:txBody>
      </p:sp>
      <p:sp>
        <p:nvSpPr>
          <p:cNvPr id="5" name="內容版面配置區 4"/>
          <p:cNvSpPr>
            <a:spLocks noGrp="1"/>
          </p:cNvSpPr>
          <p:nvPr>
            <p:ph idx="1"/>
          </p:nvPr>
        </p:nvSpPr>
        <p:spPr>
          <a:xfrm>
            <a:off x="1083294" y="1527241"/>
            <a:ext cx="10515600" cy="556848"/>
          </a:xfrm>
        </p:spPr>
        <p:txBody>
          <a:bodyPr>
            <a:normAutofit/>
          </a:bodyPr>
          <a:lstStyle/>
          <a:p>
            <a:r>
              <a:rPr lang="zh-TW" altLang="zh-TW" sz="3200" b="1" dirty="0">
                <a:latin typeface="微軟正黑體" panose="020B0604030504040204" pitchFamily="34" charset="-120"/>
                <a:ea typeface="微軟正黑體" panose="020B0604030504040204" pitchFamily="34" charset="-120"/>
              </a:rPr>
              <a:t>遠離現場法</a:t>
            </a:r>
            <a:endParaRPr lang="zh-TW" altLang="zh-TW" sz="3200" dirty="0">
              <a:latin typeface="微軟正黑體" panose="020B0604030504040204" pitchFamily="34" charset="-120"/>
              <a:ea typeface="微軟正黑體" panose="020B0604030504040204" pitchFamily="34" charset="-120"/>
            </a:endParaRPr>
          </a:p>
        </p:txBody>
      </p:sp>
      <p:sp>
        <p:nvSpPr>
          <p:cNvPr id="6" name="矩形圖說文字 5"/>
          <p:cNvSpPr/>
          <p:nvPr/>
        </p:nvSpPr>
        <p:spPr>
          <a:xfrm>
            <a:off x="4339207" y="3043041"/>
            <a:ext cx="6384029" cy="559427"/>
          </a:xfrm>
          <a:prstGeom prst="wedgeRectCallout">
            <a:avLst>
              <a:gd name="adj1" fmla="val -57215"/>
              <a:gd name="adj2" fmla="val 44353"/>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solidFill>
                <a:schemeClr val="tx1"/>
              </a:solidFill>
              <a:latin typeface="微軟正黑體" panose="020B0604030504040204" pitchFamily="34" charset="-120"/>
              <a:ea typeface="微軟正黑體" panose="020B0604030504040204" pitchFamily="34" charset="-120"/>
            </a:endParaRPr>
          </a:p>
        </p:txBody>
      </p:sp>
      <p:sp>
        <p:nvSpPr>
          <p:cNvPr id="7" name="矩形圖說文字 6"/>
          <p:cNvSpPr/>
          <p:nvPr/>
        </p:nvSpPr>
        <p:spPr>
          <a:xfrm>
            <a:off x="4286990" y="3873650"/>
            <a:ext cx="6436246" cy="646943"/>
          </a:xfrm>
          <a:prstGeom prst="wedgeRectCallout">
            <a:avLst>
              <a:gd name="adj1" fmla="val -56881"/>
              <a:gd name="adj2" fmla="val -19422"/>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8" name="矩形圖說文字 7"/>
          <p:cNvSpPr/>
          <p:nvPr/>
        </p:nvSpPr>
        <p:spPr>
          <a:xfrm>
            <a:off x="4339207" y="4687978"/>
            <a:ext cx="6231144" cy="642781"/>
          </a:xfrm>
          <a:prstGeom prst="wedgeRectCallout">
            <a:avLst>
              <a:gd name="adj1" fmla="val -57852"/>
              <a:gd name="adj2" fmla="val -45887"/>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圖片 1">
            <a:extLst>
              <a:ext uri="{FF2B5EF4-FFF2-40B4-BE49-F238E27FC236}">
                <a16:creationId xmlns:a16="http://schemas.microsoft.com/office/drawing/2014/main" xmlns="" id="{BC1C9553-21F9-4660-A081-1395B039423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1572" y="3322754"/>
            <a:ext cx="1498288" cy="145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4188950" y="4039605"/>
            <a:ext cx="6123471" cy="374461"/>
          </a:xfrm>
          <a:prstGeom prst="rect">
            <a:avLst/>
          </a:prstGeom>
        </p:spPr>
        <p:txBody>
          <a:bodyPr wrap="none">
            <a:spAutoFit/>
          </a:bodyPr>
          <a:lstStyle/>
          <a:p>
            <a:pPr indent="90170" algn="just">
              <a:lnSpc>
                <a:spcPts val="2200"/>
              </a:lnSpc>
              <a:spcAft>
                <a:spcPts val="0"/>
              </a:spcAft>
            </a:pPr>
            <a:r>
              <a:rPr lang="zh-TW" altLang="zh-TW" sz="2400"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「時間太晚了，我必須回家，我先走了。」</a:t>
            </a:r>
            <a:endParaRPr lang="zh-TW" altLang="zh-TW" sz="24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 name="矩形 10"/>
          <p:cNvSpPr/>
          <p:nvPr/>
        </p:nvSpPr>
        <p:spPr>
          <a:xfrm>
            <a:off x="4188950" y="3176368"/>
            <a:ext cx="5200142" cy="374461"/>
          </a:xfrm>
          <a:prstGeom prst="rect">
            <a:avLst/>
          </a:prstGeom>
        </p:spPr>
        <p:txBody>
          <a:bodyPr wrap="none">
            <a:spAutoFit/>
          </a:bodyPr>
          <a:lstStyle/>
          <a:p>
            <a:pPr indent="90170" algn="just">
              <a:lnSpc>
                <a:spcPts val="2200"/>
              </a:lnSpc>
              <a:spcAft>
                <a:spcPts val="0"/>
              </a:spcAft>
            </a:pPr>
            <a:r>
              <a:rPr lang="zh-TW" altLang="zh-TW" sz="2400"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「我先打個重要電話，先離開了。」</a:t>
            </a:r>
            <a:endParaRPr lang="zh-TW" altLang="zh-TW" sz="24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 name="矩形 11"/>
          <p:cNvSpPr/>
          <p:nvPr/>
        </p:nvSpPr>
        <p:spPr>
          <a:xfrm>
            <a:off x="4188950" y="4846380"/>
            <a:ext cx="5600892" cy="374461"/>
          </a:xfrm>
          <a:prstGeom prst="rect">
            <a:avLst/>
          </a:prstGeom>
        </p:spPr>
        <p:txBody>
          <a:bodyPr wrap="none">
            <a:spAutoFit/>
          </a:bodyPr>
          <a:lstStyle/>
          <a:p>
            <a:pPr indent="90170" algn="just">
              <a:lnSpc>
                <a:spcPts val="2200"/>
              </a:lnSpc>
              <a:spcAft>
                <a:spcPts val="0"/>
              </a:spcAft>
            </a:pPr>
            <a:r>
              <a:rPr lang="zh-TW" altLang="zh-TW" sz="2400"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「我覺得身體不舒服，先回家休息了</a:t>
            </a:r>
            <a:r>
              <a:rPr lang="en-US" altLang="zh-TW" sz="2400"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24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801441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48" y="-11213"/>
            <a:ext cx="12189651" cy="947247"/>
          </a:xfrm>
          <a:solidFill>
            <a:srgbClr val="593660"/>
          </a:solidFill>
        </p:spPr>
        <p:txBody>
          <a:bodyPr/>
          <a:lstStyle/>
          <a:p>
            <a:pPr marL="685800" indent="-685800">
              <a:buFont typeface="Wingdings" panose="05000000000000000000" pitchFamily="2" charset="2"/>
              <a:buChar char="ü"/>
            </a:pPr>
            <a:r>
              <a:rPr lang="zh-TW" altLang="en-US" dirty="0">
                <a:solidFill>
                  <a:schemeClr val="bg1"/>
                </a:solidFill>
                <a:latin typeface="微軟正黑體" panose="020B0604030504040204" pitchFamily="34" charset="-120"/>
                <a:ea typeface="微軟正黑體" panose="020B0604030504040204" pitchFamily="34" charset="-120"/>
              </a:rPr>
              <a:t>招式七</a:t>
            </a:r>
          </a:p>
        </p:txBody>
      </p:sp>
      <p:sp>
        <p:nvSpPr>
          <p:cNvPr id="5" name="內容版面配置區 4"/>
          <p:cNvSpPr>
            <a:spLocks noGrp="1"/>
          </p:cNvSpPr>
          <p:nvPr>
            <p:ph idx="1"/>
          </p:nvPr>
        </p:nvSpPr>
        <p:spPr>
          <a:xfrm>
            <a:off x="1125386" y="1562868"/>
            <a:ext cx="10515600" cy="573626"/>
          </a:xfrm>
        </p:spPr>
        <p:txBody>
          <a:bodyPr/>
          <a:lstStyle/>
          <a:p>
            <a:r>
              <a:rPr lang="zh-TW" altLang="zh-TW" sz="3200" b="1" dirty="0">
                <a:latin typeface="微軟正黑體" panose="020B0604030504040204" pitchFamily="34" charset="-120"/>
                <a:ea typeface="微軟正黑體" panose="020B0604030504040204" pitchFamily="34" charset="-120"/>
              </a:rPr>
              <a:t>自我解嘲法</a:t>
            </a:r>
            <a:endParaRPr lang="zh-TW" altLang="zh-TW" sz="3200" dirty="0">
              <a:latin typeface="微軟正黑體" panose="020B0604030504040204" pitchFamily="34" charset="-120"/>
              <a:ea typeface="微軟正黑體" panose="020B0604030504040204" pitchFamily="34" charset="-120"/>
            </a:endParaRPr>
          </a:p>
          <a:p>
            <a:endParaRPr lang="zh-TW" altLang="en-US" dirty="0"/>
          </a:p>
        </p:txBody>
      </p:sp>
      <p:sp>
        <p:nvSpPr>
          <p:cNvPr id="6" name="矩形圖說文字 5"/>
          <p:cNvSpPr/>
          <p:nvPr/>
        </p:nvSpPr>
        <p:spPr>
          <a:xfrm>
            <a:off x="4339207" y="3043041"/>
            <a:ext cx="6384029" cy="559427"/>
          </a:xfrm>
          <a:prstGeom prst="wedgeRectCallout">
            <a:avLst>
              <a:gd name="adj1" fmla="val -57215"/>
              <a:gd name="adj2" fmla="val 44353"/>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solidFill>
                <a:schemeClr val="tx1"/>
              </a:solidFill>
              <a:latin typeface="微軟正黑體" panose="020B0604030504040204" pitchFamily="34" charset="-120"/>
              <a:ea typeface="微軟正黑體" panose="020B0604030504040204" pitchFamily="34" charset="-120"/>
            </a:endParaRPr>
          </a:p>
        </p:txBody>
      </p:sp>
      <p:sp>
        <p:nvSpPr>
          <p:cNvPr id="7" name="矩形圖說文字 6"/>
          <p:cNvSpPr/>
          <p:nvPr/>
        </p:nvSpPr>
        <p:spPr>
          <a:xfrm>
            <a:off x="4313098" y="4073215"/>
            <a:ext cx="6436246" cy="646943"/>
          </a:xfrm>
          <a:prstGeom prst="wedgeRectCallout">
            <a:avLst>
              <a:gd name="adj1" fmla="val -56360"/>
              <a:gd name="adj2" fmla="val -28499"/>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微軟正黑體" panose="020B0604030504040204" pitchFamily="34" charset="-120"/>
              <a:ea typeface="微軟正黑體" panose="020B0604030504040204" pitchFamily="34" charset="-120"/>
            </a:endParaRPr>
          </a:p>
        </p:txBody>
      </p:sp>
      <p:pic>
        <p:nvPicPr>
          <p:cNvPr id="9" name="圖片 1">
            <a:extLst>
              <a:ext uri="{FF2B5EF4-FFF2-40B4-BE49-F238E27FC236}">
                <a16:creationId xmlns:a16="http://schemas.microsoft.com/office/drawing/2014/main" xmlns="" id="{BC1C9553-21F9-4660-A081-1395B039423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1572" y="3322754"/>
            <a:ext cx="1498288" cy="145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4163288" y="3176368"/>
            <a:ext cx="6139501" cy="374461"/>
          </a:xfrm>
          <a:prstGeom prst="rect">
            <a:avLst/>
          </a:prstGeom>
        </p:spPr>
        <p:txBody>
          <a:bodyPr wrap="none">
            <a:spAutoFit/>
          </a:bodyPr>
          <a:lstStyle/>
          <a:p>
            <a:pPr indent="90170" algn="just">
              <a:lnSpc>
                <a:spcPts val="2200"/>
              </a:lnSpc>
              <a:spcAft>
                <a:spcPts val="0"/>
              </a:spcAft>
            </a:pPr>
            <a:r>
              <a:rPr lang="zh-TW" altLang="zh-TW" sz="2400"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「沒辦法，我就是害怕阿，不要嘗試算了</a:t>
            </a:r>
            <a:r>
              <a:rPr lang="en-US" altLang="zh-TW" sz="2400"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kern="100" dirty="0">
                <a:solidFill>
                  <a:srgbClr val="000000"/>
                </a:solidFill>
                <a:latin typeface="Calibri" panose="020F0502020204030204" pitchFamily="34" charset="0"/>
                <a:ea typeface="標楷體" panose="03000509000000000000" pitchFamily="65" charset="-120"/>
                <a:cs typeface="Times New Roman" panose="02020603050405020304" pitchFamily="18" charset="0"/>
              </a:rPr>
              <a:t>」</a:t>
            </a:r>
            <a:endParaRPr lang="zh-TW" altLang="zh-TW" sz="1600" kern="100" dirty="0">
              <a:latin typeface="Calibri" panose="020F0502020204030204" pitchFamily="34" charset="0"/>
              <a:cs typeface="Times New Roman" panose="02020603050405020304" pitchFamily="18" charset="0"/>
            </a:endParaRPr>
          </a:p>
        </p:txBody>
      </p:sp>
      <p:sp>
        <p:nvSpPr>
          <p:cNvPr id="11" name="矩形 10"/>
          <p:cNvSpPr/>
          <p:nvPr/>
        </p:nvSpPr>
        <p:spPr>
          <a:xfrm>
            <a:off x="4339207" y="4212020"/>
            <a:ext cx="5509842" cy="461665"/>
          </a:xfrm>
          <a:prstGeom prst="rect">
            <a:avLst/>
          </a:prstGeom>
        </p:spPr>
        <p:txBody>
          <a:bodyPr wrap="none">
            <a:spAutoFit/>
          </a:bodyPr>
          <a:lstStyle/>
          <a:p>
            <a:r>
              <a:rPr lang="zh-TW" altLang="zh-TW" sz="24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「不行啦，我真的很膽小，不敢試啦</a:t>
            </a:r>
            <a:r>
              <a:rPr lang="en-US" altLang="zh-TW" sz="24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7944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4332"/>
            <a:ext cx="12192000" cy="1115923"/>
          </a:xfrm>
          <a:solidFill>
            <a:srgbClr val="593660"/>
          </a:solidFill>
        </p:spPr>
        <p:txBody>
          <a:bodyPr/>
          <a:lstStyle/>
          <a:p>
            <a:pPr marL="685800" indent="-685800">
              <a:buFont typeface="Wingdings" panose="05000000000000000000" pitchFamily="2" charset="2"/>
              <a:buChar char="ü"/>
            </a:pPr>
            <a:r>
              <a:rPr lang="zh-TW" altLang="en-US" dirty="0">
                <a:solidFill>
                  <a:schemeClr val="bg1"/>
                </a:solidFill>
                <a:latin typeface="微軟正黑體" panose="020B0604030504040204" pitchFamily="34" charset="-120"/>
                <a:ea typeface="微軟正黑體" panose="020B0604030504040204" pitchFamily="34" charset="-120"/>
              </a:rPr>
              <a:t>招式八</a:t>
            </a:r>
          </a:p>
        </p:txBody>
      </p:sp>
      <p:sp>
        <p:nvSpPr>
          <p:cNvPr id="5" name="內容版面配置區 4"/>
          <p:cNvSpPr>
            <a:spLocks noGrp="1"/>
          </p:cNvSpPr>
          <p:nvPr>
            <p:ph idx="1"/>
          </p:nvPr>
        </p:nvSpPr>
        <p:spPr>
          <a:xfrm>
            <a:off x="933203" y="1832448"/>
            <a:ext cx="10515600" cy="489736"/>
          </a:xfrm>
        </p:spPr>
        <p:txBody>
          <a:bodyPr>
            <a:normAutofit lnSpcReduction="10000"/>
          </a:bodyPr>
          <a:lstStyle/>
          <a:p>
            <a:r>
              <a:rPr lang="zh-TW" altLang="zh-TW" sz="3200" b="1" dirty="0">
                <a:latin typeface="微軟正黑體" panose="020B0604030504040204" pitchFamily="34" charset="-120"/>
                <a:ea typeface="微軟正黑體" panose="020B0604030504040204" pitchFamily="34" charset="-120"/>
              </a:rPr>
              <a:t>友誼勸服法</a:t>
            </a:r>
            <a:endParaRPr lang="zh-TW" altLang="zh-TW" sz="3200" dirty="0">
              <a:latin typeface="微軟正黑體" panose="020B0604030504040204" pitchFamily="34" charset="-120"/>
              <a:ea typeface="微軟正黑體" panose="020B0604030504040204" pitchFamily="34" charset="-120"/>
            </a:endParaRPr>
          </a:p>
          <a:p>
            <a:endParaRPr lang="zh-TW" altLang="en-US" dirty="0"/>
          </a:p>
        </p:txBody>
      </p:sp>
      <p:sp>
        <p:nvSpPr>
          <p:cNvPr id="6" name="矩形圖說文字 5"/>
          <p:cNvSpPr/>
          <p:nvPr/>
        </p:nvSpPr>
        <p:spPr>
          <a:xfrm>
            <a:off x="4339207" y="3043041"/>
            <a:ext cx="6384029" cy="559427"/>
          </a:xfrm>
          <a:prstGeom prst="wedgeRectCallout">
            <a:avLst>
              <a:gd name="adj1" fmla="val -57215"/>
              <a:gd name="adj2" fmla="val 44353"/>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solidFill>
                <a:schemeClr val="tx1"/>
              </a:solidFill>
              <a:latin typeface="微軟正黑體" panose="020B0604030504040204" pitchFamily="34" charset="-120"/>
              <a:ea typeface="微軟正黑體" panose="020B0604030504040204" pitchFamily="34" charset="-120"/>
            </a:endParaRPr>
          </a:p>
        </p:txBody>
      </p:sp>
      <p:sp>
        <p:nvSpPr>
          <p:cNvPr id="7" name="矩形圖說文字 6"/>
          <p:cNvSpPr/>
          <p:nvPr/>
        </p:nvSpPr>
        <p:spPr>
          <a:xfrm>
            <a:off x="4313097" y="4073215"/>
            <a:ext cx="7548935" cy="646943"/>
          </a:xfrm>
          <a:prstGeom prst="wedgeRectCallout">
            <a:avLst>
              <a:gd name="adj1" fmla="val -56360"/>
              <a:gd name="adj2" fmla="val -28499"/>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latin typeface="微軟正黑體" panose="020B0604030504040204" pitchFamily="34" charset="-120"/>
              <a:ea typeface="微軟正黑體" panose="020B0604030504040204" pitchFamily="34" charset="-120"/>
            </a:endParaRPr>
          </a:p>
        </p:txBody>
      </p:sp>
      <p:pic>
        <p:nvPicPr>
          <p:cNvPr id="8" name="圖片 1">
            <a:extLst>
              <a:ext uri="{FF2B5EF4-FFF2-40B4-BE49-F238E27FC236}">
                <a16:creationId xmlns:a16="http://schemas.microsoft.com/office/drawing/2014/main" xmlns="" id="{BC1C9553-21F9-4660-A081-1395B039423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1572" y="3322754"/>
            <a:ext cx="1498288" cy="145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4212334" y="3228007"/>
            <a:ext cx="5600892" cy="374461"/>
          </a:xfrm>
          <a:prstGeom prst="rect">
            <a:avLst/>
          </a:prstGeom>
        </p:spPr>
        <p:txBody>
          <a:bodyPr wrap="none">
            <a:spAutoFit/>
          </a:bodyPr>
          <a:lstStyle/>
          <a:p>
            <a:pPr indent="90170" algn="just">
              <a:lnSpc>
                <a:spcPts val="2200"/>
              </a:lnSpc>
              <a:spcAft>
                <a:spcPts val="0"/>
              </a:spcAft>
            </a:pPr>
            <a:r>
              <a:rPr lang="zh-TW" altLang="zh-TW" sz="2400"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「我們是好朋友，我不希望你吸菸啦</a:t>
            </a:r>
            <a:r>
              <a:rPr lang="en-US" altLang="zh-TW" sz="2400"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24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 name="矩形 9"/>
          <p:cNvSpPr/>
          <p:nvPr/>
        </p:nvSpPr>
        <p:spPr>
          <a:xfrm>
            <a:off x="4339207" y="4212020"/>
            <a:ext cx="7720383" cy="461665"/>
          </a:xfrm>
          <a:prstGeom prst="rect">
            <a:avLst/>
          </a:prstGeom>
        </p:spPr>
        <p:txBody>
          <a:bodyPr wrap="none">
            <a:spAutoFit/>
          </a:bodyPr>
          <a:lstStyle/>
          <a:p>
            <a:r>
              <a:rPr lang="zh-TW" altLang="en-US" sz="2400" dirty="0">
                <a:latin typeface="微軟正黑體" panose="020B0604030504040204" pitchFamily="34" charset="-120"/>
                <a:ea typeface="微軟正黑體" panose="020B0604030504040204" pitchFamily="34" charset="-120"/>
              </a:rPr>
              <a:t>「不要吸菸啦，這對身體不好，我們都不要嘗試好嗎</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623106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1325563"/>
          </a:xfrm>
          <a:solidFill>
            <a:srgbClr val="593660"/>
          </a:solidFill>
        </p:spPr>
        <p:txBody>
          <a:bodyPr/>
          <a:lstStyle/>
          <a:p>
            <a:r>
              <a:rPr lang="zh-TW" altLang="en-US" dirty="0">
                <a:solidFill>
                  <a:schemeClr val="bg1"/>
                </a:solidFill>
                <a:latin typeface="微軟正黑體" panose="020B0604030504040204" pitchFamily="34" charset="-120"/>
                <a:ea typeface="微軟正黑體" panose="020B0604030504040204" pitchFamily="34" charset="-120"/>
              </a:rPr>
              <a:t>蔡阿嘎真人版龜兔賽跑</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上</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：兔子不偷懶，就真的會贏嗎？</a:t>
            </a:r>
          </a:p>
        </p:txBody>
      </p:sp>
      <p:pic>
        <p:nvPicPr>
          <p:cNvPr id="4" name="內容版面配置區 3">
            <a:hlinkClick r:id="rId3"/>
          </p:cNvPr>
          <p:cNvPicPr>
            <a:picLocks noGrp="1" noChangeAspect="1"/>
          </p:cNvPicPr>
          <p:nvPr>
            <p:ph idx="1"/>
          </p:nvPr>
        </p:nvPicPr>
        <p:blipFill rotWithShape="1">
          <a:blip r:embed="rId4"/>
          <a:srcRect b="8022"/>
          <a:stretch/>
        </p:blipFill>
        <p:spPr>
          <a:xfrm>
            <a:off x="1861377" y="1690688"/>
            <a:ext cx="8249002" cy="4288736"/>
          </a:xfrm>
          <a:prstGeom prst="rect">
            <a:avLst/>
          </a:prstGeom>
        </p:spPr>
      </p:pic>
    </p:spTree>
    <p:extLst>
      <p:ext uri="{BB962C8B-B14F-4D97-AF65-F5344CB8AC3E}">
        <p14:creationId xmlns:p14="http://schemas.microsoft.com/office/powerpoint/2010/main" val="4076216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3000040"/>
            <a:ext cx="9180095" cy="1325563"/>
          </a:xfrm>
          <a:solidFill>
            <a:srgbClr val="593660"/>
          </a:solidFill>
        </p:spPr>
        <p:txBody>
          <a:bodyPr/>
          <a:lstStyle/>
          <a:p>
            <a:r>
              <a:rPr lang="zh-TW" altLang="en-US" dirty="0" smtClean="0">
                <a:solidFill>
                  <a:schemeClr val="bg1"/>
                </a:solidFill>
                <a:latin typeface="微軟正黑體" panose="020B0604030504040204" pitchFamily="34" charset="-120"/>
                <a:ea typeface="微軟正黑體" panose="020B0604030504040204" pitchFamily="34" charset="-120"/>
              </a:rPr>
              <a:t>電子煙危害防制</a:t>
            </a:r>
            <a:endParaRPr lang="zh-TW" altLang="en-US"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88752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1305097"/>
          </a:xfrm>
          <a:solidFill>
            <a:srgbClr val="593660"/>
          </a:solidFill>
        </p:spPr>
        <p:txBody>
          <a:bodyPr>
            <a:normAutofit fontScale="90000"/>
          </a:bodyPr>
          <a:lstStyle/>
          <a:p>
            <a:r>
              <a:rPr lang="en-US" altLang="zh-TW" dirty="0" smtClean="0"/>
              <a:t/>
            </a:r>
            <a:br>
              <a:rPr lang="en-US" altLang="zh-TW" dirty="0" smtClean="0"/>
            </a:br>
            <a:r>
              <a:rPr lang="zh-TW" altLang="en-US" dirty="0" smtClean="0">
                <a:solidFill>
                  <a:schemeClr val="bg1"/>
                </a:solidFill>
                <a:latin typeface="微軟正黑體" panose="020B0604030504040204" pitchFamily="34" charset="-120"/>
                <a:ea typeface="微軟正黑體" panose="020B0604030504040204" pitchFamily="34" charset="-120"/>
              </a:rPr>
              <a:t>蔡</a:t>
            </a:r>
            <a:r>
              <a:rPr lang="zh-TW" altLang="en-US" dirty="0">
                <a:solidFill>
                  <a:schemeClr val="bg1"/>
                </a:solidFill>
                <a:latin typeface="微軟正黑體" panose="020B0604030504040204" pitchFamily="34" charset="-120"/>
                <a:ea typeface="微軟正黑體" panose="020B0604030504040204" pitchFamily="34" charset="-120"/>
              </a:rPr>
              <a:t>阿嘎真人版龜兔賽跑</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下</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：老煙槍兔子下定決心要戒菸了！能順利成功嗎？</a:t>
            </a:r>
            <a:r>
              <a:rPr lang="zh-TW" altLang="en-US" dirty="0"/>
              <a:t/>
            </a:r>
            <a:br>
              <a:rPr lang="zh-TW" altLang="en-US" dirty="0"/>
            </a:br>
            <a:endParaRPr lang="zh-TW" altLang="en-US" dirty="0"/>
          </a:p>
        </p:txBody>
      </p:sp>
      <p:pic>
        <p:nvPicPr>
          <p:cNvPr id="4" name="內容版面配置區 3">
            <a:hlinkClick r:id="rId3"/>
          </p:cNvPr>
          <p:cNvPicPr>
            <a:picLocks noGrp="1" noChangeAspect="1"/>
          </p:cNvPicPr>
          <p:nvPr>
            <p:ph idx="1"/>
          </p:nvPr>
        </p:nvPicPr>
        <p:blipFill>
          <a:blip r:embed="rId4"/>
          <a:stretch>
            <a:fillRect/>
          </a:stretch>
        </p:blipFill>
        <p:spPr>
          <a:xfrm>
            <a:off x="1510961" y="1456994"/>
            <a:ext cx="9170077" cy="4751445"/>
          </a:xfrm>
          <a:prstGeom prst="rect">
            <a:avLst/>
          </a:prstGeom>
        </p:spPr>
      </p:pic>
    </p:spTree>
    <p:extLst>
      <p:ext uri="{BB962C8B-B14F-4D97-AF65-F5344CB8AC3E}">
        <p14:creationId xmlns:p14="http://schemas.microsoft.com/office/powerpoint/2010/main" val="4264915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735346"/>
            <a:ext cx="10515600" cy="1325563"/>
          </a:xfrm>
          <a:solidFill>
            <a:srgbClr val="593660"/>
          </a:solidFill>
        </p:spPr>
        <p:txBody>
          <a:bodyPr/>
          <a:lstStyle/>
          <a:p>
            <a:r>
              <a:rPr lang="zh-TW" altLang="en-US" dirty="0" smtClean="0">
                <a:solidFill>
                  <a:schemeClr val="bg1"/>
                </a:solidFill>
                <a:latin typeface="微軟正黑體" panose="020B0604030504040204" pitchFamily="34" charset="-120"/>
                <a:ea typeface="微軟正黑體" panose="020B0604030504040204" pitchFamily="34" charset="-120"/>
              </a:rPr>
              <a:t>檳榔</a:t>
            </a:r>
            <a:r>
              <a:rPr lang="zh-TW" altLang="en-US" dirty="0">
                <a:solidFill>
                  <a:schemeClr val="bg1"/>
                </a:solidFill>
                <a:latin typeface="微軟正黑體" panose="020B0604030504040204" pitchFamily="34" charset="-120"/>
                <a:ea typeface="微軟正黑體" panose="020B0604030504040204" pitchFamily="34" charset="-120"/>
              </a:rPr>
              <a:t>危害</a:t>
            </a:r>
            <a:r>
              <a:rPr lang="zh-TW" altLang="en-US" dirty="0" smtClean="0">
                <a:solidFill>
                  <a:schemeClr val="bg1"/>
                </a:solidFill>
                <a:latin typeface="微軟正黑體" panose="020B0604030504040204" pitchFamily="34" charset="-120"/>
                <a:ea typeface="微軟正黑體" panose="020B0604030504040204" pitchFamily="34" charset="-120"/>
              </a:rPr>
              <a:t>防</a:t>
            </a:r>
            <a:r>
              <a:rPr lang="zh-TW" altLang="en-US" dirty="0">
                <a:solidFill>
                  <a:schemeClr val="bg1"/>
                </a:solidFill>
                <a:latin typeface="微軟正黑體" panose="020B0604030504040204" pitchFamily="34" charset="-120"/>
                <a:ea typeface="微軟正黑體" panose="020B0604030504040204" pitchFamily="34" charset="-120"/>
              </a:rPr>
              <a:t>制</a:t>
            </a:r>
            <a:endParaRPr lang="zh-TW" altLang="en-US" dirty="0">
              <a:solidFill>
                <a:schemeClr val="bg1"/>
              </a:solidFill>
            </a:endParaRPr>
          </a:p>
        </p:txBody>
      </p:sp>
    </p:spTree>
    <p:extLst>
      <p:ext uri="{BB962C8B-B14F-4D97-AF65-F5344CB8AC3E}">
        <p14:creationId xmlns:p14="http://schemas.microsoft.com/office/powerpoint/2010/main" val="4257896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標題 1"/>
          <p:cNvSpPr>
            <a:spLocks noGrp="1"/>
          </p:cNvSpPr>
          <p:nvPr>
            <p:ph type="title"/>
          </p:nvPr>
        </p:nvSpPr>
        <p:spPr>
          <a:xfrm>
            <a:off x="1486068" y="1495300"/>
            <a:ext cx="9679237" cy="1143000"/>
          </a:xfrm>
        </p:spPr>
        <p:txBody>
          <a:bodyPr>
            <a:noAutofit/>
          </a:bodyPr>
          <a:lstStyle/>
          <a:p>
            <a:r>
              <a:rPr lang="zh-TW" altLang="en-US" sz="2800" dirty="0">
                <a:latin typeface="微軟正黑體" panose="020B0604030504040204" pitchFamily="34" charset="-120"/>
                <a:ea typeface="微軟正黑體" panose="020B0604030504040204" pitchFamily="34" charset="-120"/>
              </a:rPr>
              <a:t>檳榔的粗纖維就如同菜瓜布在口中摩擦「牙齒」及「口腔黏膜」，</a:t>
            </a:r>
            <a:r>
              <a:rPr lang="zh-TW" altLang="en-US" sz="2800" dirty="0">
                <a:solidFill>
                  <a:srgbClr val="FF0000"/>
                </a:solidFill>
                <a:latin typeface="微軟正黑體" panose="020B0604030504040204" pitchFamily="34" charset="-120"/>
                <a:ea typeface="微軟正黑體" panose="020B0604030504040204" pitchFamily="34" charset="-120"/>
              </a:rPr>
              <a:t>牙齒會變黑、磨損、動搖以及傷害牙齦，使得牙床下移形成牙周病。</a:t>
            </a:r>
          </a:p>
        </p:txBody>
      </p:sp>
      <p:pic>
        <p:nvPicPr>
          <p:cNvPr id="82947"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071814" y="2924175"/>
            <a:ext cx="5680075" cy="3587750"/>
          </a:xfrm>
        </p:spPr>
      </p:pic>
      <p:sp>
        <p:nvSpPr>
          <p:cNvPr id="2" name="投影片編號版面配置區 1"/>
          <p:cNvSpPr>
            <a:spLocks noGrp="1"/>
          </p:cNvSpPr>
          <p:nvPr>
            <p:ph type="sldNum" sz="quarter" idx="12"/>
          </p:nvPr>
        </p:nvSpPr>
        <p:spPr/>
        <p:txBody>
          <a:bodyPr/>
          <a:lstStyle/>
          <a:p>
            <a:pPr>
              <a:defRPr/>
            </a:pPr>
            <a:fld id="{19200FE0-DB39-41DB-95FD-6C2429530175}" type="slidenum">
              <a:rPr lang="en-US" altLang="zh-TW" smtClean="0"/>
              <a:pPr>
                <a:defRPr/>
              </a:pPr>
              <a:t>32</a:t>
            </a:fld>
            <a:endParaRPr lang="en-US" altLang="zh-TW" dirty="0"/>
          </a:p>
        </p:txBody>
      </p:sp>
      <p:sp>
        <p:nvSpPr>
          <p:cNvPr id="5" name="標題 1"/>
          <p:cNvSpPr txBox="1">
            <a:spLocks/>
          </p:cNvSpPr>
          <p:nvPr/>
        </p:nvSpPr>
        <p:spPr>
          <a:xfrm>
            <a:off x="0" y="0"/>
            <a:ext cx="12192000" cy="1325563"/>
          </a:xfrm>
          <a:prstGeom prst="rect">
            <a:avLst/>
          </a:prstGeom>
          <a:solidFill>
            <a:srgbClr val="5936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dirty="0" smtClean="0">
                <a:solidFill>
                  <a:schemeClr val="bg1"/>
                </a:solidFill>
                <a:latin typeface="微軟正黑體" panose="020B0604030504040204" pitchFamily="34" charset="-120"/>
                <a:ea typeface="微軟正黑體" panose="020B0604030504040204" pitchFamily="34" charset="-120"/>
              </a:rPr>
              <a:t>檳榔危害防制</a:t>
            </a:r>
            <a:endParaRPr lang="zh-TW" altLang="en-US" dirty="0">
              <a:solidFill>
                <a:schemeClr val="bg1"/>
              </a:solidFill>
            </a:endParaRPr>
          </a:p>
        </p:txBody>
      </p:sp>
    </p:spTree>
    <p:extLst>
      <p:ext uri="{BB962C8B-B14F-4D97-AF65-F5344CB8AC3E}">
        <p14:creationId xmlns:p14="http://schemas.microsoft.com/office/powerpoint/2010/main" val="3265493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文字方塊 1"/>
          <p:cNvSpPr txBox="1">
            <a:spLocks noChangeArrowheads="1"/>
          </p:cNvSpPr>
          <p:nvPr/>
        </p:nvSpPr>
        <p:spPr bwMode="auto">
          <a:xfrm>
            <a:off x="2351089" y="1628775"/>
            <a:ext cx="79216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spcBef>
                <a:spcPct val="0"/>
              </a:spcBef>
              <a:buFontTx/>
              <a:buNone/>
            </a:pPr>
            <a:r>
              <a:rPr lang="zh-TW" altLang="en-US" sz="6000" dirty="0">
                <a:latin typeface="Times New Roman" panose="02020603050405020304" pitchFamily="18" charset="0"/>
                <a:ea typeface="標楷體" panose="03000509000000000000" pitchFamily="65" charset="-120"/>
              </a:rPr>
              <a:t>檳榔子不加任何配料，就不會致癌</a:t>
            </a:r>
            <a:r>
              <a:rPr lang="en-US" altLang="zh-TW" sz="6000" dirty="0">
                <a:latin typeface="Times New Roman" panose="02020603050405020304" pitchFamily="18" charset="0"/>
                <a:ea typeface="標楷體" panose="03000509000000000000" pitchFamily="65" charset="-120"/>
              </a:rPr>
              <a:t>?</a:t>
            </a:r>
            <a:endParaRPr lang="zh-TW" altLang="en-US" sz="6000" dirty="0">
              <a:latin typeface="Times New Roman" panose="02020603050405020304" pitchFamily="18" charset="0"/>
              <a:ea typeface="標楷體" panose="03000509000000000000" pitchFamily="65" charset="-120"/>
            </a:endParaRPr>
          </a:p>
        </p:txBody>
      </p:sp>
      <p:pic>
        <p:nvPicPr>
          <p:cNvPr id="86019"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751" y="3567113"/>
            <a:ext cx="2894013"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p:cNvSpPr>
            <a:spLocks noGrp="1"/>
          </p:cNvSpPr>
          <p:nvPr>
            <p:ph type="sldNum" sz="quarter" idx="12"/>
          </p:nvPr>
        </p:nvSpPr>
        <p:spPr/>
        <p:txBody>
          <a:bodyPr/>
          <a:lstStyle/>
          <a:p>
            <a:pPr>
              <a:defRPr/>
            </a:pPr>
            <a:fld id="{731BE8F9-D234-4528-906E-F52D8795C048}" type="slidenum">
              <a:rPr lang="en-US" altLang="zh-TW" smtClean="0"/>
              <a:pPr>
                <a:defRPr/>
              </a:pPr>
              <a:t>33</a:t>
            </a:fld>
            <a:endParaRPr lang="en-US" altLang="zh-TW" dirty="0"/>
          </a:p>
        </p:txBody>
      </p:sp>
    </p:spTree>
    <p:extLst>
      <p:ext uri="{BB962C8B-B14F-4D97-AF65-F5344CB8AC3E}">
        <p14:creationId xmlns:p14="http://schemas.microsoft.com/office/powerpoint/2010/main" val="2168413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矩形 2"/>
          <p:cNvSpPr>
            <a:spLocks noChangeArrowheads="1"/>
          </p:cNvSpPr>
          <p:nvPr/>
        </p:nvSpPr>
        <p:spPr bwMode="auto">
          <a:xfrm>
            <a:off x="5619750" y="334964"/>
            <a:ext cx="18415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a:defRPr kumimoji="1" sz="2400">
                <a:solidFill>
                  <a:schemeClr val="tx1"/>
                </a:solidFill>
                <a:latin typeface="Times New Roman" pitchFamily="18" charset="0"/>
                <a:ea typeface="標楷體" pitchFamily="65" charset="-120"/>
              </a:defRPr>
            </a:lvl1pPr>
            <a:lvl2pPr marL="742950" indent="-285750">
              <a:defRPr kumimoji="1" sz="2400">
                <a:solidFill>
                  <a:schemeClr val="tx1"/>
                </a:solidFill>
                <a:latin typeface="Times New Roman" pitchFamily="18" charset="0"/>
                <a:ea typeface="標楷體" pitchFamily="65" charset="-120"/>
              </a:defRPr>
            </a:lvl2pPr>
            <a:lvl3pPr marL="1143000" indent="-228600">
              <a:defRPr kumimoji="1" sz="2400">
                <a:solidFill>
                  <a:schemeClr val="tx1"/>
                </a:solidFill>
                <a:latin typeface="Times New Roman" pitchFamily="18" charset="0"/>
                <a:ea typeface="標楷體" pitchFamily="65" charset="-120"/>
              </a:defRPr>
            </a:lvl3pPr>
            <a:lvl4pPr marL="1600200" indent="-228600">
              <a:defRPr kumimoji="1" sz="2400">
                <a:solidFill>
                  <a:schemeClr val="tx1"/>
                </a:solidFill>
                <a:latin typeface="Times New Roman" pitchFamily="18" charset="0"/>
                <a:ea typeface="標楷體" pitchFamily="65" charset="-120"/>
              </a:defRPr>
            </a:lvl4pPr>
            <a:lvl5pPr marL="2057400" indent="-22860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algn="ctr" defTabSz="410751">
              <a:spcBef>
                <a:spcPct val="50000"/>
              </a:spcBef>
              <a:defRPr/>
            </a:pPr>
            <a:endParaRPr lang="zh-TW" altLang="en-US" sz="7172" b="1" kern="0">
              <a:solidFill>
                <a:srgbClr val="C00000"/>
              </a:solidFill>
              <a:latin typeface="微軟正黑體" pitchFamily="34" charset="-120"/>
              <a:ea typeface="微軟正黑體" pitchFamily="34" charset="-120"/>
              <a:sym typeface="Palatino"/>
            </a:endParaRPr>
          </a:p>
        </p:txBody>
      </p:sp>
      <p:pic>
        <p:nvPicPr>
          <p:cNvPr id="87043"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字方塊 12"/>
          <p:cNvSpPr txBox="1">
            <a:spLocks noChangeArrowheads="1"/>
          </p:cNvSpPr>
          <p:nvPr/>
        </p:nvSpPr>
        <p:spPr bwMode="auto">
          <a:xfrm>
            <a:off x="4583114" y="1916114"/>
            <a:ext cx="1220787" cy="64452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a:defRPr kumimoji="1" sz="2400">
                <a:solidFill>
                  <a:schemeClr val="tx1"/>
                </a:solidFill>
                <a:latin typeface="Times New Roman" pitchFamily="18" charset="0"/>
                <a:ea typeface="標楷體" pitchFamily="65" charset="-120"/>
              </a:defRPr>
            </a:lvl1pPr>
            <a:lvl2pPr marL="742950" indent="-285750">
              <a:defRPr kumimoji="1" sz="2400">
                <a:solidFill>
                  <a:schemeClr val="tx1"/>
                </a:solidFill>
                <a:latin typeface="Times New Roman" pitchFamily="18" charset="0"/>
                <a:ea typeface="標楷體" pitchFamily="65" charset="-120"/>
              </a:defRPr>
            </a:lvl2pPr>
            <a:lvl3pPr marL="1143000" indent="-228600">
              <a:defRPr kumimoji="1" sz="2400">
                <a:solidFill>
                  <a:schemeClr val="tx1"/>
                </a:solidFill>
                <a:latin typeface="Times New Roman" pitchFamily="18" charset="0"/>
                <a:ea typeface="標楷體" pitchFamily="65" charset="-120"/>
              </a:defRPr>
            </a:lvl3pPr>
            <a:lvl4pPr marL="1600200" indent="-228600">
              <a:defRPr kumimoji="1" sz="2400">
                <a:solidFill>
                  <a:schemeClr val="tx1"/>
                </a:solidFill>
                <a:latin typeface="Times New Roman" pitchFamily="18" charset="0"/>
                <a:ea typeface="標楷體" pitchFamily="65" charset="-120"/>
              </a:defRPr>
            </a:lvl4pPr>
            <a:lvl5pPr marL="2057400" indent="-22860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algn="ctr" defTabSz="410751">
              <a:defRPr/>
            </a:pPr>
            <a:r>
              <a:rPr lang="zh-TW" altLang="en-US" sz="3586" b="1" kern="0" dirty="0">
                <a:solidFill>
                  <a:srgbClr val="E8BC4A"/>
                </a:solidFill>
                <a:sym typeface="Palatino"/>
              </a:rPr>
              <a:t>幫兇</a:t>
            </a:r>
          </a:p>
        </p:txBody>
      </p:sp>
      <p:sp>
        <p:nvSpPr>
          <p:cNvPr id="38918" name="向左箭號 6"/>
          <p:cNvSpPr>
            <a:spLocks noChangeArrowheads="1"/>
          </p:cNvSpPr>
          <p:nvPr/>
        </p:nvSpPr>
        <p:spPr bwMode="auto">
          <a:xfrm>
            <a:off x="4224339" y="2205038"/>
            <a:ext cx="287337" cy="215900"/>
          </a:xfrm>
          <a:prstGeom prst="leftArrow">
            <a:avLst>
              <a:gd name="adj1" fmla="val 50000"/>
              <a:gd name="adj2" fmla="val 49908"/>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39" tIns="45719" rIns="91439" bIns="45719"/>
          <a:lstStyle>
            <a:lvl1pPr>
              <a:defRPr kumimoji="1" sz="2400">
                <a:solidFill>
                  <a:schemeClr val="tx1"/>
                </a:solidFill>
                <a:latin typeface="Times New Roman" pitchFamily="18" charset="0"/>
                <a:ea typeface="標楷體" pitchFamily="65" charset="-120"/>
              </a:defRPr>
            </a:lvl1pPr>
            <a:lvl2pPr marL="742950" indent="-285750">
              <a:defRPr kumimoji="1" sz="2400">
                <a:solidFill>
                  <a:schemeClr val="tx1"/>
                </a:solidFill>
                <a:latin typeface="Times New Roman" pitchFamily="18" charset="0"/>
                <a:ea typeface="標楷體" pitchFamily="65" charset="-120"/>
              </a:defRPr>
            </a:lvl2pPr>
            <a:lvl3pPr marL="1143000" indent="-228600">
              <a:defRPr kumimoji="1" sz="2400">
                <a:solidFill>
                  <a:schemeClr val="tx1"/>
                </a:solidFill>
                <a:latin typeface="Times New Roman" pitchFamily="18" charset="0"/>
                <a:ea typeface="標楷體" pitchFamily="65" charset="-120"/>
              </a:defRPr>
            </a:lvl3pPr>
            <a:lvl4pPr marL="1600200" indent="-228600">
              <a:defRPr kumimoji="1" sz="2400">
                <a:solidFill>
                  <a:schemeClr val="tx1"/>
                </a:solidFill>
                <a:latin typeface="Times New Roman" pitchFamily="18" charset="0"/>
                <a:ea typeface="標楷體" pitchFamily="65" charset="-120"/>
              </a:defRPr>
            </a:lvl4pPr>
            <a:lvl5pPr marL="2057400" indent="-22860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algn="ctr" defTabSz="410751">
              <a:defRPr/>
            </a:pPr>
            <a:endParaRPr kumimoji="0" lang="zh-TW" altLang="en-US" sz="2812" kern="0">
              <a:solidFill>
                <a:prstClr val="black"/>
              </a:solidFill>
              <a:latin typeface="Arial" pitchFamily="34" charset="0"/>
              <a:ea typeface="華康中圓體" pitchFamily="49" charset="-120"/>
              <a:sym typeface="Palatino"/>
            </a:endParaRPr>
          </a:p>
        </p:txBody>
      </p:sp>
      <p:sp>
        <p:nvSpPr>
          <p:cNvPr id="14" name="文字方塊 13"/>
          <p:cNvSpPr txBox="1">
            <a:spLocks noChangeArrowheads="1"/>
          </p:cNvSpPr>
          <p:nvPr/>
        </p:nvSpPr>
        <p:spPr bwMode="auto">
          <a:xfrm>
            <a:off x="6562726" y="1916113"/>
            <a:ext cx="1046163" cy="59055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a:defRPr kumimoji="1" sz="2400">
                <a:solidFill>
                  <a:schemeClr val="tx1"/>
                </a:solidFill>
                <a:latin typeface="Times New Roman" pitchFamily="18" charset="0"/>
                <a:ea typeface="標楷體" pitchFamily="65" charset="-120"/>
              </a:defRPr>
            </a:lvl1pPr>
            <a:lvl2pPr marL="742950" indent="-285750">
              <a:defRPr kumimoji="1" sz="2400">
                <a:solidFill>
                  <a:schemeClr val="tx1"/>
                </a:solidFill>
                <a:latin typeface="Times New Roman" pitchFamily="18" charset="0"/>
                <a:ea typeface="標楷體" pitchFamily="65" charset="-120"/>
              </a:defRPr>
            </a:lvl2pPr>
            <a:lvl3pPr marL="1143000" indent="-228600">
              <a:defRPr kumimoji="1" sz="2400">
                <a:solidFill>
                  <a:schemeClr val="tx1"/>
                </a:solidFill>
                <a:latin typeface="Times New Roman" pitchFamily="18" charset="0"/>
                <a:ea typeface="標楷體" pitchFamily="65" charset="-120"/>
              </a:defRPr>
            </a:lvl3pPr>
            <a:lvl4pPr marL="1600200" indent="-228600">
              <a:defRPr kumimoji="1" sz="2400">
                <a:solidFill>
                  <a:schemeClr val="tx1"/>
                </a:solidFill>
                <a:latin typeface="Times New Roman" pitchFamily="18" charset="0"/>
                <a:ea typeface="標楷體" pitchFamily="65" charset="-120"/>
              </a:defRPr>
            </a:lvl4pPr>
            <a:lvl5pPr marL="2057400" indent="-22860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algn="ctr" defTabSz="410751">
              <a:defRPr/>
            </a:pPr>
            <a:r>
              <a:rPr lang="zh-TW" altLang="en-US" sz="3234" b="1" kern="0" dirty="0">
                <a:solidFill>
                  <a:srgbClr val="E8BC4A"/>
                </a:solidFill>
                <a:sym typeface="Palatino"/>
              </a:rPr>
              <a:t>幫兇</a:t>
            </a:r>
          </a:p>
        </p:txBody>
      </p:sp>
      <p:sp>
        <p:nvSpPr>
          <p:cNvPr id="38919" name="向右箭號 7"/>
          <p:cNvSpPr>
            <a:spLocks noChangeArrowheads="1"/>
          </p:cNvSpPr>
          <p:nvPr/>
        </p:nvSpPr>
        <p:spPr bwMode="auto">
          <a:xfrm>
            <a:off x="7751764" y="2349500"/>
            <a:ext cx="288925" cy="215900"/>
          </a:xfrm>
          <a:prstGeom prst="rightArrow">
            <a:avLst>
              <a:gd name="adj1" fmla="val 50000"/>
              <a:gd name="adj2" fmla="val 50184"/>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39" tIns="45719" rIns="91439" bIns="45719"/>
          <a:lstStyle>
            <a:lvl1pPr>
              <a:defRPr kumimoji="1" sz="2400">
                <a:solidFill>
                  <a:schemeClr val="tx1"/>
                </a:solidFill>
                <a:latin typeface="Times New Roman" pitchFamily="18" charset="0"/>
                <a:ea typeface="標楷體" pitchFamily="65" charset="-120"/>
              </a:defRPr>
            </a:lvl1pPr>
            <a:lvl2pPr marL="742950" indent="-285750">
              <a:defRPr kumimoji="1" sz="2400">
                <a:solidFill>
                  <a:schemeClr val="tx1"/>
                </a:solidFill>
                <a:latin typeface="Times New Roman" pitchFamily="18" charset="0"/>
                <a:ea typeface="標楷體" pitchFamily="65" charset="-120"/>
              </a:defRPr>
            </a:lvl2pPr>
            <a:lvl3pPr marL="1143000" indent="-228600">
              <a:defRPr kumimoji="1" sz="2400">
                <a:solidFill>
                  <a:schemeClr val="tx1"/>
                </a:solidFill>
                <a:latin typeface="Times New Roman" pitchFamily="18" charset="0"/>
                <a:ea typeface="標楷體" pitchFamily="65" charset="-120"/>
              </a:defRPr>
            </a:lvl3pPr>
            <a:lvl4pPr marL="1600200" indent="-228600">
              <a:defRPr kumimoji="1" sz="2400">
                <a:solidFill>
                  <a:schemeClr val="tx1"/>
                </a:solidFill>
                <a:latin typeface="Times New Roman" pitchFamily="18" charset="0"/>
                <a:ea typeface="標楷體" pitchFamily="65" charset="-120"/>
              </a:defRPr>
            </a:lvl4pPr>
            <a:lvl5pPr marL="2057400" indent="-22860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algn="ctr" defTabSz="410751">
              <a:defRPr/>
            </a:pPr>
            <a:endParaRPr kumimoji="0" lang="zh-TW" altLang="en-US" sz="2812" kern="0">
              <a:solidFill>
                <a:prstClr val="black"/>
              </a:solidFill>
              <a:latin typeface="Arial" pitchFamily="34" charset="0"/>
              <a:ea typeface="華康中圓體" pitchFamily="49" charset="-120"/>
              <a:sym typeface="Palatino"/>
            </a:endParaRPr>
          </a:p>
        </p:txBody>
      </p:sp>
      <p:sp>
        <p:nvSpPr>
          <p:cNvPr id="6" name="文字方塊 5"/>
          <p:cNvSpPr txBox="1">
            <a:spLocks noChangeArrowheads="1"/>
          </p:cNvSpPr>
          <p:nvPr/>
        </p:nvSpPr>
        <p:spPr bwMode="auto">
          <a:xfrm>
            <a:off x="2351088" y="3917951"/>
            <a:ext cx="2449512" cy="7096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a:defRPr kumimoji="1" sz="2400">
                <a:solidFill>
                  <a:schemeClr val="tx1"/>
                </a:solidFill>
                <a:latin typeface="Times New Roman" pitchFamily="18" charset="0"/>
                <a:ea typeface="標楷體" pitchFamily="65" charset="-120"/>
              </a:defRPr>
            </a:lvl1pPr>
            <a:lvl2pPr marL="742950" indent="-285750">
              <a:defRPr kumimoji="1" sz="2400">
                <a:solidFill>
                  <a:schemeClr val="tx1"/>
                </a:solidFill>
                <a:latin typeface="Times New Roman" pitchFamily="18" charset="0"/>
                <a:ea typeface="標楷體" pitchFamily="65" charset="-120"/>
              </a:defRPr>
            </a:lvl2pPr>
            <a:lvl3pPr marL="1143000" indent="-228600">
              <a:defRPr kumimoji="1" sz="2400">
                <a:solidFill>
                  <a:schemeClr val="tx1"/>
                </a:solidFill>
                <a:latin typeface="Times New Roman" pitchFamily="18" charset="0"/>
                <a:ea typeface="標楷體" pitchFamily="65" charset="-120"/>
              </a:defRPr>
            </a:lvl3pPr>
            <a:lvl4pPr marL="1600200" indent="-228600">
              <a:defRPr kumimoji="1" sz="2400">
                <a:solidFill>
                  <a:schemeClr val="tx1"/>
                </a:solidFill>
                <a:latin typeface="Times New Roman" pitchFamily="18" charset="0"/>
                <a:ea typeface="標楷體" pitchFamily="65" charset="-120"/>
              </a:defRPr>
            </a:lvl4pPr>
            <a:lvl5pPr marL="2057400" indent="-22860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algn="ctr" defTabSz="410751">
              <a:defRPr/>
            </a:pPr>
            <a:r>
              <a:rPr lang="zh-TW" altLang="en-US" sz="4008" b="1" kern="0" dirty="0">
                <a:solidFill>
                  <a:srgbClr val="FF0000"/>
                </a:solidFill>
                <a:sym typeface="Palatino"/>
              </a:rPr>
              <a:t>致癌真兇</a:t>
            </a:r>
          </a:p>
        </p:txBody>
      </p:sp>
      <p:sp>
        <p:nvSpPr>
          <p:cNvPr id="15" name="文字方塊 14"/>
          <p:cNvSpPr txBox="1">
            <a:spLocks noChangeArrowheads="1"/>
          </p:cNvSpPr>
          <p:nvPr/>
        </p:nvSpPr>
        <p:spPr bwMode="auto">
          <a:xfrm>
            <a:off x="7670801" y="4333875"/>
            <a:ext cx="1046163" cy="59055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a:defRPr kumimoji="1" sz="2400">
                <a:solidFill>
                  <a:schemeClr val="tx1"/>
                </a:solidFill>
                <a:latin typeface="Times New Roman" pitchFamily="18" charset="0"/>
                <a:ea typeface="標楷體" pitchFamily="65" charset="-120"/>
              </a:defRPr>
            </a:lvl1pPr>
            <a:lvl2pPr marL="742950" indent="-285750">
              <a:defRPr kumimoji="1" sz="2400">
                <a:solidFill>
                  <a:schemeClr val="tx1"/>
                </a:solidFill>
                <a:latin typeface="Times New Roman" pitchFamily="18" charset="0"/>
                <a:ea typeface="標楷體" pitchFamily="65" charset="-120"/>
              </a:defRPr>
            </a:lvl2pPr>
            <a:lvl3pPr marL="1143000" indent="-228600">
              <a:defRPr kumimoji="1" sz="2400">
                <a:solidFill>
                  <a:schemeClr val="tx1"/>
                </a:solidFill>
                <a:latin typeface="Times New Roman" pitchFamily="18" charset="0"/>
                <a:ea typeface="標楷體" pitchFamily="65" charset="-120"/>
              </a:defRPr>
            </a:lvl3pPr>
            <a:lvl4pPr marL="1600200" indent="-228600">
              <a:defRPr kumimoji="1" sz="2400">
                <a:solidFill>
                  <a:schemeClr val="tx1"/>
                </a:solidFill>
                <a:latin typeface="Times New Roman" pitchFamily="18" charset="0"/>
                <a:ea typeface="標楷體" pitchFamily="65" charset="-120"/>
              </a:defRPr>
            </a:lvl4pPr>
            <a:lvl5pPr marL="2057400" indent="-22860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algn="ctr" defTabSz="410751">
              <a:defRPr/>
            </a:pPr>
            <a:r>
              <a:rPr lang="zh-TW" altLang="en-US" sz="3234" b="1" kern="0" dirty="0">
                <a:solidFill>
                  <a:srgbClr val="E8BC4A"/>
                </a:solidFill>
                <a:sym typeface="Palatino"/>
              </a:rPr>
              <a:t>幫兇</a:t>
            </a:r>
          </a:p>
        </p:txBody>
      </p:sp>
      <p:sp>
        <p:nvSpPr>
          <p:cNvPr id="38920" name="向下箭號 8"/>
          <p:cNvSpPr>
            <a:spLocks noChangeArrowheads="1"/>
          </p:cNvSpPr>
          <p:nvPr/>
        </p:nvSpPr>
        <p:spPr bwMode="auto">
          <a:xfrm>
            <a:off x="8040688" y="4965700"/>
            <a:ext cx="215900" cy="192088"/>
          </a:xfrm>
          <a:prstGeom prst="down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39" tIns="45719" rIns="91439" bIns="45719"/>
          <a:lstStyle>
            <a:lvl1pPr>
              <a:defRPr kumimoji="1" sz="2400">
                <a:solidFill>
                  <a:schemeClr val="tx1"/>
                </a:solidFill>
                <a:latin typeface="Times New Roman" pitchFamily="18" charset="0"/>
                <a:ea typeface="標楷體" pitchFamily="65" charset="-120"/>
              </a:defRPr>
            </a:lvl1pPr>
            <a:lvl2pPr marL="742950" indent="-285750">
              <a:defRPr kumimoji="1" sz="2400">
                <a:solidFill>
                  <a:schemeClr val="tx1"/>
                </a:solidFill>
                <a:latin typeface="Times New Roman" pitchFamily="18" charset="0"/>
                <a:ea typeface="標楷體" pitchFamily="65" charset="-120"/>
              </a:defRPr>
            </a:lvl2pPr>
            <a:lvl3pPr marL="1143000" indent="-228600">
              <a:defRPr kumimoji="1" sz="2400">
                <a:solidFill>
                  <a:schemeClr val="tx1"/>
                </a:solidFill>
                <a:latin typeface="Times New Roman" pitchFamily="18" charset="0"/>
                <a:ea typeface="標楷體" pitchFamily="65" charset="-120"/>
              </a:defRPr>
            </a:lvl3pPr>
            <a:lvl4pPr marL="1600200" indent="-228600">
              <a:defRPr kumimoji="1" sz="2400">
                <a:solidFill>
                  <a:schemeClr val="tx1"/>
                </a:solidFill>
                <a:latin typeface="Times New Roman" pitchFamily="18" charset="0"/>
                <a:ea typeface="標楷體" pitchFamily="65" charset="-120"/>
              </a:defRPr>
            </a:lvl4pPr>
            <a:lvl5pPr marL="2057400" indent="-22860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algn="ctr" defTabSz="410751">
              <a:defRPr/>
            </a:pPr>
            <a:endParaRPr kumimoji="0" lang="zh-TW" altLang="en-US" sz="2812" kern="0">
              <a:solidFill>
                <a:prstClr val="black"/>
              </a:solidFill>
              <a:latin typeface="Arial" pitchFamily="34" charset="0"/>
              <a:ea typeface="華康中圓體" pitchFamily="49" charset="-120"/>
              <a:sym typeface="Palatino"/>
            </a:endParaRPr>
          </a:p>
        </p:txBody>
      </p:sp>
      <p:pic>
        <p:nvPicPr>
          <p:cNvPr id="3" name="圖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4616451"/>
            <a:ext cx="386397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向下箭號 4"/>
          <p:cNvSpPr>
            <a:spLocks noChangeArrowheads="1"/>
          </p:cNvSpPr>
          <p:nvPr/>
        </p:nvSpPr>
        <p:spPr bwMode="auto">
          <a:xfrm>
            <a:off x="3360738" y="4602164"/>
            <a:ext cx="215900" cy="217487"/>
          </a:xfrm>
          <a:prstGeom prst="downArrow">
            <a:avLst>
              <a:gd name="adj1" fmla="val 50000"/>
              <a:gd name="adj2" fmla="val 50368"/>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39" tIns="45719" rIns="91439" bIns="45719"/>
          <a:lstStyle>
            <a:lvl1pPr>
              <a:defRPr kumimoji="1" sz="2400">
                <a:solidFill>
                  <a:schemeClr val="tx1"/>
                </a:solidFill>
                <a:latin typeface="Times New Roman" pitchFamily="18" charset="0"/>
                <a:ea typeface="標楷體" pitchFamily="65" charset="-120"/>
              </a:defRPr>
            </a:lvl1pPr>
            <a:lvl2pPr marL="742950" indent="-285750">
              <a:defRPr kumimoji="1" sz="2400">
                <a:solidFill>
                  <a:schemeClr val="tx1"/>
                </a:solidFill>
                <a:latin typeface="Times New Roman" pitchFamily="18" charset="0"/>
                <a:ea typeface="標楷體" pitchFamily="65" charset="-120"/>
              </a:defRPr>
            </a:lvl2pPr>
            <a:lvl3pPr marL="1143000" indent="-228600">
              <a:defRPr kumimoji="1" sz="2400">
                <a:solidFill>
                  <a:schemeClr val="tx1"/>
                </a:solidFill>
                <a:latin typeface="Times New Roman" pitchFamily="18" charset="0"/>
                <a:ea typeface="標楷體" pitchFamily="65" charset="-120"/>
              </a:defRPr>
            </a:lvl3pPr>
            <a:lvl4pPr marL="1600200" indent="-228600">
              <a:defRPr kumimoji="1" sz="2400">
                <a:solidFill>
                  <a:schemeClr val="tx1"/>
                </a:solidFill>
                <a:latin typeface="Times New Roman" pitchFamily="18" charset="0"/>
                <a:ea typeface="標楷體" pitchFamily="65" charset="-120"/>
              </a:defRPr>
            </a:lvl4pPr>
            <a:lvl5pPr marL="2057400" indent="-22860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algn="ctr" defTabSz="410751">
              <a:defRPr/>
            </a:pPr>
            <a:endParaRPr kumimoji="0" lang="zh-TW" altLang="en-US" sz="2812" kern="0">
              <a:solidFill>
                <a:prstClr val="black"/>
              </a:solidFill>
              <a:latin typeface="Arial" pitchFamily="34" charset="0"/>
              <a:ea typeface="華康中圓體" pitchFamily="49" charset="-120"/>
              <a:sym typeface="Palatino"/>
            </a:endParaRPr>
          </a:p>
        </p:txBody>
      </p:sp>
      <p:sp>
        <p:nvSpPr>
          <p:cNvPr id="2" name="投影片編號版面配置區 1"/>
          <p:cNvSpPr>
            <a:spLocks noGrp="1"/>
          </p:cNvSpPr>
          <p:nvPr>
            <p:ph type="sldNum" sz="quarter" idx="12"/>
          </p:nvPr>
        </p:nvSpPr>
        <p:spPr/>
        <p:txBody>
          <a:bodyPr/>
          <a:lstStyle/>
          <a:p>
            <a:pPr>
              <a:defRPr/>
            </a:pPr>
            <a:fld id="{19200FE0-DB39-41DB-95FD-6C2429530175}" type="slidenum">
              <a:rPr lang="en-US" altLang="zh-TW" smtClean="0"/>
              <a:pPr>
                <a:defRPr/>
              </a:pPr>
              <a:t>34</a:t>
            </a:fld>
            <a:endParaRPr lang="en-US" altLang="zh-TW" dirty="0"/>
          </a:p>
        </p:txBody>
      </p:sp>
    </p:spTree>
    <p:extLst>
      <p:ext uri="{BB962C8B-B14F-4D97-AF65-F5344CB8AC3E}">
        <p14:creationId xmlns:p14="http://schemas.microsoft.com/office/powerpoint/2010/main" val="425054242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6"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a:xfrm>
            <a:off x="2136775" y="228600"/>
            <a:ext cx="8153400" cy="990600"/>
          </a:xfrm>
        </p:spPr>
        <p:txBody>
          <a:bodyPr/>
          <a:lstStyle/>
          <a:p>
            <a:r>
              <a:rPr lang="zh-TW" altLang="en-US" b="1" dirty="0">
                <a:solidFill>
                  <a:schemeClr val="tx1"/>
                </a:solidFill>
                <a:latin typeface="微軟正黑體" panose="020B0604030504040204" pitchFamily="34" charset="-120"/>
                <a:ea typeface="微軟正黑體" panose="020B0604030504040204" pitchFamily="34" charset="-120"/>
              </a:rPr>
              <a:t>這樣你還要吃檳榔嗎？</a:t>
            </a:r>
          </a:p>
        </p:txBody>
      </p:sp>
      <p:sp>
        <p:nvSpPr>
          <p:cNvPr id="3" name="內容版面配置區 2"/>
          <p:cNvSpPr>
            <a:spLocks noGrp="1"/>
          </p:cNvSpPr>
          <p:nvPr>
            <p:ph idx="1"/>
          </p:nvPr>
        </p:nvSpPr>
        <p:spPr>
          <a:xfrm>
            <a:off x="2136775" y="1600201"/>
            <a:ext cx="8153400" cy="1541463"/>
          </a:xfrm>
        </p:spPr>
        <p:txBody>
          <a:bodyPr>
            <a:normAutofit/>
          </a:bodyPr>
          <a:lstStyle/>
          <a:p>
            <a:pPr>
              <a:defRPr/>
            </a:pPr>
            <a:r>
              <a:rPr lang="zh-TW" altLang="en-US" sz="3200" b="1" dirty="0">
                <a:latin typeface="微軟正黑體" panose="020B0604030504040204" pitchFamily="34" charset="-120"/>
                <a:ea typeface="微軟正黑體" panose="020B0604030504040204" pitchFamily="34" charset="-120"/>
              </a:rPr>
              <a:t>可怕的是，檳榔讓我的嘴巴慢慢的長出可怕的東西～</a:t>
            </a:r>
            <a:endParaRPr lang="en-US" altLang="zh-TW" sz="3200" b="1" dirty="0">
              <a:latin typeface="微軟正黑體" panose="020B0604030504040204" pitchFamily="34" charset="-120"/>
              <a:ea typeface="微軟正黑體" panose="020B0604030504040204" pitchFamily="34" charset="-120"/>
            </a:endParaRPr>
          </a:p>
          <a:p>
            <a:pPr marL="0" indent="0">
              <a:buNone/>
              <a:defRPr/>
            </a:pPr>
            <a:r>
              <a:rPr lang="zh-TW" altLang="en-US" sz="3200" b="1" dirty="0">
                <a:latin typeface="微軟正黑體" panose="020B0604030504040204" pitchFamily="34" charset="-120"/>
                <a:ea typeface="微軟正黑體" panose="020B0604030504040204" pitchFamily="34" charset="-120"/>
              </a:rPr>
              <a:t>　　　原來是可怕的</a:t>
            </a:r>
            <a:r>
              <a:rPr lang="zh-TW" altLang="en-US" sz="3200" b="1" dirty="0">
                <a:solidFill>
                  <a:srgbClr val="C00000"/>
                </a:solidFill>
                <a:latin typeface="微軟正黑體" panose="020B0604030504040204" pitchFamily="34" charset="-120"/>
                <a:ea typeface="微軟正黑體" panose="020B0604030504040204" pitchFamily="34" charset="-120"/>
              </a:rPr>
              <a:t>口腔癌</a:t>
            </a:r>
            <a:r>
              <a:rPr lang="zh-TW" altLang="en-US" sz="3200" b="1" dirty="0">
                <a:latin typeface="微軟正黑體" panose="020B0604030504040204" pitchFamily="34" charset="-120"/>
                <a:ea typeface="微軟正黑體" panose="020B0604030504040204" pitchFamily="34" charset="-120"/>
              </a:rPr>
              <a:t>！！</a:t>
            </a:r>
          </a:p>
        </p:txBody>
      </p:sp>
      <p:sp>
        <p:nvSpPr>
          <p:cNvPr id="44036" name="頁尾版面配置區 3"/>
          <p:cNvSpPr>
            <a:spLocks noGrp="1"/>
          </p:cNvSpPr>
          <p:nvPr>
            <p:ph type="ftr" sz="quarter" idx="11"/>
          </p:nvPr>
        </p:nvSpPr>
        <p:spPr bwMode="auto">
          <a:xfrm>
            <a:off x="5767138" y="4201319"/>
            <a:ext cx="486877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TW" altLang="en-US" sz="2800" dirty="0">
                <a:solidFill>
                  <a:srgbClr val="FF0000"/>
                </a:solidFill>
                <a:latin typeface="微軟正黑體" panose="020B0604030504040204" pitchFamily="34" charset="-120"/>
                <a:ea typeface="微軟正黑體" panose="020B0604030504040204" pitchFamily="34" charset="-120"/>
              </a:rPr>
              <a:t>檳榔本身就是一個致癌物</a:t>
            </a:r>
          </a:p>
        </p:txBody>
      </p:sp>
      <p:sp>
        <p:nvSpPr>
          <p:cNvPr id="44037"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890CE38C-BC95-4823-BC42-8F68CE7C76F6}" type="slidenum">
              <a:rPr lang="zh-TW" altLang="en-US">
                <a:solidFill>
                  <a:srgbClr val="FFFFFF"/>
                </a:solidFill>
              </a:rPr>
              <a:pPr>
                <a:lnSpc>
                  <a:spcPct val="80000"/>
                </a:lnSpc>
              </a:pPr>
              <a:t>35</a:t>
            </a:fld>
            <a:endParaRPr lang="zh-TW" altLang="en-US">
              <a:solidFill>
                <a:srgbClr val="FFFFFF"/>
              </a:solidFill>
            </a:endParaRPr>
          </a:p>
        </p:txBody>
      </p:sp>
      <p:pic>
        <p:nvPicPr>
          <p:cNvPr id="44038" name="圖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4114" y="3573464"/>
            <a:ext cx="3089275"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50531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0" y="3036281"/>
            <a:ext cx="10515600" cy="1325563"/>
          </a:xfrm>
          <a:prstGeom prst="rect">
            <a:avLst/>
          </a:prstGeom>
          <a:solidFill>
            <a:srgbClr val="5936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zh-TW" dirty="0" smtClean="0">
              <a:solidFill>
                <a:schemeClr val="bg1"/>
              </a:solidFill>
              <a:latin typeface="微軟正黑體" panose="020B0604030504040204" pitchFamily="34" charset="-120"/>
              <a:ea typeface="微軟正黑體" panose="020B0604030504040204" pitchFamily="34" charset="-120"/>
            </a:endParaRPr>
          </a:p>
          <a:p>
            <a:r>
              <a:rPr lang="zh-TW" altLang="en-US" dirty="0" smtClean="0">
                <a:solidFill>
                  <a:schemeClr val="bg1"/>
                </a:solidFill>
                <a:latin typeface="微軟正黑體" panose="020B0604030504040204" pitchFamily="34" charset="-120"/>
                <a:ea typeface="微軟正黑體" panose="020B0604030504040204" pitchFamily="34" charset="-120"/>
              </a:rPr>
              <a:t>飲酒危害防制</a:t>
            </a:r>
            <a:endParaRPr lang="zh-TW" altLang="en-US"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872621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ãå°äººãçåçæå°çµæ">
            <a:extLst>
              <a:ext uri="{FF2B5EF4-FFF2-40B4-BE49-F238E27FC236}">
                <a16:creationId xmlns:a16="http://schemas.microsoft.com/office/drawing/2014/main" xmlns="" id="{554D6A3C-28E4-438A-B6F8-0F06311733D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8761" l="10000" r="90000">
                        <a14:foregroundMark x1="57333" y1="3009" x2="64000" y2="2124"/>
                        <a14:foregroundMark x1="51333" y1="4779" x2="48667" y2="5664"/>
                        <a14:foregroundMark x1="45167" y1="95044" x2="46167" y2="95752"/>
                        <a14:foregroundMark x1="44500" y1="50088" x2="39167" y2="67965"/>
                        <a14:backgroundMark x1="53667" y1="1239" x2="53667" y2="1239"/>
                        <a14:backgroundMark x1="57333" y1="1239" x2="57333" y2="1239"/>
                        <a14:backgroundMark x1="61500" y1="1239" x2="61500" y2="1239"/>
                        <a14:backgroundMark x1="64000" y1="2301" x2="64000" y2="2301"/>
                      </a14:backgroundRemoval>
                    </a14:imgEffect>
                  </a14:imgLayer>
                </a14:imgProps>
              </a:ext>
              <a:ext uri="{28A0092B-C50C-407E-A947-70E740481C1C}">
                <a14:useLocalDpi xmlns:a14="http://schemas.microsoft.com/office/drawing/2010/main" val="0"/>
              </a:ext>
            </a:extLst>
          </a:blip>
          <a:srcRect l="23180" t="-1211" r="20216" b="1247"/>
          <a:stretch/>
        </p:blipFill>
        <p:spPr bwMode="auto">
          <a:xfrm>
            <a:off x="4566541" y="1649215"/>
            <a:ext cx="3110573" cy="5172894"/>
          </a:xfrm>
          <a:prstGeom prst="rect">
            <a:avLst/>
          </a:prstGeom>
          <a:extLst>
            <a:ext uri="{909E8E84-426E-40DD-AFC4-6F175D3DCCD1}">
              <a14:hiddenFill xmlns:a14="http://schemas.microsoft.com/office/drawing/2010/main">
                <a:solidFill>
                  <a:srgbClr val="FFFFFF"/>
                </a:solidFill>
              </a14:hiddenFill>
            </a:ext>
          </a:extLst>
        </p:spPr>
      </p:pic>
      <p:grpSp>
        <p:nvGrpSpPr>
          <p:cNvPr id="3" name="群組 2"/>
          <p:cNvGrpSpPr/>
          <p:nvPr/>
        </p:nvGrpSpPr>
        <p:grpSpPr>
          <a:xfrm>
            <a:off x="990519" y="896395"/>
            <a:ext cx="4277406" cy="2095949"/>
            <a:chOff x="236785" y="100182"/>
            <a:chExt cx="4277406" cy="2095949"/>
          </a:xfrm>
        </p:grpSpPr>
        <p:cxnSp>
          <p:nvCxnSpPr>
            <p:cNvPr id="5" name="直線接點 4">
              <a:extLst>
                <a:ext uri="{FF2B5EF4-FFF2-40B4-BE49-F238E27FC236}">
                  <a16:creationId xmlns:a16="http://schemas.microsoft.com/office/drawing/2014/main" xmlns="" id="{A668A0A7-ECAB-4D04-93C5-E65B8F910A59}"/>
                </a:ext>
              </a:extLst>
            </p:cNvPr>
            <p:cNvCxnSpPr/>
            <p:nvPr/>
          </p:nvCxnSpPr>
          <p:spPr>
            <a:xfrm>
              <a:off x="236785" y="675496"/>
              <a:ext cx="2160000" cy="0"/>
            </a:xfrm>
            <a:prstGeom prst="line">
              <a:avLst/>
            </a:prstGeom>
            <a:ln w="57150">
              <a:solidFill>
                <a:schemeClr val="accent4">
                  <a:lumMod val="75000"/>
                </a:schemeClr>
              </a:solidFill>
              <a:headEnd type="oval" w="med" len="med"/>
              <a:tailEnd type="oval" w="med" len="med"/>
            </a:ln>
          </p:spPr>
          <p:style>
            <a:lnRef idx="1">
              <a:schemeClr val="accent4"/>
            </a:lnRef>
            <a:fillRef idx="0">
              <a:schemeClr val="accent4"/>
            </a:fillRef>
            <a:effectRef idx="0">
              <a:schemeClr val="accent4"/>
            </a:effectRef>
            <a:fontRef idx="minor">
              <a:schemeClr val="tx1"/>
            </a:fontRef>
          </p:style>
        </p:cxnSp>
        <p:sp>
          <p:nvSpPr>
            <p:cNvPr id="8" name="文字方塊 7">
              <a:extLst>
                <a:ext uri="{FF2B5EF4-FFF2-40B4-BE49-F238E27FC236}">
                  <a16:creationId xmlns:a16="http://schemas.microsoft.com/office/drawing/2014/main" xmlns="" id="{5EF84FFB-E2EE-4EC0-8364-F3DB44ACFF87}"/>
                </a:ext>
              </a:extLst>
            </p:cNvPr>
            <p:cNvSpPr txBox="1"/>
            <p:nvPr/>
          </p:nvSpPr>
          <p:spPr>
            <a:xfrm>
              <a:off x="366094" y="100182"/>
              <a:ext cx="2592944" cy="584775"/>
            </a:xfrm>
            <a:prstGeom prst="rect">
              <a:avLst/>
            </a:prstGeom>
            <a:noFill/>
          </p:spPr>
          <p:txBody>
            <a:bodyPr wrap="square" rtlCol="0">
              <a:spAutoFit/>
            </a:bodyPr>
            <a:lstStyle/>
            <a:p>
              <a:r>
                <a:rPr lang="zh-TW" altLang="en-US" sz="3200" b="1" dirty="0">
                  <a:solidFill>
                    <a:schemeClr val="accent6">
                      <a:lumMod val="50000"/>
                    </a:schemeClr>
                  </a:solidFill>
                  <a:latin typeface="微軟正黑體" panose="020B0604030504040204" pitchFamily="34" charset="-120"/>
                  <a:ea typeface="微軟正黑體" panose="020B0604030504040204" pitchFamily="34" charset="-120"/>
                </a:rPr>
                <a:t>消化系統</a:t>
              </a:r>
            </a:p>
          </p:txBody>
        </p:sp>
        <p:sp>
          <p:nvSpPr>
            <p:cNvPr id="9" name="文字方塊 8">
              <a:extLst>
                <a:ext uri="{FF2B5EF4-FFF2-40B4-BE49-F238E27FC236}">
                  <a16:creationId xmlns:a16="http://schemas.microsoft.com/office/drawing/2014/main" xmlns="" id="{F46A06CC-E608-4848-A910-5E94C7BED456}"/>
                </a:ext>
              </a:extLst>
            </p:cNvPr>
            <p:cNvSpPr txBox="1"/>
            <p:nvPr/>
          </p:nvSpPr>
          <p:spPr>
            <a:xfrm>
              <a:off x="236785" y="811136"/>
              <a:ext cx="4277406" cy="1384995"/>
            </a:xfrm>
            <a:prstGeom prst="rect">
              <a:avLst/>
            </a:prstGeom>
            <a:noFill/>
          </p:spPr>
          <p:txBody>
            <a:bodyPr wrap="square" rtlCol="0">
              <a:spAutoFit/>
            </a:bodyPr>
            <a:lstStyle/>
            <a:p>
              <a:pPr marL="457200" indent="-457200">
                <a:buFont typeface="Wingdings" panose="05000000000000000000" pitchFamily="2" charset="2"/>
                <a:buChar char="Ø"/>
              </a:pPr>
              <a:r>
                <a:rPr lang="zh-TW" altLang="en-US" sz="2800" dirty="0">
                  <a:solidFill>
                    <a:schemeClr val="accent1"/>
                  </a:solidFill>
                  <a:latin typeface="微軟正黑體" panose="020B0604030504040204" pitchFamily="34" charset="-120"/>
                  <a:ea typeface="微軟正黑體" panose="020B0604030504040204" pitchFamily="34" charset="-120"/>
                </a:rPr>
                <a:t>胃潰瘍、胃出血</a:t>
              </a:r>
            </a:p>
            <a:p>
              <a:pPr marL="457200" indent="-457200">
                <a:buFont typeface="Wingdings" panose="05000000000000000000" pitchFamily="2" charset="2"/>
                <a:buChar char="Ø"/>
              </a:pPr>
              <a:r>
                <a:rPr lang="zh-TW" altLang="en-US" sz="2800" dirty="0">
                  <a:solidFill>
                    <a:schemeClr val="accent1"/>
                  </a:solidFill>
                  <a:latin typeface="微軟正黑體" panose="020B0604030504040204" pitchFamily="34" charset="-120"/>
                  <a:ea typeface="微軟正黑體" panose="020B0604030504040204" pitchFamily="34" charset="-120"/>
                </a:rPr>
                <a:t>脂肪肝、肝炎、肝硬化</a:t>
              </a:r>
              <a:endParaRPr lang="en-US" altLang="zh-TW" sz="2800" dirty="0">
                <a:solidFill>
                  <a:schemeClr val="accent1"/>
                </a:solidFill>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Ø"/>
              </a:pPr>
              <a:r>
                <a:rPr lang="zh-TW" altLang="en-US" sz="2800" dirty="0">
                  <a:solidFill>
                    <a:schemeClr val="accent1"/>
                  </a:solidFill>
                  <a:latin typeface="微軟正黑體" panose="020B0604030504040204" pitchFamily="34" charset="-120"/>
                  <a:ea typeface="微軟正黑體" panose="020B0604030504040204" pitchFamily="34" charset="-120"/>
                </a:rPr>
                <a:t>急性胰臟炎</a:t>
              </a:r>
            </a:p>
          </p:txBody>
        </p:sp>
      </p:grpSp>
      <p:grpSp>
        <p:nvGrpSpPr>
          <p:cNvPr id="30" name="群組 29"/>
          <p:cNvGrpSpPr/>
          <p:nvPr/>
        </p:nvGrpSpPr>
        <p:grpSpPr>
          <a:xfrm>
            <a:off x="7677696" y="2680050"/>
            <a:ext cx="2886156" cy="1665061"/>
            <a:chOff x="236785" y="100182"/>
            <a:chExt cx="2886156" cy="1665061"/>
          </a:xfrm>
        </p:grpSpPr>
        <p:cxnSp>
          <p:nvCxnSpPr>
            <p:cNvPr id="31" name="直線接點 30">
              <a:extLst>
                <a:ext uri="{FF2B5EF4-FFF2-40B4-BE49-F238E27FC236}">
                  <a16:creationId xmlns:a16="http://schemas.microsoft.com/office/drawing/2014/main" xmlns="" id="{A668A0A7-ECAB-4D04-93C5-E65B8F910A59}"/>
                </a:ext>
              </a:extLst>
            </p:cNvPr>
            <p:cNvCxnSpPr/>
            <p:nvPr/>
          </p:nvCxnSpPr>
          <p:spPr>
            <a:xfrm>
              <a:off x="236785" y="675496"/>
              <a:ext cx="2160000" cy="0"/>
            </a:xfrm>
            <a:prstGeom prst="line">
              <a:avLst/>
            </a:prstGeom>
            <a:ln w="57150">
              <a:solidFill>
                <a:schemeClr val="accent4">
                  <a:lumMod val="75000"/>
                </a:schemeClr>
              </a:solidFill>
              <a:headEnd type="oval" w="med" len="med"/>
              <a:tailEnd type="oval" w="med" len="med"/>
            </a:ln>
          </p:spPr>
          <p:style>
            <a:lnRef idx="1">
              <a:schemeClr val="accent4"/>
            </a:lnRef>
            <a:fillRef idx="0">
              <a:schemeClr val="accent4"/>
            </a:fillRef>
            <a:effectRef idx="0">
              <a:schemeClr val="accent4"/>
            </a:effectRef>
            <a:fontRef idx="minor">
              <a:schemeClr val="tx1"/>
            </a:fontRef>
          </p:style>
        </p:cxnSp>
        <p:sp>
          <p:nvSpPr>
            <p:cNvPr id="32" name="文字方塊 31">
              <a:extLst>
                <a:ext uri="{FF2B5EF4-FFF2-40B4-BE49-F238E27FC236}">
                  <a16:creationId xmlns:a16="http://schemas.microsoft.com/office/drawing/2014/main" xmlns="" id="{5EF84FFB-E2EE-4EC0-8364-F3DB44ACFF87}"/>
                </a:ext>
              </a:extLst>
            </p:cNvPr>
            <p:cNvSpPr txBox="1"/>
            <p:nvPr/>
          </p:nvSpPr>
          <p:spPr>
            <a:xfrm>
              <a:off x="578872" y="100182"/>
              <a:ext cx="1538906" cy="584775"/>
            </a:xfrm>
            <a:prstGeom prst="rect">
              <a:avLst/>
            </a:prstGeom>
            <a:noFill/>
          </p:spPr>
          <p:txBody>
            <a:bodyPr wrap="square" rtlCol="0">
              <a:spAutoFit/>
            </a:bodyPr>
            <a:lstStyle/>
            <a:p>
              <a:r>
                <a:rPr lang="zh-TW" altLang="en-US" sz="3200" b="1" dirty="0">
                  <a:solidFill>
                    <a:schemeClr val="accent6">
                      <a:lumMod val="50000"/>
                    </a:schemeClr>
                  </a:solidFill>
                  <a:latin typeface="微軟正黑體" panose="020B0604030504040204" pitchFamily="34" charset="-120"/>
                  <a:ea typeface="微軟正黑體" panose="020B0604030504040204" pitchFamily="34" charset="-120"/>
                </a:rPr>
                <a:t>心血管</a:t>
              </a:r>
            </a:p>
          </p:txBody>
        </p:sp>
        <p:sp>
          <p:nvSpPr>
            <p:cNvPr id="33" name="文字方塊 32">
              <a:extLst>
                <a:ext uri="{FF2B5EF4-FFF2-40B4-BE49-F238E27FC236}">
                  <a16:creationId xmlns:a16="http://schemas.microsoft.com/office/drawing/2014/main" xmlns="" id="{F46A06CC-E608-4848-A910-5E94C7BED456}"/>
                </a:ext>
              </a:extLst>
            </p:cNvPr>
            <p:cNvSpPr txBox="1"/>
            <p:nvPr/>
          </p:nvSpPr>
          <p:spPr>
            <a:xfrm>
              <a:off x="236785" y="811136"/>
              <a:ext cx="2886156" cy="954107"/>
            </a:xfrm>
            <a:prstGeom prst="rect">
              <a:avLst/>
            </a:prstGeom>
            <a:noFill/>
          </p:spPr>
          <p:txBody>
            <a:bodyPr wrap="square" rtlCol="0">
              <a:spAutoFit/>
            </a:bodyPr>
            <a:lstStyle/>
            <a:p>
              <a:pPr marL="457200" indent="-457200">
                <a:buFont typeface="Wingdings" panose="05000000000000000000" pitchFamily="2" charset="2"/>
                <a:buChar char="Ø"/>
              </a:pPr>
              <a:r>
                <a:rPr lang="zh-TW" altLang="en-US" sz="2800" dirty="0">
                  <a:solidFill>
                    <a:schemeClr val="accent1"/>
                  </a:solidFill>
                  <a:latin typeface="微軟正黑體" panose="020B0604030504040204" pitchFamily="34" charset="-120"/>
                  <a:ea typeface="微軟正黑體" panose="020B0604030504040204" pitchFamily="34" charset="-120"/>
                </a:rPr>
                <a:t>高血壓</a:t>
              </a:r>
              <a:endParaRPr lang="en-US" altLang="zh-TW" sz="2800" dirty="0">
                <a:solidFill>
                  <a:schemeClr val="accent1"/>
                </a:solidFill>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Ø"/>
              </a:pPr>
              <a:r>
                <a:rPr lang="zh-TW" altLang="en-US" sz="2800" dirty="0">
                  <a:solidFill>
                    <a:schemeClr val="accent1"/>
                  </a:solidFill>
                  <a:latin typeface="微軟正黑體" panose="020B0604030504040204" pitchFamily="34" charset="-120"/>
                  <a:ea typeface="微軟正黑體" panose="020B0604030504040204" pitchFamily="34" charset="-120"/>
                </a:rPr>
                <a:t>心肌病變</a:t>
              </a:r>
            </a:p>
          </p:txBody>
        </p:sp>
      </p:grpSp>
      <p:grpSp>
        <p:nvGrpSpPr>
          <p:cNvPr id="34" name="群組 33"/>
          <p:cNvGrpSpPr/>
          <p:nvPr/>
        </p:nvGrpSpPr>
        <p:grpSpPr>
          <a:xfrm>
            <a:off x="7919571" y="915911"/>
            <a:ext cx="2886156" cy="1674522"/>
            <a:chOff x="236785" y="90721"/>
            <a:chExt cx="2886156" cy="1674522"/>
          </a:xfrm>
        </p:grpSpPr>
        <p:cxnSp>
          <p:nvCxnSpPr>
            <p:cNvPr id="35" name="直線接點 34">
              <a:extLst>
                <a:ext uri="{FF2B5EF4-FFF2-40B4-BE49-F238E27FC236}">
                  <a16:creationId xmlns:a16="http://schemas.microsoft.com/office/drawing/2014/main" xmlns="" id="{A668A0A7-ECAB-4D04-93C5-E65B8F910A59}"/>
                </a:ext>
              </a:extLst>
            </p:cNvPr>
            <p:cNvCxnSpPr/>
            <p:nvPr/>
          </p:nvCxnSpPr>
          <p:spPr>
            <a:xfrm>
              <a:off x="236785" y="675496"/>
              <a:ext cx="2160000" cy="0"/>
            </a:xfrm>
            <a:prstGeom prst="line">
              <a:avLst/>
            </a:prstGeom>
            <a:ln w="57150">
              <a:solidFill>
                <a:schemeClr val="accent4">
                  <a:lumMod val="75000"/>
                </a:schemeClr>
              </a:solidFill>
              <a:headEnd type="oval" w="med" len="med"/>
              <a:tailEnd type="oval" w="med" len="med"/>
            </a:ln>
          </p:spPr>
          <p:style>
            <a:lnRef idx="1">
              <a:schemeClr val="accent4"/>
            </a:lnRef>
            <a:fillRef idx="0">
              <a:schemeClr val="accent4"/>
            </a:fillRef>
            <a:effectRef idx="0">
              <a:schemeClr val="accent4"/>
            </a:effectRef>
            <a:fontRef idx="minor">
              <a:schemeClr val="tx1"/>
            </a:fontRef>
          </p:style>
        </p:cxnSp>
        <p:sp>
          <p:nvSpPr>
            <p:cNvPr id="36" name="文字方塊 35">
              <a:extLst>
                <a:ext uri="{FF2B5EF4-FFF2-40B4-BE49-F238E27FC236}">
                  <a16:creationId xmlns:a16="http://schemas.microsoft.com/office/drawing/2014/main" xmlns="" id="{5EF84FFB-E2EE-4EC0-8364-F3DB44ACFF87}"/>
                </a:ext>
              </a:extLst>
            </p:cNvPr>
            <p:cNvSpPr txBox="1"/>
            <p:nvPr/>
          </p:nvSpPr>
          <p:spPr>
            <a:xfrm>
              <a:off x="404055" y="90721"/>
              <a:ext cx="1825460" cy="584775"/>
            </a:xfrm>
            <a:prstGeom prst="rect">
              <a:avLst/>
            </a:prstGeom>
            <a:noFill/>
          </p:spPr>
          <p:txBody>
            <a:bodyPr wrap="square" rtlCol="0">
              <a:spAutoFit/>
            </a:bodyPr>
            <a:lstStyle/>
            <a:p>
              <a:r>
                <a:rPr lang="zh-TW" altLang="en-US" sz="3200" b="1" dirty="0">
                  <a:solidFill>
                    <a:schemeClr val="accent6">
                      <a:lumMod val="50000"/>
                    </a:schemeClr>
                  </a:solidFill>
                  <a:latin typeface="微軟正黑體" panose="020B0604030504040204" pitchFamily="34" charset="-120"/>
                  <a:ea typeface="微軟正黑體" panose="020B0604030504040204" pitchFamily="34" charset="-120"/>
                </a:rPr>
                <a:t>新陳代謝</a:t>
              </a:r>
            </a:p>
          </p:txBody>
        </p:sp>
        <p:sp>
          <p:nvSpPr>
            <p:cNvPr id="37" name="文字方塊 36">
              <a:extLst>
                <a:ext uri="{FF2B5EF4-FFF2-40B4-BE49-F238E27FC236}">
                  <a16:creationId xmlns:a16="http://schemas.microsoft.com/office/drawing/2014/main" xmlns="" id="{F46A06CC-E608-4848-A910-5E94C7BED456}"/>
                </a:ext>
              </a:extLst>
            </p:cNvPr>
            <p:cNvSpPr txBox="1"/>
            <p:nvPr/>
          </p:nvSpPr>
          <p:spPr>
            <a:xfrm>
              <a:off x="236785" y="811136"/>
              <a:ext cx="2886156" cy="954107"/>
            </a:xfrm>
            <a:prstGeom prst="rect">
              <a:avLst/>
            </a:prstGeom>
            <a:noFill/>
          </p:spPr>
          <p:txBody>
            <a:bodyPr wrap="square" rtlCol="0">
              <a:spAutoFit/>
            </a:bodyPr>
            <a:lstStyle/>
            <a:p>
              <a:pPr marL="457200" indent="-457200">
                <a:buFont typeface="Wingdings" panose="05000000000000000000" pitchFamily="2" charset="2"/>
                <a:buChar char="Ø"/>
              </a:pPr>
              <a:r>
                <a:rPr lang="zh-TW" altLang="en-US" sz="2800" dirty="0">
                  <a:solidFill>
                    <a:schemeClr val="accent1"/>
                  </a:solidFill>
                  <a:latin typeface="微軟正黑體" panose="020B0604030504040204" pitchFamily="34" charset="-120"/>
                  <a:ea typeface="微軟正黑體" panose="020B0604030504040204" pitchFamily="34" charset="-120"/>
                </a:rPr>
                <a:t>維他命缺乏</a:t>
              </a:r>
              <a:endParaRPr lang="en-US" altLang="zh-TW" sz="2800" dirty="0">
                <a:solidFill>
                  <a:schemeClr val="accent1"/>
                </a:solidFill>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Ø"/>
              </a:pPr>
              <a:r>
                <a:rPr lang="zh-TW" altLang="en-US" sz="2800" dirty="0">
                  <a:solidFill>
                    <a:schemeClr val="accent1"/>
                  </a:solidFill>
                  <a:latin typeface="微軟正黑體" panose="020B0604030504040204" pitchFamily="34" charset="-120"/>
                  <a:ea typeface="微軟正黑體" panose="020B0604030504040204" pitchFamily="34" charset="-120"/>
                </a:rPr>
                <a:t>血脂肪增加</a:t>
              </a:r>
            </a:p>
          </p:txBody>
        </p:sp>
      </p:grpSp>
      <p:grpSp>
        <p:nvGrpSpPr>
          <p:cNvPr id="39" name="群組 38"/>
          <p:cNvGrpSpPr/>
          <p:nvPr/>
        </p:nvGrpSpPr>
        <p:grpSpPr>
          <a:xfrm>
            <a:off x="1575299" y="3940844"/>
            <a:ext cx="2886156" cy="2105410"/>
            <a:chOff x="236785" y="90721"/>
            <a:chExt cx="2886156" cy="2105410"/>
          </a:xfrm>
        </p:grpSpPr>
        <p:cxnSp>
          <p:nvCxnSpPr>
            <p:cNvPr id="40" name="直線接點 39">
              <a:extLst>
                <a:ext uri="{FF2B5EF4-FFF2-40B4-BE49-F238E27FC236}">
                  <a16:creationId xmlns:a16="http://schemas.microsoft.com/office/drawing/2014/main" xmlns="" id="{A668A0A7-ECAB-4D04-93C5-E65B8F910A59}"/>
                </a:ext>
              </a:extLst>
            </p:cNvPr>
            <p:cNvCxnSpPr/>
            <p:nvPr/>
          </p:nvCxnSpPr>
          <p:spPr>
            <a:xfrm>
              <a:off x="236785" y="675496"/>
              <a:ext cx="2160000" cy="0"/>
            </a:xfrm>
            <a:prstGeom prst="line">
              <a:avLst/>
            </a:prstGeom>
            <a:ln w="57150">
              <a:solidFill>
                <a:schemeClr val="accent4">
                  <a:lumMod val="75000"/>
                </a:schemeClr>
              </a:solidFill>
              <a:headEnd type="oval" w="med" len="med"/>
              <a:tailEnd type="oval" w="med" len="med"/>
            </a:ln>
          </p:spPr>
          <p:style>
            <a:lnRef idx="1">
              <a:schemeClr val="accent4"/>
            </a:lnRef>
            <a:fillRef idx="0">
              <a:schemeClr val="accent4"/>
            </a:fillRef>
            <a:effectRef idx="0">
              <a:schemeClr val="accent4"/>
            </a:effectRef>
            <a:fontRef idx="minor">
              <a:schemeClr val="tx1"/>
            </a:fontRef>
          </p:style>
        </p:cxnSp>
        <p:sp>
          <p:nvSpPr>
            <p:cNvPr id="41" name="文字方塊 40">
              <a:extLst>
                <a:ext uri="{FF2B5EF4-FFF2-40B4-BE49-F238E27FC236}">
                  <a16:creationId xmlns:a16="http://schemas.microsoft.com/office/drawing/2014/main" xmlns="" id="{5EF84FFB-E2EE-4EC0-8364-F3DB44ACFF87}"/>
                </a:ext>
              </a:extLst>
            </p:cNvPr>
            <p:cNvSpPr txBox="1"/>
            <p:nvPr/>
          </p:nvSpPr>
          <p:spPr>
            <a:xfrm>
              <a:off x="404055" y="90721"/>
              <a:ext cx="1825460" cy="584775"/>
            </a:xfrm>
            <a:prstGeom prst="rect">
              <a:avLst/>
            </a:prstGeom>
            <a:noFill/>
          </p:spPr>
          <p:txBody>
            <a:bodyPr wrap="square" rtlCol="0">
              <a:spAutoFit/>
            </a:bodyPr>
            <a:lstStyle/>
            <a:p>
              <a:r>
                <a:rPr lang="zh-TW" altLang="en-US" sz="3200" b="1" dirty="0">
                  <a:solidFill>
                    <a:schemeClr val="accent6">
                      <a:lumMod val="50000"/>
                    </a:schemeClr>
                  </a:solidFill>
                  <a:latin typeface="微軟正黑體" panose="020B0604030504040204" pitchFamily="34" charset="-120"/>
                  <a:ea typeface="微軟正黑體" panose="020B0604030504040204" pitchFamily="34" charset="-120"/>
                </a:rPr>
                <a:t>中樞神經</a:t>
              </a:r>
            </a:p>
          </p:txBody>
        </p:sp>
        <p:sp>
          <p:nvSpPr>
            <p:cNvPr id="42" name="文字方塊 41">
              <a:extLst>
                <a:ext uri="{FF2B5EF4-FFF2-40B4-BE49-F238E27FC236}">
                  <a16:creationId xmlns:a16="http://schemas.microsoft.com/office/drawing/2014/main" xmlns="" id="{F46A06CC-E608-4848-A910-5E94C7BED456}"/>
                </a:ext>
              </a:extLst>
            </p:cNvPr>
            <p:cNvSpPr txBox="1"/>
            <p:nvPr/>
          </p:nvSpPr>
          <p:spPr>
            <a:xfrm>
              <a:off x="236785" y="811136"/>
              <a:ext cx="2886156" cy="1384995"/>
            </a:xfrm>
            <a:prstGeom prst="rect">
              <a:avLst/>
            </a:prstGeom>
            <a:noFill/>
          </p:spPr>
          <p:txBody>
            <a:bodyPr wrap="square" rtlCol="0">
              <a:spAutoFit/>
            </a:bodyPr>
            <a:lstStyle/>
            <a:p>
              <a:pPr marL="457200" indent="-457200">
                <a:buFont typeface="Wingdings" panose="05000000000000000000" pitchFamily="2" charset="2"/>
                <a:buChar char="Ø"/>
              </a:pPr>
              <a:r>
                <a:rPr lang="zh-TW" altLang="en-US" sz="2800" dirty="0">
                  <a:solidFill>
                    <a:schemeClr val="accent1"/>
                  </a:solidFill>
                  <a:latin typeface="微軟正黑體" panose="020B0604030504040204" pitchFamily="34" charset="-120"/>
                  <a:ea typeface="微軟正黑體" panose="020B0604030504040204" pitchFamily="34" charset="-120"/>
                </a:rPr>
                <a:t>失智症</a:t>
              </a:r>
              <a:endParaRPr lang="en-US" altLang="zh-TW" sz="2800" dirty="0">
                <a:solidFill>
                  <a:schemeClr val="accent1"/>
                </a:solidFill>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Ø"/>
              </a:pPr>
              <a:r>
                <a:rPr lang="zh-TW" altLang="en-US" sz="2800" dirty="0">
                  <a:solidFill>
                    <a:schemeClr val="accent1"/>
                  </a:solidFill>
                  <a:latin typeface="微軟正黑體" panose="020B0604030504040204" pitchFamily="34" charset="-120"/>
                  <a:ea typeface="微軟正黑體" panose="020B0604030504040204" pitchFamily="34" charset="-120"/>
                </a:rPr>
                <a:t>憂鬱症</a:t>
              </a:r>
              <a:endParaRPr lang="en-US" altLang="zh-TW" sz="2800" dirty="0">
                <a:solidFill>
                  <a:schemeClr val="accent1"/>
                </a:solidFill>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Ø"/>
              </a:pPr>
              <a:r>
                <a:rPr lang="zh-TW" altLang="en-US" sz="2800" dirty="0">
                  <a:solidFill>
                    <a:schemeClr val="accent1"/>
                  </a:solidFill>
                  <a:latin typeface="微軟正黑體" panose="020B0604030504040204" pitchFamily="34" charset="-120"/>
                  <a:ea typeface="微軟正黑體" panose="020B0604030504040204" pitchFamily="34" charset="-120"/>
                </a:rPr>
                <a:t>幻覺與妄想</a:t>
              </a:r>
            </a:p>
          </p:txBody>
        </p:sp>
      </p:grpSp>
      <p:sp>
        <p:nvSpPr>
          <p:cNvPr id="4" name="投影片編號版面配置區 3"/>
          <p:cNvSpPr>
            <a:spLocks noGrp="1"/>
          </p:cNvSpPr>
          <p:nvPr>
            <p:ph type="sldNum" sz="quarter" idx="12"/>
          </p:nvPr>
        </p:nvSpPr>
        <p:spPr>
          <a:xfrm>
            <a:off x="8506452" y="6385021"/>
            <a:ext cx="2057400" cy="365125"/>
          </a:xfrm>
        </p:spPr>
        <p:txBody>
          <a:bodyPr/>
          <a:lstStyle/>
          <a:p>
            <a:fld id="{F20FD5CB-55E6-47B1-940F-6584E44B872D}" type="slidenum">
              <a:rPr lang="en-US" altLang="zh-TW" smtClean="0"/>
              <a:pPr/>
              <a:t>37</a:t>
            </a:fld>
            <a:endParaRPr lang="en-US" altLang="zh-TW"/>
          </a:p>
        </p:txBody>
      </p:sp>
      <p:grpSp>
        <p:nvGrpSpPr>
          <p:cNvPr id="20" name="群組 19"/>
          <p:cNvGrpSpPr/>
          <p:nvPr/>
        </p:nvGrpSpPr>
        <p:grpSpPr>
          <a:xfrm>
            <a:off x="7320783" y="4755273"/>
            <a:ext cx="2886156" cy="1234174"/>
            <a:chOff x="236785" y="100182"/>
            <a:chExt cx="2886156" cy="1234174"/>
          </a:xfrm>
        </p:grpSpPr>
        <p:cxnSp>
          <p:nvCxnSpPr>
            <p:cNvPr id="21" name="直線接點 20">
              <a:extLst>
                <a:ext uri="{FF2B5EF4-FFF2-40B4-BE49-F238E27FC236}">
                  <a16:creationId xmlns:a16="http://schemas.microsoft.com/office/drawing/2014/main" xmlns="" id="{A668A0A7-ECAB-4D04-93C5-E65B8F910A59}"/>
                </a:ext>
              </a:extLst>
            </p:cNvPr>
            <p:cNvCxnSpPr/>
            <p:nvPr/>
          </p:nvCxnSpPr>
          <p:spPr>
            <a:xfrm>
              <a:off x="236785" y="675496"/>
              <a:ext cx="2160000" cy="0"/>
            </a:xfrm>
            <a:prstGeom prst="line">
              <a:avLst/>
            </a:prstGeom>
            <a:ln w="57150">
              <a:solidFill>
                <a:schemeClr val="accent4">
                  <a:lumMod val="75000"/>
                </a:schemeClr>
              </a:solidFill>
              <a:headEnd type="oval" w="med" len="med"/>
              <a:tailEnd type="oval" w="med" len="med"/>
            </a:ln>
          </p:spPr>
          <p:style>
            <a:lnRef idx="1">
              <a:schemeClr val="accent4"/>
            </a:lnRef>
            <a:fillRef idx="0">
              <a:schemeClr val="accent4"/>
            </a:fillRef>
            <a:effectRef idx="0">
              <a:schemeClr val="accent4"/>
            </a:effectRef>
            <a:fontRef idx="minor">
              <a:schemeClr val="tx1"/>
            </a:fontRef>
          </p:style>
        </p:cxnSp>
        <p:sp>
          <p:nvSpPr>
            <p:cNvPr id="22" name="文字方塊 21">
              <a:extLst>
                <a:ext uri="{FF2B5EF4-FFF2-40B4-BE49-F238E27FC236}">
                  <a16:creationId xmlns:a16="http://schemas.microsoft.com/office/drawing/2014/main" xmlns="" id="{5EF84FFB-E2EE-4EC0-8364-F3DB44ACFF87}"/>
                </a:ext>
              </a:extLst>
            </p:cNvPr>
            <p:cNvSpPr txBox="1"/>
            <p:nvPr/>
          </p:nvSpPr>
          <p:spPr>
            <a:xfrm>
              <a:off x="578872" y="100182"/>
              <a:ext cx="1538906" cy="584775"/>
            </a:xfrm>
            <a:prstGeom prst="rect">
              <a:avLst/>
            </a:prstGeom>
            <a:noFill/>
          </p:spPr>
          <p:txBody>
            <a:bodyPr wrap="square" rtlCol="0">
              <a:spAutoFit/>
            </a:bodyPr>
            <a:lstStyle/>
            <a:p>
              <a:r>
                <a:rPr lang="zh-TW" altLang="en-US" sz="3200" b="1" dirty="0">
                  <a:solidFill>
                    <a:schemeClr val="accent6">
                      <a:lumMod val="50000"/>
                    </a:schemeClr>
                  </a:solidFill>
                  <a:latin typeface="微軟正黑體" panose="020B0604030504040204" pitchFamily="34" charset="-120"/>
                  <a:ea typeface="微軟正黑體" panose="020B0604030504040204" pitchFamily="34" charset="-120"/>
                </a:rPr>
                <a:t>骨骼</a:t>
              </a:r>
            </a:p>
          </p:txBody>
        </p:sp>
        <p:sp>
          <p:nvSpPr>
            <p:cNvPr id="23" name="文字方塊 22">
              <a:extLst>
                <a:ext uri="{FF2B5EF4-FFF2-40B4-BE49-F238E27FC236}">
                  <a16:creationId xmlns:a16="http://schemas.microsoft.com/office/drawing/2014/main" xmlns="" id="{F46A06CC-E608-4848-A910-5E94C7BED456}"/>
                </a:ext>
              </a:extLst>
            </p:cNvPr>
            <p:cNvSpPr txBox="1"/>
            <p:nvPr/>
          </p:nvSpPr>
          <p:spPr>
            <a:xfrm>
              <a:off x="236785" y="811136"/>
              <a:ext cx="2886156" cy="523220"/>
            </a:xfrm>
            <a:prstGeom prst="rect">
              <a:avLst/>
            </a:prstGeom>
            <a:noFill/>
          </p:spPr>
          <p:txBody>
            <a:bodyPr wrap="square" rtlCol="0">
              <a:spAutoFit/>
            </a:bodyPr>
            <a:lstStyle/>
            <a:p>
              <a:pPr marL="457200" indent="-457200">
                <a:buFont typeface="Wingdings" panose="05000000000000000000" pitchFamily="2" charset="2"/>
                <a:buChar char="Ø"/>
              </a:pPr>
              <a:r>
                <a:rPr lang="zh-TW" altLang="en-US" sz="2800" dirty="0">
                  <a:solidFill>
                    <a:schemeClr val="accent1"/>
                  </a:solidFill>
                  <a:latin typeface="微軟正黑體" panose="020B0604030504040204" pitchFamily="34" charset="-120"/>
                  <a:ea typeface="微軟正黑體" panose="020B0604030504040204" pitchFamily="34" charset="-120"/>
                </a:rPr>
                <a:t>髖關節骨折</a:t>
              </a:r>
            </a:p>
          </p:txBody>
        </p:sp>
      </p:grpSp>
      <p:sp>
        <p:nvSpPr>
          <p:cNvPr id="24" name="Rectangle 2">
            <a:extLst>
              <a:ext uri="{FF2B5EF4-FFF2-40B4-BE49-F238E27FC236}">
                <a16:creationId xmlns:a16="http://schemas.microsoft.com/office/drawing/2014/main" xmlns="" id="{1CB497BF-469E-4BC4-928A-2E858931D95F}"/>
              </a:ext>
            </a:extLst>
          </p:cNvPr>
          <p:cNvSpPr txBox="1">
            <a:spLocks noChangeArrowheads="1"/>
          </p:cNvSpPr>
          <p:nvPr/>
        </p:nvSpPr>
        <p:spPr>
          <a:xfrm>
            <a:off x="1419852" y="115340"/>
            <a:ext cx="9144000" cy="5334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zh-TW" altLang="en-US" sz="4400" dirty="0">
                <a:latin typeface="微軟正黑體" panose="020B0604030504040204" pitchFamily="34" charset="-120"/>
                <a:ea typeface="微軟正黑體" panose="020B0604030504040204" pitchFamily="34" charset="-120"/>
              </a:rPr>
              <a:t>認識酒害</a:t>
            </a:r>
            <a:endParaRPr lang="en-US" altLang="zh-TW" sz="4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863918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0" y="0"/>
            <a:ext cx="11995484" cy="769441"/>
          </a:xfrm>
          <a:prstGeom prst="rect">
            <a:avLst/>
          </a:prstGeom>
          <a:solidFill>
            <a:srgbClr val="593660"/>
          </a:solidFill>
        </p:spPr>
        <p:txBody>
          <a:bodyPr wrap="square" rtlCol="0">
            <a:spAutoFit/>
          </a:bodyPr>
          <a:lstStyle/>
          <a:p>
            <a:r>
              <a:rPr lang="zh-TW" altLang="en-US" sz="4400" dirty="0">
                <a:solidFill>
                  <a:schemeClr val="bg1"/>
                </a:solidFill>
                <a:latin typeface="微軟正黑體" panose="020B0604030504040204" pitchFamily="34" charset="-120"/>
                <a:ea typeface="微軟正黑體" panose="020B0604030504040204" pitchFamily="34" charset="-120"/>
              </a:rPr>
              <a:t>拒</a:t>
            </a:r>
            <a:r>
              <a:rPr lang="zh-TW" altLang="en-US" sz="4400" dirty="0" smtClean="0">
                <a:solidFill>
                  <a:schemeClr val="bg1"/>
                </a:solidFill>
                <a:latin typeface="微軟正黑體" panose="020B0604030504040204" pitchFamily="34" charset="-120"/>
                <a:ea typeface="微軟正黑體" panose="020B0604030504040204" pitchFamily="34" charset="-120"/>
              </a:rPr>
              <a:t>賣酒予未滿</a:t>
            </a:r>
            <a:r>
              <a:rPr lang="en-US" altLang="zh-TW" sz="4400" dirty="0">
                <a:solidFill>
                  <a:schemeClr val="bg1"/>
                </a:solidFill>
                <a:latin typeface="微軟正黑體" panose="020B0604030504040204" pitchFamily="34" charset="-120"/>
                <a:ea typeface="微軟正黑體" panose="020B0604030504040204" pitchFamily="34" charset="-120"/>
              </a:rPr>
              <a:t>18</a:t>
            </a:r>
            <a:r>
              <a:rPr lang="zh-TW" altLang="en-US" sz="4400" dirty="0" smtClean="0">
                <a:solidFill>
                  <a:schemeClr val="bg1"/>
                </a:solidFill>
                <a:latin typeface="微軟正黑體" panose="020B0604030504040204" pitchFamily="34" charset="-120"/>
                <a:ea typeface="微軟正黑體" panose="020B0604030504040204" pitchFamily="34" charset="-120"/>
              </a:rPr>
              <a:t>歲者！</a:t>
            </a:r>
            <a:r>
              <a:rPr lang="zh-TW" altLang="en-US" sz="4400" dirty="0">
                <a:solidFill>
                  <a:schemeClr val="bg1"/>
                </a:solidFill>
                <a:latin typeface="微軟正黑體" panose="020B0604030504040204" pitchFamily="34" charset="-120"/>
                <a:ea typeface="微軟正黑體" panose="020B0604030504040204" pitchFamily="34" charset="-120"/>
              </a:rPr>
              <a:t>！</a:t>
            </a:r>
            <a:r>
              <a:rPr lang="zh-TW" altLang="en-US" sz="4400" dirty="0" smtClean="0">
                <a:solidFill>
                  <a:schemeClr val="bg1"/>
                </a:solidFill>
                <a:latin typeface="微軟正黑體" panose="020B0604030504040204" pitchFamily="34" charset="-120"/>
                <a:ea typeface="微軟正黑體" panose="020B0604030504040204" pitchFamily="34" charset="-120"/>
              </a:rPr>
              <a:t>！保護</a:t>
            </a:r>
            <a:r>
              <a:rPr lang="zh-TW" altLang="en-US" sz="4400" dirty="0">
                <a:solidFill>
                  <a:schemeClr val="bg1"/>
                </a:solidFill>
                <a:latin typeface="微軟正黑體" panose="020B0604030504040204" pitchFamily="34" charset="-120"/>
                <a:ea typeface="微軟正黑體" panose="020B0604030504040204" pitchFamily="34" charset="-120"/>
              </a:rPr>
              <a:t>兒童及青少年</a:t>
            </a:r>
          </a:p>
        </p:txBody>
      </p:sp>
      <p:sp>
        <p:nvSpPr>
          <p:cNvPr id="3" name="文字方塊 2"/>
          <p:cNvSpPr txBox="1"/>
          <p:nvPr/>
        </p:nvSpPr>
        <p:spPr>
          <a:xfrm>
            <a:off x="1052111" y="2258459"/>
            <a:ext cx="10300771" cy="1815882"/>
          </a:xfrm>
          <a:prstGeom prst="rect">
            <a:avLst/>
          </a:prstGeom>
          <a:noFill/>
        </p:spPr>
        <p:txBody>
          <a:bodyPr wrap="square" rtlCol="0">
            <a:spAutoFit/>
          </a:bodyPr>
          <a:lstStyle/>
          <a:p>
            <a:pPr marL="91440" indent="-91440">
              <a:defRPr/>
            </a:pPr>
            <a:r>
              <a:rPr lang="en-US" altLang="zh-TW" sz="2800" dirty="0">
                <a:solidFill>
                  <a:schemeClr val="tx1">
                    <a:lumMod val="75000"/>
                    <a:lumOff val="25000"/>
                  </a:schemeClr>
                </a:solidFill>
                <a:latin typeface="微軟正黑體" panose="020B0604030504040204" pitchFamily="34" charset="-120"/>
                <a:ea typeface="微軟正黑體" panose="020B0604030504040204" pitchFamily="34" charset="-120"/>
              </a:rPr>
              <a:t>Q</a:t>
            </a:r>
            <a:r>
              <a:rPr lang="zh-TW" altLang="en-US" sz="2800" dirty="0" smtClean="0">
                <a:solidFill>
                  <a:schemeClr val="tx1">
                    <a:lumMod val="75000"/>
                    <a:lumOff val="25000"/>
                  </a:schemeClr>
                </a:solidFill>
                <a:latin typeface="微軟正黑體" panose="020B0604030504040204" pitchFamily="34" charset="-120"/>
                <a:ea typeface="微軟正黑體" panose="020B0604030504040204" pitchFamily="34" charset="-120"/>
              </a:rPr>
              <a:t>：小明未滿</a:t>
            </a:r>
            <a:r>
              <a:rPr lang="en-US" altLang="zh-TW" sz="2800" dirty="0" smtClean="0">
                <a:solidFill>
                  <a:schemeClr val="tx1">
                    <a:lumMod val="75000"/>
                    <a:lumOff val="25000"/>
                  </a:schemeClr>
                </a:solidFill>
                <a:latin typeface="微軟正黑體" panose="020B0604030504040204" pitchFamily="34" charset="-120"/>
                <a:ea typeface="微軟正黑體" panose="020B0604030504040204" pitchFamily="34" charset="-120"/>
              </a:rPr>
              <a:t>18</a:t>
            </a:r>
            <a:r>
              <a:rPr lang="zh-TW" altLang="en-US" sz="2800" dirty="0" smtClean="0">
                <a:solidFill>
                  <a:schemeClr val="tx1">
                    <a:lumMod val="75000"/>
                    <a:lumOff val="25000"/>
                  </a:schemeClr>
                </a:solidFill>
                <a:latin typeface="微軟正黑體" panose="020B0604030504040204" pitchFamily="34" charset="-120"/>
                <a:ea typeface="微軟正黑體" panose="020B0604030504040204" pitchFamily="34" charset="-120"/>
              </a:rPr>
              <a:t>歲，是否可以飲酒</a:t>
            </a:r>
            <a:r>
              <a:rPr lang="en-US" altLang="zh-TW" sz="2800"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2800" b="1"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marL="91440" indent="-91440">
              <a:defRPr/>
            </a:pPr>
            <a:endParaRPr lang="en-US" altLang="zh-TW" sz="28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r>
              <a:rPr lang="en-US" altLang="zh-TW" sz="2800" dirty="0">
                <a:solidFill>
                  <a:schemeClr val="tx1">
                    <a:lumMod val="75000"/>
                    <a:lumOff val="25000"/>
                  </a:schemeClr>
                </a:solidFill>
                <a:latin typeface="微軟正黑體" panose="020B0604030504040204" pitchFamily="34" charset="-120"/>
                <a:ea typeface="微軟正黑體" panose="020B0604030504040204" pitchFamily="34" charset="-120"/>
              </a:rPr>
              <a:t>A</a:t>
            </a:r>
            <a:r>
              <a:rPr lang="zh-TW" altLang="en-US" sz="28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800" b="1" dirty="0">
                <a:solidFill>
                  <a:srgbClr val="FF0000"/>
                </a:solidFill>
                <a:latin typeface="微軟正黑體" panose="020B0604030504040204" pitchFamily="34" charset="-120"/>
                <a:ea typeface="微軟正黑體" panose="020B0604030504040204" pitchFamily="34" charset="-120"/>
              </a:rPr>
              <a:t>當然不行</a:t>
            </a:r>
            <a:r>
              <a:rPr lang="en-US" altLang="zh-TW" sz="2800" b="1" dirty="0" smtClean="0">
                <a:solidFill>
                  <a:srgbClr val="FF0000"/>
                </a:solidFill>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兒童及少年</a:t>
            </a:r>
            <a:r>
              <a:rPr lang="zh-TW" altLang="en-US" sz="2800" dirty="0" smtClean="0">
                <a:latin typeface="微軟正黑體" panose="020B0604030504040204" pitchFamily="34" charset="-120"/>
                <a:ea typeface="微軟正黑體" panose="020B0604030504040204" pitchFamily="34" charset="-120"/>
              </a:rPr>
              <a:t>不可以飲酒</a:t>
            </a:r>
            <a:r>
              <a:rPr lang="zh-TW" altLang="en-US" sz="2800" dirty="0">
                <a:latin typeface="微軟正黑體" panose="020B0604030504040204" pitchFamily="34" charset="-120"/>
                <a:ea typeface="微軟正黑體" panose="020B0604030504040204" pitchFamily="34" charset="-120"/>
              </a:rPr>
              <a:t>，任何</a:t>
            </a:r>
            <a:r>
              <a:rPr lang="zh-TW" altLang="en-US" sz="2800" dirty="0" smtClean="0">
                <a:latin typeface="微軟正黑體" panose="020B0604030504040204" pitchFamily="34" charset="-120"/>
                <a:ea typeface="微軟正黑體" panose="020B0604030504040204" pitchFamily="34" charset="-120"/>
              </a:rPr>
              <a:t>人不可以供應酒給兒童</a:t>
            </a:r>
            <a:r>
              <a:rPr lang="zh-TW" altLang="en-US" sz="2800" dirty="0">
                <a:latin typeface="微軟正黑體" panose="020B0604030504040204" pitchFamily="34" charset="-120"/>
                <a:ea typeface="微軟正黑體" panose="020B0604030504040204" pitchFamily="34" charset="-120"/>
              </a:rPr>
              <a:t>及少年，違者將依規定以新臺幣</a:t>
            </a:r>
            <a:r>
              <a:rPr lang="en-US" altLang="zh-TW" sz="2800" dirty="0">
                <a:latin typeface="微軟正黑體" panose="020B0604030504040204" pitchFamily="34" charset="-120"/>
                <a:ea typeface="微軟正黑體" panose="020B0604030504040204" pitchFamily="34" charset="-120"/>
              </a:rPr>
              <a:t>1</a:t>
            </a:r>
            <a:r>
              <a:rPr lang="zh-TW" altLang="en-US" sz="2800" dirty="0">
                <a:latin typeface="微軟正黑體" panose="020B0604030504040204" pitchFamily="34" charset="-120"/>
                <a:ea typeface="微軟正黑體" panose="020B0604030504040204" pitchFamily="34" charset="-120"/>
              </a:rPr>
              <a:t>萬以上</a:t>
            </a:r>
            <a:r>
              <a:rPr lang="en-US" altLang="zh-TW" sz="2800" dirty="0">
                <a:latin typeface="微軟正黑體" panose="020B0604030504040204" pitchFamily="34" charset="-120"/>
                <a:ea typeface="微軟正黑體" panose="020B0604030504040204" pitchFamily="34" charset="-120"/>
              </a:rPr>
              <a:t>5</a:t>
            </a:r>
            <a:r>
              <a:rPr lang="zh-TW" altLang="en-US" sz="2800" dirty="0">
                <a:latin typeface="微軟正黑體" panose="020B0604030504040204" pitchFamily="34" charset="-120"/>
                <a:ea typeface="微軟正黑體" panose="020B0604030504040204" pitchFamily="34" charset="-120"/>
              </a:rPr>
              <a:t>萬元以下處罰。</a:t>
            </a:r>
          </a:p>
        </p:txBody>
      </p:sp>
    </p:spTree>
    <p:extLst>
      <p:ext uri="{BB962C8B-B14F-4D97-AF65-F5344CB8AC3E}">
        <p14:creationId xmlns:p14="http://schemas.microsoft.com/office/powerpoint/2010/main" val="413446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投影片編號版面配置區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34">
                <a:solidFill>
                  <a:schemeClr val="tx1"/>
                </a:solidFill>
                <a:latin typeface="Arial" pitchFamily="34" charset="0"/>
                <a:ea typeface="新細明體" pitchFamily="18" charset="-120"/>
              </a:defRPr>
            </a:lvl1pPr>
            <a:lvl2pPr marL="742798" indent="-285692">
              <a:spcBef>
                <a:spcPct val="20000"/>
              </a:spcBef>
              <a:buChar char="–"/>
              <a:defRPr kumimoji="1" sz="2812">
                <a:solidFill>
                  <a:schemeClr val="tx1"/>
                </a:solidFill>
                <a:latin typeface="Arial" pitchFamily="34" charset="0"/>
                <a:ea typeface="新細明體" pitchFamily="18" charset="-120"/>
              </a:defRPr>
            </a:lvl2pPr>
            <a:lvl3pPr marL="1142765" indent="-228552">
              <a:spcBef>
                <a:spcPct val="20000"/>
              </a:spcBef>
              <a:buChar char="•"/>
              <a:defRPr kumimoji="1" sz="2391">
                <a:solidFill>
                  <a:schemeClr val="tx1"/>
                </a:solidFill>
                <a:latin typeface="Arial" pitchFamily="34" charset="0"/>
                <a:ea typeface="新細明體" pitchFamily="18" charset="-120"/>
              </a:defRPr>
            </a:lvl3pPr>
            <a:lvl4pPr marL="1599872" indent="-228552">
              <a:spcBef>
                <a:spcPct val="20000"/>
              </a:spcBef>
              <a:buChar char="–"/>
              <a:defRPr kumimoji="1" sz="1969">
                <a:solidFill>
                  <a:schemeClr val="tx1"/>
                </a:solidFill>
                <a:latin typeface="Arial" pitchFamily="34" charset="0"/>
                <a:ea typeface="新細明體" pitchFamily="18" charset="-120"/>
              </a:defRPr>
            </a:lvl4pPr>
            <a:lvl5pPr marL="2056980" indent="-228552">
              <a:spcBef>
                <a:spcPct val="20000"/>
              </a:spcBef>
              <a:buChar char="»"/>
              <a:defRPr kumimoji="1" sz="1969">
                <a:solidFill>
                  <a:schemeClr val="tx1"/>
                </a:solidFill>
                <a:latin typeface="Arial" pitchFamily="34" charset="0"/>
                <a:ea typeface="新細明體" pitchFamily="18" charset="-120"/>
              </a:defRPr>
            </a:lvl5pPr>
            <a:lvl6pPr marL="2514087" indent="-228552" eaLnBrk="0" fontAlgn="base" hangingPunct="0">
              <a:spcBef>
                <a:spcPct val="20000"/>
              </a:spcBef>
              <a:spcAft>
                <a:spcPct val="0"/>
              </a:spcAft>
              <a:buChar char="»"/>
              <a:defRPr kumimoji="1" sz="1969">
                <a:solidFill>
                  <a:schemeClr val="tx1"/>
                </a:solidFill>
                <a:latin typeface="Arial" pitchFamily="34" charset="0"/>
                <a:ea typeface="新細明體" pitchFamily="18" charset="-120"/>
              </a:defRPr>
            </a:lvl6pPr>
            <a:lvl7pPr marL="2971192" indent="-228552" eaLnBrk="0" fontAlgn="base" hangingPunct="0">
              <a:spcBef>
                <a:spcPct val="20000"/>
              </a:spcBef>
              <a:spcAft>
                <a:spcPct val="0"/>
              </a:spcAft>
              <a:buChar char="»"/>
              <a:defRPr kumimoji="1" sz="1969">
                <a:solidFill>
                  <a:schemeClr val="tx1"/>
                </a:solidFill>
                <a:latin typeface="Arial" pitchFamily="34" charset="0"/>
                <a:ea typeface="新細明體" pitchFamily="18" charset="-120"/>
              </a:defRPr>
            </a:lvl7pPr>
            <a:lvl8pPr marL="3428299" indent="-228552" eaLnBrk="0" fontAlgn="base" hangingPunct="0">
              <a:spcBef>
                <a:spcPct val="20000"/>
              </a:spcBef>
              <a:spcAft>
                <a:spcPct val="0"/>
              </a:spcAft>
              <a:buChar char="»"/>
              <a:defRPr kumimoji="1" sz="1969">
                <a:solidFill>
                  <a:schemeClr val="tx1"/>
                </a:solidFill>
                <a:latin typeface="Arial" pitchFamily="34" charset="0"/>
                <a:ea typeface="新細明體" pitchFamily="18" charset="-120"/>
              </a:defRPr>
            </a:lvl8pPr>
            <a:lvl9pPr marL="3885404" indent="-228552" eaLnBrk="0" fontAlgn="base" hangingPunct="0">
              <a:spcBef>
                <a:spcPct val="20000"/>
              </a:spcBef>
              <a:spcAft>
                <a:spcPct val="0"/>
              </a:spcAft>
              <a:buChar char="»"/>
              <a:defRPr kumimoji="1" sz="1969">
                <a:solidFill>
                  <a:schemeClr val="tx1"/>
                </a:solidFill>
                <a:latin typeface="Arial" pitchFamily="34" charset="0"/>
                <a:ea typeface="新細明體" pitchFamily="18" charset="-120"/>
              </a:defRPr>
            </a:lvl9pPr>
          </a:lstStyle>
          <a:p>
            <a:pPr>
              <a:spcBef>
                <a:spcPct val="0"/>
              </a:spcBef>
              <a:buFontTx/>
              <a:buNone/>
              <a:defRPr/>
            </a:pPr>
            <a:fld id="{E427D586-125B-4CC7-8906-C877D4462FD6}" type="slidenum">
              <a:rPr kumimoji="0" lang="zh-TW" altLang="en-US" sz="1406">
                <a:solidFill>
                  <a:srgbClr val="000000"/>
                </a:solidFill>
              </a:rPr>
              <a:pPr>
                <a:spcBef>
                  <a:spcPct val="0"/>
                </a:spcBef>
                <a:buFontTx/>
                <a:buNone/>
                <a:defRPr/>
              </a:pPr>
              <a:t>39</a:t>
            </a:fld>
            <a:endParaRPr kumimoji="0" lang="zh-TW" altLang="en-US" sz="1406">
              <a:solidFill>
                <a:srgbClr val="000000"/>
              </a:solidFill>
            </a:endParaRPr>
          </a:p>
        </p:txBody>
      </p:sp>
      <p:sp>
        <p:nvSpPr>
          <p:cNvPr id="54277" name="文字方塊 5"/>
          <p:cNvSpPr txBox="1">
            <a:spLocks noChangeArrowheads="1"/>
          </p:cNvSpPr>
          <p:nvPr/>
        </p:nvSpPr>
        <p:spPr bwMode="auto">
          <a:xfrm>
            <a:off x="380206" y="6305721"/>
            <a:ext cx="229076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kumimoji="1" sz="3200">
                <a:solidFill>
                  <a:schemeClr val="tx1"/>
                </a:solidFill>
                <a:latin typeface="Arial" pitchFamily="34" charset="0"/>
                <a:ea typeface="新細明體" pitchFamily="18" charset="-120"/>
              </a:defRPr>
            </a:lvl1pPr>
            <a:lvl2pPr marL="742950" indent="-285750">
              <a:spcBef>
                <a:spcPct val="20000"/>
              </a:spcBef>
              <a:buChar char="–"/>
              <a:defRPr kumimoji="1" sz="2800">
                <a:solidFill>
                  <a:schemeClr val="tx1"/>
                </a:solidFill>
                <a:latin typeface="Arial" pitchFamily="34" charset="0"/>
                <a:ea typeface="新細明體" pitchFamily="18" charset="-120"/>
              </a:defRPr>
            </a:lvl2pPr>
            <a:lvl3pPr marL="1143000" indent="-228600">
              <a:spcBef>
                <a:spcPct val="20000"/>
              </a:spcBef>
              <a:buChar char="•"/>
              <a:defRPr kumimoji="1" sz="2400">
                <a:solidFill>
                  <a:schemeClr val="tx1"/>
                </a:solidFill>
                <a:latin typeface="Arial" pitchFamily="34" charset="0"/>
                <a:ea typeface="新細明體" pitchFamily="18" charset="-120"/>
              </a:defRPr>
            </a:lvl3pPr>
            <a:lvl4pPr marL="1600200" indent="-228600">
              <a:spcBef>
                <a:spcPct val="20000"/>
              </a:spcBef>
              <a:buChar char="–"/>
              <a:defRPr kumimoji="1" sz="2000">
                <a:solidFill>
                  <a:schemeClr val="tx1"/>
                </a:solidFill>
                <a:latin typeface="Arial" pitchFamily="34" charset="0"/>
                <a:ea typeface="新細明體" pitchFamily="18" charset="-120"/>
              </a:defRPr>
            </a:lvl4pPr>
            <a:lvl5pPr marL="2057400" indent="-22860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defTabSz="914353">
              <a:spcBef>
                <a:spcPct val="0"/>
              </a:spcBef>
              <a:buNone/>
              <a:defRPr/>
            </a:pPr>
            <a:r>
              <a:rPr lang="zh-TW" altLang="en-US" sz="1600" dirty="0">
                <a:solidFill>
                  <a:srgbClr val="000000"/>
                </a:solidFill>
                <a:latin typeface="微軟正黑體" panose="020B0604030504040204" pitchFamily="34" charset="-120"/>
                <a:ea typeface="微軟正黑體" panose="020B0604030504040204" pitchFamily="34" charset="-120"/>
                <a:cs typeface="華康少女文字W7(P)"/>
              </a:rPr>
              <a:t>資料來源：衛生福利部</a:t>
            </a:r>
          </a:p>
        </p:txBody>
      </p:sp>
      <p:sp>
        <p:nvSpPr>
          <p:cNvPr id="7" name="Rectangle 2"/>
          <p:cNvSpPr txBox="1">
            <a:spLocks noChangeArrowheads="1"/>
          </p:cNvSpPr>
          <p:nvPr/>
        </p:nvSpPr>
        <p:spPr>
          <a:xfrm>
            <a:off x="-21430" y="-12045"/>
            <a:ext cx="12213430" cy="702441"/>
          </a:xfrm>
          <a:prstGeom prst="rect">
            <a:avLst/>
          </a:prstGeom>
          <a:solidFill>
            <a:srgbClr val="593660"/>
          </a:solidFill>
          <a:ln w="12700">
            <a:miter lim="400000"/>
          </a:ln>
          <a:extLst>
            <a:ext uri="{C572A759-6A51-4108-AA02-DFA0A04FC94B}"/>
          </a:extLst>
        </p:spPr>
        <p:txBody>
          <a:bodyPr wrap="square" lIns="92144" tIns="46072" rIns="92144" bIns="46072" anchor="ctr">
            <a:spAutoFit/>
          </a:bodyPr>
          <a:lstStyle>
            <a:lvl1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1pPr>
            <a:lvl2pPr marL="0" marR="0" indent="228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2pPr>
            <a:lvl3pPr marL="0" marR="0" indent="457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3pPr>
            <a:lvl4pPr marL="0" marR="0" indent="685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4pPr>
            <a:lvl5pPr marL="0" marR="0" indent="9144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5pPr>
            <a:lvl6pPr marL="0" marR="0" indent="11430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6pPr>
            <a:lvl7pPr marL="0" marR="0" indent="1371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7pPr>
            <a:lvl8pPr marL="0" marR="0" indent="1600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8pPr>
            <a:lvl9pPr marL="0" marR="0" indent="1828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9pPr>
          </a:lstStyle>
          <a:p>
            <a:pPr algn="l" defTabSz="449171">
              <a:buClr>
                <a:srgbClr val="008000"/>
              </a:buClr>
              <a:tabLst>
                <a:tab pos="0" algn="l"/>
                <a:tab pos="914212" algn="l"/>
                <a:tab pos="1828426" algn="l"/>
                <a:tab pos="2742640" algn="l"/>
                <a:tab pos="3656852" algn="l"/>
                <a:tab pos="4571064" algn="l"/>
                <a:tab pos="5485276" algn="l"/>
                <a:tab pos="6399492" algn="l"/>
                <a:tab pos="7313702" algn="l"/>
                <a:tab pos="8227916" algn="l"/>
                <a:tab pos="9142128" algn="l"/>
                <a:tab pos="10056342" algn="l"/>
              </a:tabLst>
              <a:defRPr/>
            </a:pPr>
            <a:r>
              <a:rPr lang="zh-TW" altLang="en-GB" sz="4400" dirty="0">
                <a:solidFill>
                  <a:schemeClr val="bg1"/>
                </a:solidFill>
                <a:latin typeface="微軟正黑體" pitchFamily="34" charset="-120"/>
                <a:ea typeface="微軟正黑體" pitchFamily="34" charset="-120"/>
              </a:rPr>
              <a:t>不良嗜好導致口腔癌之危險率</a:t>
            </a:r>
          </a:p>
        </p:txBody>
      </p:sp>
      <p:sp>
        <p:nvSpPr>
          <p:cNvPr id="8" name="Rectangle 4"/>
          <p:cNvSpPr>
            <a:spLocks noChangeArrowheads="1"/>
          </p:cNvSpPr>
          <p:nvPr/>
        </p:nvSpPr>
        <p:spPr bwMode="auto">
          <a:xfrm>
            <a:off x="8401050" y="5167314"/>
            <a:ext cx="158273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spcBef>
                <a:spcPts val="700"/>
              </a:spcBef>
              <a:buClr>
                <a:srgbClr val="FF0000"/>
              </a:buClr>
              <a:buNone/>
              <a:defRPr/>
            </a:pPr>
            <a:r>
              <a:rPr kumimoji="0" lang="zh-TW" altLang="en-GB" sz="2812">
                <a:solidFill>
                  <a:srgbClr val="000000"/>
                </a:solidFill>
                <a:latin typeface="微軟正黑體" pitchFamily="34" charset="-120"/>
                <a:ea typeface="微軟正黑體" pitchFamily="34" charset="-120"/>
              </a:rPr>
              <a:t>倍</a:t>
            </a:r>
          </a:p>
        </p:txBody>
      </p:sp>
      <p:sp>
        <p:nvSpPr>
          <p:cNvPr id="9" name="Rectangle 5"/>
          <p:cNvSpPr>
            <a:spLocks noChangeArrowheads="1"/>
          </p:cNvSpPr>
          <p:nvPr/>
        </p:nvSpPr>
        <p:spPr bwMode="auto">
          <a:xfrm>
            <a:off x="6743700" y="5133976"/>
            <a:ext cx="1728788"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lgn="r">
              <a:spcBef>
                <a:spcPts val="700"/>
              </a:spcBef>
              <a:buClr>
                <a:srgbClr val="FF0000"/>
              </a:buClr>
              <a:buNone/>
              <a:defRPr/>
            </a:pPr>
            <a:r>
              <a:rPr kumimoji="0" lang="en-GB" altLang="zh-TW" sz="6609" b="1">
                <a:solidFill>
                  <a:srgbClr val="FF0000"/>
                </a:solidFill>
                <a:latin typeface="微軟正黑體" pitchFamily="34" charset="-120"/>
                <a:ea typeface="微軟正黑體" pitchFamily="34" charset="-120"/>
              </a:rPr>
              <a:t>123</a:t>
            </a:r>
          </a:p>
        </p:txBody>
      </p:sp>
      <p:sp>
        <p:nvSpPr>
          <p:cNvPr id="10" name="Rectangle 6"/>
          <p:cNvSpPr>
            <a:spLocks noChangeArrowheads="1"/>
          </p:cNvSpPr>
          <p:nvPr/>
        </p:nvSpPr>
        <p:spPr bwMode="auto">
          <a:xfrm>
            <a:off x="2208214" y="5208589"/>
            <a:ext cx="453548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spcBef>
                <a:spcPts val="700"/>
              </a:spcBef>
              <a:buClr>
                <a:srgbClr val="FF0000"/>
              </a:buClr>
              <a:buNone/>
              <a:defRPr/>
            </a:pPr>
            <a:endParaRPr kumimoji="0" lang="en-GB" altLang="zh-TW" sz="3586" b="1">
              <a:solidFill>
                <a:srgbClr val="000000"/>
              </a:solidFill>
              <a:latin typeface="微軟正黑體" pitchFamily="34" charset="-120"/>
              <a:ea typeface="微軟正黑體" pitchFamily="34" charset="-120"/>
            </a:endParaRPr>
          </a:p>
        </p:txBody>
      </p:sp>
      <p:sp>
        <p:nvSpPr>
          <p:cNvPr id="11" name="Rectangle 7"/>
          <p:cNvSpPr>
            <a:spLocks noChangeArrowheads="1"/>
          </p:cNvSpPr>
          <p:nvPr/>
        </p:nvSpPr>
        <p:spPr bwMode="auto">
          <a:xfrm>
            <a:off x="8401050" y="4221164"/>
            <a:ext cx="158273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spcBef>
                <a:spcPts val="700"/>
              </a:spcBef>
              <a:buClr>
                <a:srgbClr val="FF0000"/>
              </a:buClr>
              <a:buNone/>
              <a:defRPr/>
            </a:pPr>
            <a:r>
              <a:rPr kumimoji="0" lang="zh-TW" altLang="en-GB" sz="2812">
                <a:solidFill>
                  <a:srgbClr val="000000"/>
                </a:solidFill>
                <a:latin typeface="微軟正黑體" pitchFamily="34" charset="-120"/>
                <a:ea typeface="微軟正黑體" pitchFamily="34" charset="-120"/>
              </a:rPr>
              <a:t>倍</a:t>
            </a:r>
          </a:p>
        </p:txBody>
      </p:sp>
      <p:sp>
        <p:nvSpPr>
          <p:cNvPr id="12" name="Rectangle 8"/>
          <p:cNvSpPr>
            <a:spLocks noChangeArrowheads="1"/>
          </p:cNvSpPr>
          <p:nvPr/>
        </p:nvSpPr>
        <p:spPr bwMode="auto">
          <a:xfrm>
            <a:off x="6743700" y="4149726"/>
            <a:ext cx="16573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lgn="r">
              <a:spcBef>
                <a:spcPts val="700"/>
              </a:spcBef>
              <a:buClr>
                <a:srgbClr val="FF0000"/>
              </a:buClr>
              <a:buNone/>
              <a:defRPr/>
            </a:pPr>
            <a:r>
              <a:rPr kumimoji="0" lang="en-GB" altLang="zh-TW" sz="4430" b="1">
                <a:solidFill>
                  <a:srgbClr val="000000"/>
                </a:solidFill>
                <a:latin typeface="微軟正黑體" pitchFamily="34" charset="-120"/>
                <a:ea typeface="微軟正黑體" pitchFamily="34" charset="-120"/>
              </a:rPr>
              <a:t>89</a:t>
            </a:r>
          </a:p>
        </p:txBody>
      </p:sp>
      <p:sp>
        <p:nvSpPr>
          <p:cNvPr id="13" name="Rectangle 9"/>
          <p:cNvSpPr>
            <a:spLocks noChangeArrowheads="1"/>
          </p:cNvSpPr>
          <p:nvPr/>
        </p:nvSpPr>
        <p:spPr bwMode="auto">
          <a:xfrm>
            <a:off x="2208214" y="4221164"/>
            <a:ext cx="453548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spcBef>
                <a:spcPts val="700"/>
              </a:spcBef>
              <a:buClr>
                <a:srgbClr val="003399"/>
              </a:buClr>
              <a:buNone/>
              <a:defRPr/>
            </a:pPr>
            <a:r>
              <a:rPr kumimoji="0" lang="zh-TW" altLang="en-GB" sz="2250">
                <a:solidFill>
                  <a:srgbClr val="000000"/>
                </a:solidFill>
                <a:latin typeface="微軟正黑體" pitchFamily="34" charset="-120"/>
                <a:ea typeface="微軟正黑體" pitchFamily="34" charset="-120"/>
              </a:rPr>
              <a:t>吸</a:t>
            </a:r>
            <a:r>
              <a:rPr kumimoji="0" lang="zh-TW" altLang="en-US" sz="2250">
                <a:solidFill>
                  <a:srgbClr val="000000"/>
                </a:solidFill>
                <a:latin typeface="微軟正黑體" pitchFamily="34" charset="-120"/>
                <a:ea typeface="微軟正黑體" pitchFamily="34" charset="-120"/>
              </a:rPr>
              <a:t>菸</a:t>
            </a:r>
            <a:r>
              <a:rPr kumimoji="0" lang="en-GB" altLang="zh-TW" sz="2250">
                <a:solidFill>
                  <a:srgbClr val="000000"/>
                </a:solidFill>
                <a:latin typeface="微軟正黑體" pitchFamily="34" charset="-120"/>
                <a:ea typeface="微軟正黑體" pitchFamily="34" charset="-120"/>
              </a:rPr>
              <a:t> + </a:t>
            </a:r>
            <a:r>
              <a:rPr kumimoji="0" lang="zh-TW" altLang="en-GB" sz="2250" b="1">
                <a:solidFill>
                  <a:srgbClr val="FF0000"/>
                </a:solidFill>
                <a:latin typeface="微軟正黑體" pitchFamily="34" charset="-120"/>
                <a:ea typeface="微軟正黑體" pitchFamily="34" charset="-120"/>
              </a:rPr>
              <a:t>嚼檳榔</a:t>
            </a:r>
            <a:endParaRPr kumimoji="0" lang="en-GB" altLang="zh-TW" sz="2250" b="1">
              <a:solidFill>
                <a:srgbClr val="FF0000"/>
              </a:solidFill>
              <a:latin typeface="微軟正黑體" pitchFamily="34" charset="-120"/>
              <a:ea typeface="微軟正黑體" pitchFamily="34" charset="-120"/>
            </a:endParaRPr>
          </a:p>
        </p:txBody>
      </p:sp>
      <p:sp>
        <p:nvSpPr>
          <p:cNvPr id="14" name="Rectangle 10"/>
          <p:cNvSpPr>
            <a:spLocks noChangeArrowheads="1"/>
          </p:cNvSpPr>
          <p:nvPr/>
        </p:nvSpPr>
        <p:spPr bwMode="auto">
          <a:xfrm>
            <a:off x="8401050" y="3475039"/>
            <a:ext cx="158273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spcBef>
                <a:spcPts val="700"/>
              </a:spcBef>
              <a:buClr>
                <a:srgbClr val="FF0000"/>
              </a:buClr>
              <a:buNone/>
              <a:defRPr/>
            </a:pPr>
            <a:r>
              <a:rPr kumimoji="0" lang="zh-TW" altLang="en-GB" sz="2812">
                <a:solidFill>
                  <a:srgbClr val="000000"/>
                </a:solidFill>
                <a:latin typeface="微軟正黑體" pitchFamily="34" charset="-120"/>
                <a:ea typeface="微軟正黑體" pitchFamily="34" charset="-120"/>
              </a:rPr>
              <a:t>倍</a:t>
            </a:r>
          </a:p>
        </p:txBody>
      </p:sp>
      <p:sp>
        <p:nvSpPr>
          <p:cNvPr id="15" name="Rectangle 11"/>
          <p:cNvSpPr>
            <a:spLocks noChangeArrowheads="1"/>
          </p:cNvSpPr>
          <p:nvPr/>
        </p:nvSpPr>
        <p:spPr bwMode="auto">
          <a:xfrm>
            <a:off x="6743700" y="3403601"/>
            <a:ext cx="16573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lgn="r">
              <a:spcBef>
                <a:spcPts val="700"/>
              </a:spcBef>
              <a:buClr>
                <a:srgbClr val="FF0000"/>
              </a:buClr>
              <a:buNone/>
              <a:defRPr/>
            </a:pPr>
            <a:r>
              <a:rPr kumimoji="0" lang="en-GB" altLang="zh-TW" sz="4430" b="1">
                <a:solidFill>
                  <a:srgbClr val="000000"/>
                </a:solidFill>
                <a:latin typeface="微軟正黑體" pitchFamily="34" charset="-120"/>
                <a:ea typeface="微軟正黑體" pitchFamily="34" charset="-120"/>
              </a:rPr>
              <a:t>54</a:t>
            </a:r>
          </a:p>
        </p:txBody>
      </p:sp>
      <p:sp>
        <p:nvSpPr>
          <p:cNvPr id="16" name="Rectangle 12"/>
          <p:cNvSpPr>
            <a:spLocks noChangeArrowheads="1"/>
          </p:cNvSpPr>
          <p:nvPr/>
        </p:nvSpPr>
        <p:spPr bwMode="auto">
          <a:xfrm>
            <a:off x="2208214" y="3500439"/>
            <a:ext cx="453548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spcBef>
                <a:spcPts val="700"/>
              </a:spcBef>
              <a:buClr>
                <a:srgbClr val="003399"/>
              </a:buClr>
              <a:buNone/>
              <a:defRPr/>
            </a:pPr>
            <a:r>
              <a:rPr kumimoji="0" lang="zh-TW" altLang="en-GB" sz="2250">
                <a:solidFill>
                  <a:srgbClr val="000000"/>
                </a:solidFill>
                <a:latin typeface="微軟正黑體" pitchFamily="34" charset="-120"/>
                <a:ea typeface="微軟正黑體" pitchFamily="34" charset="-120"/>
              </a:rPr>
              <a:t>酗酒</a:t>
            </a:r>
            <a:r>
              <a:rPr kumimoji="0" lang="en-GB" altLang="zh-TW" sz="2250">
                <a:solidFill>
                  <a:srgbClr val="000000"/>
                </a:solidFill>
                <a:latin typeface="微軟正黑體" pitchFamily="34" charset="-120"/>
                <a:ea typeface="微軟正黑體" pitchFamily="34" charset="-120"/>
              </a:rPr>
              <a:t> + </a:t>
            </a:r>
            <a:r>
              <a:rPr kumimoji="0" lang="zh-TW" altLang="en-GB" sz="2250" b="1">
                <a:solidFill>
                  <a:srgbClr val="FF0000"/>
                </a:solidFill>
                <a:latin typeface="微軟正黑體" pitchFamily="34" charset="-120"/>
                <a:ea typeface="微軟正黑體" pitchFamily="34" charset="-120"/>
              </a:rPr>
              <a:t>嚼檳榔</a:t>
            </a:r>
            <a:endParaRPr kumimoji="0" lang="en-GB" altLang="zh-TW" sz="2250" b="1">
              <a:solidFill>
                <a:srgbClr val="FF0000"/>
              </a:solidFill>
              <a:latin typeface="微軟正黑體" pitchFamily="34" charset="-120"/>
              <a:ea typeface="微軟正黑體" pitchFamily="34" charset="-120"/>
            </a:endParaRPr>
          </a:p>
        </p:txBody>
      </p:sp>
      <p:sp>
        <p:nvSpPr>
          <p:cNvPr id="17" name="Rectangle 13"/>
          <p:cNvSpPr>
            <a:spLocks noChangeArrowheads="1"/>
          </p:cNvSpPr>
          <p:nvPr/>
        </p:nvSpPr>
        <p:spPr bwMode="auto">
          <a:xfrm>
            <a:off x="8401050" y="2781301"/>
            <a:ext cx="158273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spcBef>
                <a:spcPts val="700"/>
              </a:spcBef>
              <a:buClr>
                <a:srgbClr val="FF0000"/>
              </a:buClr>
              <a:buNone/>
              <a:defRPr/>
            </a:pPr>
            <a:r>
              <a:rPr kumimoji="0" lang="zh-TW" altLang="en-GB" sz="2812">
                <a:solidFill>
                  <a:srgbClr val="000000"/>
                </a:solidFill>
                <a:latin typeface="微軟正黑體" pitchFamily="34" charset="-120"/>
                <a:ea typeface="微軟正黑體" pitchFamily="34" charset="-120"/>
              </a:rPr>
              <a:t>倍</a:t>
            </a:r>
          </a:p>
        </p:txBody>
      </p:sp>
      <p:sp>
        <p:nvSpPr>
          <p:cNvPr id="18" name="Rectangle 14"/>
          <p:cNvSpPr>
            <a:spLocks noChangeArrowheads="1"/>
          </p:cNvSpPr>
          <p:nvPr/>
        </p:nvSpPr>
        <p:spPr bwMode="auto">
          <a:xfrm>
            <a:off x="6743700" y="2754314"/>
            <a:ext cx="16573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lgn="r">
              <a:spcBef>
                <a:spcPts val="700"/>
              </a:spcBef>
              <a:buClr>
                <a:srgbClr val="FF0000"/>
              </a:buClr>
              <a:buNone/>
              <a:defRPr/>
            </a:pPr>
            <a:r>
              <a:rPr kumimoji="0" lang="en-GB" altLang="zh-TW" sz="4430" b="1">
                <a:solidFill>
                  <a:srgbClr val="000000"/>
                </a:solidFill>
                <a:latin typeface="微軟正黑體" pitchFamily="34" charset="-120"/>
                <a:ea typeface="微軟正黑體" pitchFamily="34" charset="-120"/>
              </a:rPr>
              <a:t>28</a:t>
            </a:r>
          </a:p>
        </p:txBody>
      </p:sp>
      <p:sp>
        <p:nvSpPr>
          <p:cNvPr id="19" name="Rectangle 15"/>
          <p:cNvSpPr>
            <a:spLocks noChangeArrowheads="1"/>
          </p:cNvSpPr>
          <p:nvPr/>
        </p:nvSpPr>
        <p:spPr bwMode="auto">
          <a:xfrm>
            <a:off x="2208214" y="2827339"/>
            <a:ext cx="453548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spcBef>
                <a:spcPts val="700"/>
              </a:spcBef>
              <a:buClr>
                <a:srgbClr val="FF0000"/>
              </a:buClr>
              <a:buNone/>
              <a:defRPr/>
            </a:pPr>
            <a:r>
              <a:rPr kumimoji="0" lang="zh-TW" altLang="en-GB" sz="2250" b="1" dirty="0">
                <a:solidFill>
                  <a:srgbClr val="FF0000"/>
                </a:solidFill>
                <a:latin typeface="微軟正黑體" pitchFamily="34" charset="-120"/>
                <a:ea typeface="微軟正黑體" pitchFamily="34" charset="-120"/>
              </a:rPr>
              <a:t>嚼檳榔</a:t>
            </a:r>
            <a:endParaRPr kumimoji="0" lang="en-GB" altLang="zh-TW" sz="2250" b="1" dirty="0">
              <a:solidFill>
                <a:srgbClr val="FF0000"/>
              </a:solidFill>
              <a:latin typeface="微軟正黑體" pitchFamily="34" charset="-120"/>
              <a:ea typeface="微軟正黑體" pitchFamily="34" charset="-120"/>
            </a:endParaRPr>
          </a:p>
        </p:txBody>
      </p:sp>
      <p:sp>
        <p:nvSpPr>
          <p:cNvPr id="20" name="Rectangle 16"/>
          <p:cNvSpPr>
            <a:spLocks noChangeArrowheads="1"/>
          </p:cNvSpPr>
          <p:nvPr/>
        </p:nvSpPr>
        <p:spPr bwMode="auto">
          <a:xfrm>
            <a:off x="8401050" y="2133601"/>
            <a:ext cx="158273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spcBef>
                <a:spcPts val="700"/>
              </a:spcBef>
              <a:buClr>
                <a:srgbClr val="FF0000"/>
              </a:buClr>
              <a:buNone/>
              <a:defRPr/>
            </a:pPr>
            <a:r>
              <a:rPr kumimoji="0" lang="zh-TW" altLang="en-GB" sz="2812">
                <a:solidFill>
                  <a:srgbClr val="000000"/>
                </a:solidFill>
                <a:latin typeface="微軟正黑體" pitchFamily="34" charset="-120"/>
                <a:ea typeface="微軟正黑體" pitchFamily="34" charset="-120"/>
              </a:rPr>
              <a:t>倍</a:t>
            </a:r>
          </a:p>
        </p:txBody>
      </p:sp>
      <p:sp>
        <p:nvSpPr>
          <p:cNvPr id="21" name="Rectangle 17"/>
          <p:cNvSpPr>
            <a:spLocks noChangeArrowheads="1"/>
          </p:cNvSpPr>
          <p:nvPr/>
        </p:nvSpPr>
        <p:spPr bwMode="auto">
          <a:xfrm>
            <a:off x="6743700" y="2106614"/>
            <a:ext cx="16573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lgn="r">
              <a:spcBef>
                <a:spcPts val="700"/>
              </a:spcBef>
              <a:buClr>
                <a:srgbClr val="FF0000"/>
              </a:buClr>
              <a:buNone/>
              <a:defRPr/>
            </a:pPr>
            <a:r>
              <a:rPr kumimoji="0" lang="en-GB" altLang="zh-TW" sz="4430">
                <a:solidFill>
                  <a:srgbClr val="000000"/>
                </a:solidFill>
                <a:latin typeface="微軟正黑體" pitchFamily="34" charset="-120"/>
                <a:ea typeface="微軟正黑體" pitchFamily="34" charset="-120"/>
              </a:rPr>
              <a:t>1</a:t>
            </a:r>
          </a:p>
        </p:txBody>
      </p:sp>
      <p:sp>
        <p:nvSpPr>
          <p:cNvPr id="22" name="Rectangle 18"/>
          <p:cNvSpPr>
            <a:spLocks noChangeArrowheads="1"/>
          </p:cNvSpPr>
          <p:nvPr/>
        </p:nvSpPr>
        <p:spPr bwMode="auto">
          <a:xfrm>
            <a:off x="2208214" y="2224089"/>
            <a:ext cx="453548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spcBef>
                <a:spcPts val="700"/>
              </a:spcBef>
              <a:buClr>
                <a:srgbClr val="003399"/>
              </a:buClr>
              <a:buNone/>
              <a:defRPr/>
            </a:pPr>
            <a:r>
              <a:rPr kumimoji="0" lang="zh-TW" altLang="en-GB" sz="2250">
                <a:solidFill>
                  <a:srgbClr val="000000"/>
                </a:solidFill>
                <a:latin typeface="微軟正黑體" pitchFamily="34" charset="-120"/>
                <a:ea typeface="微軟正黑體" pitchFamily="34" charset="-120"/>
              </a:rPr>
              <a:t>無不良嗜好</a:t>
            </a:r>
          </a:p>
        </p:txBody>
      </p:sp>
      <p:sp>
        <p:nvSpPr>
          <p:cNvPr id="23" name="Rectangle 19"/>
          <p:cNvSpPr>
            <a:spLocks noChangeArrowheads="1"/>
          </p:cNvSpPr>
          <p:nvPr/>
        </p:nvSpPr>
        <p:spPr bwMode="auto">
          <a:xfrm>
            <a:off x="6743700" y="1557338"/>
            <a:ext cx="32400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spcBef>
                <a:spcPts val="800"/>
              </a:spcBef>
              <a:buClr>
                <a:srgbClr val="003399"/>
              </a:buClr>
              <a:buNone/>
              <a:defRPr/>
            </a:pPr>
            <a:r>
              <a:rPr kumimoji="0" lang="zh-TW" altLang="en-GB" sz="2250">
                <a:solidFill>
                  <a:srgbClr val="000000"/>
                </a:solidFill>
                <a:latin typeface="微軟正黑體" pitchFamily="34" charset="-120"/>
                <a:ea typeface="微軟正黑體" pitchFamily="34" charset="-120"/>
              </a:rPr>
              <a:t>致癌倍率</a:t>
            </a:r>
          </a:p>
        </p:txBody>
      </p:sp>
      <p:sp>
        <p:nvSpPr>
          <p:cNvPr id="24" name="Rectangle 20"/>
          <p:cNvSpPr>
            <a:spLocks noChangeArrowheads="1"/>
          </p:cNvSpPr>
          <p:nvPr/>
        </p:nvSpPr>
        <p:spPr bwMode="auto">
          <a:xfrm>
            <a:off x="2208214" y="1557338"/>
            <a:ext cx="453548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spcBef>
                <a:spcPts val="800"/>
              </a:spcBef>
              <a:buClr>
                <a:srgbClr val="003399"/>
              </a:buClr>
              <a:buNone/>
              <a:defRPr/>
            </a:pPr>
            <a:r>
              <a:rPr kumimoji="0" lang="zh-TW" altLang="en-GB" sz="2250">
                <a:solidFill>
                  <a:srgbClr val="000000"/>
                </a:solidFill>
                <a:latin typeface="微軟正黑體" pitchFamily="34" charset="-120"/>
                <a:ea typeface="微軟正黑體" pitchFamily="34" charset="-120"/>
              </a:rPr>
              <a:t>不良嗜好</a:t>
            </a:r>
          </a:p>
        </p:txBody>
      </p:sp>
      <p:sp>
        <p:nvSpPr>
          <p:cNvPr id="25" name="Line 21"/>
          <p:cNvSpPr>
            <a:spLocks noChangeShapeType="1"/>
          </p:cNvSpPr>
          <p:nvPr/>
        </p:nvSpPr>
        <p:spPr bwMode="auto">
          <a:xfrm>
            <a:off x="2208214" y="1557339"/>
            <a:ext cx="7775575" cy="1587"/>
          </a:xfrm>
          <a:prstGeom prst="line">
            <a:avLst/>
          </a:prstGeom>
          <a:noFill/>
          <a:ln w="28440">
            <a:solidFill>
              <a:srgbClr val="000000"/>
            </a:solidFill>
            <a:miter lim="800000"/>
            <a:headEnd/>
            <a:tailEnd/>
          </a:ln>
          <a:extLst>
            <a:ext uri="{909E8E84-426E-40DD-AFC4-6F175D3DCCD1}">
              <a14:hiddenFill xmlns:a14="http://schemas.microsoft.com/office/drawing/2010/main">
                <a:noFill/>
              </a14:hiddenFill>
            </a:ext>
          </a:extLst>
        </p:spPr>
        <p:txBody>
          <a:bodyPr lIns="91424" tIns="45712" rIns="91424" bIns="45712"/>
          <a:lstStyle/>
          <a:p>
            <a:pPr defTabSz="914353">
              <a:defRPr/>
            </a:pPr>
            <a:endParaRPr lang="zh-TW" altLang="en-US" sz="1687">
              <a:solidFill>
                <a:srgbClr val="000000"/>
              </a:solidFill>
            </a:endParaRPr>
          </a:p>
        </p:txBody>
      </p:sp>
      <p:sp>
        <p:nvSpPr>
          <p:cNvPr id="26" name="Line 22"/>
          <p:cNvSpPr>
            <a:spLocks noChangeShapeType="1"/>
          </p:cNvSpPr>
          <p:nvPr/>
        </p:nvSpPr>
        <p:spPr bwMode="auto">
          <a:xfrm>
            <a:off x="2208214" y="1557338"/>
            <a:ext cx="1587" cy="6667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24" tIns="45712" rIns="91424" bIns="45712"/>
          <a:lstStyle/>
          <a:p>
            <a:pPr defTabSz="914353">
              <a:defRPr/>
            </a:pPr>
            <a:endParaRPr lang="zh-TW" altLang="en-US" sz="1687">
              <a:solidFill>
                <a:srgbClr val="000000"/>
              </a:solidFill>
            </a:endParaRPr>
          </a:p>
        </p:txBody>
      </p:sp>
      <p:sp>
        <p:nvSpPr>
          <p:cNvPr id="27" name="Line 23"/>
          <p:cNvSpPr>
            <a:spLocks noChangeShapeType="1"/>
          </p:cNvSpPr>
          <p:nvPr/>
        </p:nvSpPr>
        <p:spPr bwMode="auto">
          <a:xfrm>
            <a:off x="6311900" y="1560514"/>
            <a:ext cx="1588" cy="4397375"/>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lIns="91424" tIns="45712" rIns="91424" bIns="45712"/>
          <a:lstStyle/>
          <a:p>
            <a:pPr defTabSz="914353">
              <a:defRPr/>
            </a:pPr>
            <a:endParaRPr lang="zh-TW" altLang="en-US" sz="1687">
              <a:solidFill>
                <a:srgbClr val="000000"/>
              </a:solidFill>
            </a:endParaRPr>
          </a:p>
        </p:txBody>
      </p:sp>
      <p:sp>
        <p:nvSpPr>
          <p:cNvPr id="28" name="Line 24"/>
          <p:cNvSpPr>
            <a:spLocks noChangeShapeType="1"/>
          </p:cNvSpPr>
          <p:nvPr/>
        </p:nvSpPr>
        <p:spPr bwMode="auto">
          <a:xfrm>
            <a:off x="9983789" y="2224089"/>
            <a:ext cx="1587" cy="746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24" tIns="45712" rIns="91424" bIns="45712"/>
          <a:lstStyle/>
          <a:p>
            <a:pPr defTabSz="914353">
              <a:defRPr/>
            </a:pPr>
            <a:endParaRPr lang="zh-TW" altLang="en-US" sz="1687">
              <a:solidFill>
                <a:srgbClr val="000000"/>
              </a:solidFill>
            </a:endParaRPr>
          </a:p>
        </p:txBody>
      </p:sp>
      <p:sp>
        <p:nvSpPr>
          <p:cNvPr id="29" name="Line 25"/>
          <p:cNvSpPr>
            <a:spLocks noChangeShapeType="1"/>
          </p:cNvSpPr>
          <p:nvPr/>
        </p:nvSpPr>
        <p:spPr bwMode="auto">
          <a:xfrm>
            <a:off x="9983789" y="1557338"/>
            <a:ext cx="1587" cy="6667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24" tIns="45712" rIns="91424" bIns="45712"/>
          <a:lstStyle/>
          <a:p>
            <a:pPr defTabSz="914353">
              <a:defRPr/>
            </a:pPr>
            <a:endParaRPr lang="zh-TW" altLang="en-US" sz="1687">
              <a:solidFill>
                <a:srgbClr val="000000"/>
              </a:solidFill>
            </a:endParaRPr>
          </a:p>
        </p:txBody>
      </p:sp>
      <p:sp>
        <p:nvSpPr>
          <p:cNvPr id="30" name="Line 26"/>
          <p:cNvSpPr>
            <a:spLocks noChangeShapeType="1"/>
          </p:cNvSpPr>
          <p:nvPr/>
        </p:nvSpPr>
        <p:spPr bwMode="auto">
          <a:xfrm>
            <a:off x="2208214" y="5954714"/>
            <a:ext cx="7775575" cy="1587"/>
          </a:xfrm>
          <a:prstGeom prst="line">
            <a:avLst/>
          </a:prstGeom>
          <a:noFill/>
          <a:ln w="28440">
            <a:solidFill>
              <a:srgbClr val="000000"/>
            </a:solidFill>
            <a:miter lim="800000"/>
            <a:headEnd/>
            <a:tailEnd/>
          </a:ln>
          <a:extLst>
            <a:ext uri="{909E8E84-426E-40DD-AFC4-6F175D3DCCD1}">
              <a14:hiddenFill xmlns:a14="http://schemas.microsoft.com/office/drawing/2010/main">
                <a:noFill/>
              </a14:hiddenFill>
            </a:ext>
          </a:extLst>
        </p:spPr>
        <p:txBody>
          <a:bodyPr lIns="91424" tIns="45712" rIns="91424" bIns="45712"/>
          <a:lstStyle/>
          <a:p>
            <a:pPr defTabSz="914353">
              <a:defRPr/>
            </a:pPr>
            <a:endParaRPr lang="zh-TW" altLang="en-US" sz="1687">
              <a:solidFill>
                <a:srgbClr val="000000"/>
              </a:solidFill>
            </a:endParaRPr>
          </a:p>
        </p:txBody>
      </p:sp>
      <p:sp>
        <p:nvSpPr>
          <p:cNvPr id="31" name="Line 27"/>
          <p:cNvSpPr>
            <a:spLocks noChangeShapeType="1"/>
          </p:cNvSpPr>
          <p:nvPr/>
        </p:nvSpPr>
        <p:spPr bwMode="auto">
          <a:xfrm>
            <a:off x="2208214" y="2224089"/>
            <a:ext cx="1587" cy="746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24" tIns="45712" rIns="91424" bIns="45712"/>
          <a:lstStyle/>
          <a:p>
            <a:pPr defTabSz="914353">
              <a:defRPr/>
            </a:pPr>
            <a:endParaRPr lang="zh-TW" altLang="en-US" sz="1687">
              <a:solidFill>
                <a:srgbClr val="000000"/>
              </a:solidFill>
            </a:endParaRPr>
          </a:p>
        </p:txBody>
      </p:sp>
      <p:sp>
        <p:nvSpPr>
          <p:cNvPr id="32" name="Line 28"/>
          <p:cNvSpPr>
            <a:spLocks noChangeShapeType="1"/>
          </p:cNvSpPr>
          <p:nvPr/>
        </p:nvSpPr>
        <p:spPr bwMode="auto">
          <a:xfrm>
            <a:off x="2208214" y="2970214"/>
            <a:ext cx="1587" cy="746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24" tIns="45712" rIns="91424" bIns="45712"/>
          <a:lstStyle/>
          <a:p>
            <a:pPr defTabSz="914353">
              <a:defRPr/>
            </a:pPr>
            <a:endParaRPr lang="zh-TW" altLang="en-US" sz="1687">
              <a:solidFill>
                <a:srgbClr val="000000"/>
              </a:solidFill>
            </a:endParaRPr>
          </a:p>
        </p:txBody>
      </p:sp>
      <p:sp>
        <p:nvSpPr>
          <p:cNvPr id="33" name="Line 29"/>
          <p:cNvSpPr>
            <a:spLocks noChangeShapeType="1"/>
          </p:cNvSpPr>
          <p:nvPr/>
        </p:nvSpPr>
        <p:spPr bwMode="auto">
          <a:xfrm>
            <a:off x="9983789" y="2970214"/>
            <a:ext cx="1587" cy="746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24" tIns="45712" rIns="91424" bIns="45712"/>
          <a:lstStyle/>
          <a:p>
            <a:pPr defTabSz="914353">
              <a:defRPr/>
            </a:pPr>
            <a:endParaRPr lang="zh-TW" altLang="en-US" sz="1687">
              <a:solidFill>
                <a:srgbClr val="000000"/>
              </a:solidFill>
            </a:endParaRPr>
          </a:p>
        </p:txBody>
      </p:sp>
      <p:sp>
        <p:nvSpPr>
          <p:cNvPr id="34" name="Line 30"/>
          <p:cNvSpPr>
            <a:spLocks noChangeShapeType="1"/>
          </p:cNvSpPr>
          <p:nvPr/>
        </p:nvSpPr>
        <p:spPr bwMode="auto">
          <a:xfrm>
            <a:off x="2208214" y="3716339"/>
            <a:ext cx="1587" cy="746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24" tIns="45712" rIns="91424" bIns="45712"/>
          <a:lstStyle/>
          <a:p>
            <a:pPr defTabSz="914353">
              <a:defRPr/>
            </a:pPr>
            <a:endParaRPr lang="zh-TW" altLang="en-US" sz="1687">
              <a:solidFill>
                <a:srgbClr val="000000"/>
              </a:solidFill>
            </a:endParaRPr>
          </a:p>
        </p:txBody>
      </p:sp>
      <p:sp>
        <p:nvSpPr>
          <p:cNvPr id="35" name="Line 31"/>
          <p:cNvSpPr>
            <a:spLocks noChangeShapeType="1"/>
          </p:cNvSpPr>
          <p:nvPr/>
        </p:nvSpPr>
        <p:spPr bwMode="auto">
          <a:xfrm>
            <a:off x="9983789" y="3716339"/>
            <a:ext cx="1587" cy="746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24" tIns="45712" rIns="91424" bIns="45712"/>
          <a:lstStyle/>
          <a:p>
            <a:pPr defTabSz="914353">
              <a:defRPr/>
            </a:pPr>
            <a:endParaRPr lang="zh-TW" altLang="en-US" sz="1687">
              <a:solidFill>
                <a:srgbClr val="000000"/>
              </a:solidFill>
            </a:endParaRPr>
          </a:p>
        </p:txBody>
      </p:sp>
      <p:sp>
        <p:nvSpPr>
          <p:cNvPr id="36" name="Line 32"/>
          <p:cNvSpPr>
            <a:spLocks noChangeShapeType="1"/>
          </p:cNvSpPr>
          <p:nvPr/>
        </p:nvSpPr>
        <p:spPr bwMode="auto">
          <a:xfrm>
            <a:off x="2208214" y="4462464"/>
            <a:ext cx="1587" cy="746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24" tIns="45712" rIns="91424" bIns="45712"/>
          <a:lstStyle/>
          <a:p>
            <a:pPr defTabSz="914353">
              <a:defRPr/>
            </a:pPr>
            <a:endParaRPr lang="zh-TW" altLang="en-US" sz="1687">
              <a:solidFill>
                <a:srgbClr val="000000"/>
              </a:solidFill>
            </a:endParaRPr>
          </a:p>
        </p:txBody>
      </p:sp>
      <p:sp>
        <p:nvSpPr>
          <p:cNvPr id="37" name="Line 33"/>
          <p:cNvSpPr>
            <a:spLocks noChangeShapeType="1"/>
          </p:cNvSpPr>
          <p:nvPr/>
        </p:nvSpPr>
        <p:spPr bwMode="auto">
          <a:xfrm>
            <a:off x="9983789" y="4462464"/>
            <a:ext cx="1587" cy="746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24" tIns="45712" rIns="91424" bIns="45712"/>
          <a:lstStyle/>
          <a:p>
            <a:pPr defTabSz="914353">
              <a:defRPr/>
            </a:pPr>
            <a:endParaRPr lang="zh-TW" altLang="en-US" sz="1687">
              <a:solidFill>
                <a:srgbClr val="000000"/>
              </a:solidFill>
            </a:endParaRPr>
          </a:p>
        </p:txBody>
      </p:sp>
      <p:sp>
        <p:nvSpPr>
          <p:cNvPr id="38" name="Line 34"/>
          <p:cNvSpPr>
            <a:spLocks noChangeShapeType="1"/>
          </p:cNvSpPr>
          <p:nvPr/>
        </p:nvSpPr>
        <p:spPr bwMode="auto">
          <a:xfrm>
            <a:off x="2208214" y="5208589"/>
            <a:ext cx="1587" cy="746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24" tIns="45712" rIns="91424" bIns="45712"/>
          <a:lstStyle/>
          <a:p>
            <a:pPr defTabSz="914353">
              <a:defRPr/>
            </a:pPr>
            <a:endParaRPr lang="zh-TW" altLang="en-US" sz="1687">
              <a:solidFill>
                <a:srgbClr val="000000"/>
              </a:solidFill>
            </a:endParaRPr>
          </a:p>
        </p:txBody>
      </p:sp>
      <p:sp>
        <p:nvSpPr>
          <p:cNvPr id="39" name="Line 35"/>
          <p:cNvSpPr>
            <a:spLocks noChangeShapeType="1"/>
          </p:cNvSpPr>
          <p:nvPr/>
        </p:nvSpPr>
        <p:spPr bwMode="auto">
          <a:xfrm>
            <a:off x="9983789" y="5208589"/>
            <a:ext cx="1587" cy="746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24" tIns="45712" rIns="91424" bIns="45712"/>
          <a:lstStyle/>
          <a:p>
            <a:pPr defTabSz="914353">
              <a:defRPr/>
            </a:pPr>
            <a:endParaRPr lang="zh-TW" altLang="en-US" sz="1687">
              <a:solidFill>
                <a:srgbClr val="000000"/>
              </a:solidFill>
            </a:endParaRPr>
          </a:p>
        </p:txBody>
      </p:sp>
      <p:sp>
        <p:nvSpPr>
          <p:cNvPr id="40" name="Line 36"/>
          <p:cNvSpPr>
            <a:spLocks noChangeShapeType="1"/>
          </p:cNvSpPr>
          <p:nvPr/>
        </p:nvSpPr>
        <p:spPr bwMode="auto">
          <a:xfrm>
            <a:off x="2208214" y="2224089"/>
            <a:ext cx="7775575" cy="1587"/>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lIns="91424" tIns="45712" rIns="91424" bIns="45712"/>
          <a:lstStyle/>
          <a:p>
            <a:pPr defTabSz="914353">
              <a:defRPr/>
            </a:pPr>
            <a:endParaRPr lang="zh-TW" altLang="en-US" sz="1687">
              <a:solidFill>
                <a:srgbClr val="000000"/>
              </a:solidFill>
            </a:endParaRPr>
          </a:p>
        </p:txBody>
      </p:sp>
      <p:sp>
        <p:nvSpPr>
          <p:cNvPr id="41" name="文字方塊 1"/>
          <p:cNvSpPr txBox="1">
            <a:spLocks noChangeArrowheads="1"/>
          </p:cNvSpPr>
          <p:nvPr/>
        </p:nvSpPr>
        <p:spPr bwMode="auto">
          <a:xfrm>
            <a:off x="4177548" y="6391777"/>
            <a:ext cx="982821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kumimoji="1" sz="3200">
                <a:solidFill>
                  <a:schemeClr val="tx1"/>
                </a:solidFill>
                <a:latin typeface="Arial" pitchFamily="34" charset="0"/>
                <a:ea typeface="新細明體" pitchFamily="18" charset="-120"/>
              </a:defRPr>
            </a:lvl1pPr>
            <a:lvl2pPr marL="742950" indent="-285750">
              <a:spcBef>
                <a:spcPct val="20000"/>
              </a:spcBef>
              <a:buChar char="–"/>
              <a:defRPr kumimoji="1" sz="2800">
                <a:solidFill>
                  <a:schemeClr val="tx1"/>
                </a:solidFill>
                <a:latin typeface="Arial" pitchFamily="34" charset="0"/>
                <a:ea typeface="新細明體" pitchFamily="18" charset="-120"/>
              </a:defRPr>
            </a:lvl2pPr>
            <a:lvl3pPr marL="1143000" indent="-228600">
              <a:spcBef>
                <a:spcPct val="20000"/>
              </a:spcBef>
              <a:buChar char="•"/>
              <a:defRPr kumimoji="1" sz="2400">
                <a:solidFill>
                  <a:schemeClr val="tx1"/>
                </a:solidFill>
                <a:latin typeface="Arial" pitchFamily="34" charset="0"/>
                <a:ea typeface="新細明體" pitchFamily="18" charset="-120"/>
              </a:defRPr>
            </a:lvl3pPr>
            <a:lvl4pPr marL="1600200" indent="-228600">
              <a:spcBef>
                <a:spcPct val="20000"/>
              </a:spcBef>
              <a:buChar char="–"/>
              <a:defRPr kumimoji="1" sz="2000">
                <a:solidFill>
                  <a:schemeClr val="tx1"/>
                </a:solidFill>
                <a:latin typeface="Arial" pitchFamily="34" charset="0"/>
                <a:ea typeface="新細明體" pitchFamily="18" charset="-120"/>
              </a:defRPr>
            </a:lvl4pPr>
            <a:lvl5pPr marL="2057400" indent="-22860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defTabSz="914353">
              <a:spcBef>
                <a:spcPct val="0"/>
              </a:spcBef>
              <a:buNone/>
              <a:defRPr/>
            </a:pPr>
            <a:r>
              <a:rPr lang="zh-TW" altLang="en-US" sz="1600" dirty="0">
                <a:solidFill>
                  <a:srgbClr val="000000"/>
                </a:solidFill>
                <a:latin typeface="微軟正黑體" pitchFamily="34" charset="-120"/>
                <a:ea typeface="微軟正黑體" pitchFamily="34" charset="-120"/>
              </a:rPr>
              <a:t>高雄醫學大學 葛應欽 教授  </a:t>
            </a:r>
            <a:r>
              <a:rPr lang="en-US" altLang="zh-TW" sz="1600" dirty="0">
                <a:solidFill>
                  <a:srgbClr val="000000"/>
                </a:solidFill>
                <a:latin typeface="微軟正黑體" pitchFamily="34" charset="-120"/>
                <a:ea typeface="微軟正黑體" pitchFamily="34" charset="-120"/>
              </a:rPr>
              <a:t>1995</a:t>
            </a:r>
            <a:r>
              <a:rPr lang="zh-TW" altLang="en-US" sz="1600" dirty="0">
                <a:solidFill>
                  <a:srgbClr val="000000"/>
                </a:solidFill>
                <a:latin typeface="微軟正黑體" pitchFamily="34" charset="-120"/>
                <a:ea typeface="微軟正黑體" pitchFamily="34" charset="-120"/>
              </a:rPr>
              <a:t>年發表於「口腔病理學及口腔內科學雜誌」</a:t>
            </a:r>
          </a:p>
        </p:txBody>
      </p:sp>
      <p:pic>
        <p:nvPicPr>
          <p:cNvPr id="90152" name="Picture 10" descr="D:\home\tunglung_ou\Desktop\免費使用圖片\檳榔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1" y="5054600"/>
            <a:ext cx="110172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53" name="Picture 7" descr="D:\home\tunglung_ou\Desktop\酒.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301" y="4864101"/>
            <a:ext cx="792163"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54" name="Picture 8" descr="D:\home\tunglung_ou\Desktop\菸.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2989" y="4354514"/>
            <a:ext cx="1119187"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文字方塊 2"/>
          <p:cNvSpPr txBox="1">
            <a:spLocks noChangeArrowheads="1"/>
          </p:cNvSpPr>
          <p:nvPr/>
        </p:nvSpPr>
        <p:spPr bwMode="auto">
          <a:xfrm>
            <a:off x="3397251" y="5230813"/>
            <a:ext cx="4095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kumimoji="1" sz="3200">
                <a:solidFill>
                  <a:schemeClr val="tx1"/>
                </a:solidFill>
                <a:latin typeface="Arial" pitchFamily="34" charset="0"/>
                <a:ea typeface="新細明體" pitchFamily="18" charset="-120"/>
              </a:defRPr>
            </a:lvl1pPr>
            <a:lvl2pPr marL="742950" indent="-285750">
              <a:spcBef>
                <a:spcPct val="20000"/>
              </a:spcBef>
              <a:buChar char="–"/>
              <a:defRPr kumimoji="1" sz="2800">
                <a:solidFill>
                  <a:schemeClr val="tx1"/>
                </a:solidFill>
                <a:latin typeface="Arial" pitchFamily="34" charset="0"/>
                <a:ea typeface="新細明體" pitchFamily="18" charset="-120"/>
              </a:defRPr>
            </a:lvl2pPr>
            <a:lvl3pPr marL="1143000" indent="-228600">
              <a:spcBef>
                <a:spcPct val="20000"/>
              </a:spcBef>
              <a:buChar char="•"/>
              <a:defRPr kumimoji="1" sz="2400">
                <a:solidFill>
                  <a:schemeClr val="tx1"/>
                </a:solidFill>
                <a:latin typeface="Arial" pitchFamily="34" charset="0"/>
                <a:ea typeface="新細明體" pitchFamily="18" charset="-120"/>
              </a:defRPr>
            </a:lvl3pPr>
            <a:lvl4pPr marL="1600200" indent="-228600">
              <a:spcBef>
                <a:spcPct val="20000"/>
              </a:spcBef>
              <a:buChar char="–"/>
              <a:defRPr kumimoji="1" sz="2000">
                <a:solidFill>
                  <a:schemeClr val="tx1"/>
                </a:solidFill>
                <a:latin typeface="Arial" pitchFamily="34" charset="0"/>
                <a:ea typeface="新細明體" pitchFamily="18" charset="-120"/>
              </a:defRPr>
            </a:lvl4pPr>
            <a:lvl5pPr marL="2057400" indent="-22860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defTabSz="914353">
              <a:spcBef>
                <a:spcPct val="0"/>
              </a:spcBef>
              <a:buNone/>
              <a:defRPr/>
            </a:pPr>
            <a:r>
              <a:rPr lang="en-US" altLang="zh-TW" sz="2250" b="1">
                <a:solidFill>
                  <a:srgbClr val="000000"/>
                </a:solidFill>
                <a:latin typeface="Times New Roman" pitchFamily="18" charset="0"/>
                <a:ea typeface="標楷體" pitchFamily="65" charset="-120"/>
              </a:rPr>
              <a:t>+</a:t>
            </a:r>
            <a:endParaRPr lang="zh-TW" altLang="en-US" sz="2250" b="1">
              <a:solidFill>
                <a:srgbClr val="000000"/>
              </a:solidFill>
              <a:latin typeface="Times New Roman" pitchFamily="18" charset="0"/>
              <a:ea typeface="標楷體" pitchFamily="65" charset="-120"/>
            </a:endParaRPr>
          </a:p>
        </p:txBody>
      </p:sp>
      <p:sp>
        <p:nvSpPr>
          <p:cNvPr id="46" name="文字方塊 41"/>
          <p:cNvSpPr txBox="1">
            <a:spLocks noChangeArrowheads="1"/>
          </p:cNvSpPr>
          <p:nvPr/>
        </p:nvSpPr>
        <p:spPr bwMode="auto">
          <a:xfrm>
            <a:off x="4965701" y="5229225"/>
            <a:ext cx="4095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kumimoji="1" sz="3200">
                <a:solidFill>
                  <a:schemeClr val="tx1"/>
                </a:solidFill>
                <a:latin typeface="Arial" pitchFamily="34" charset="0"/>
                <a:ea typeface="新細明體" pitchFamily="18" charset="-120"/>
              </a:defRPr>
            </a:lvl1pPr>
            <a:lvl2pPr marL="742950" indent="-285750">
              <a:spcBef>
                <a:spcPct val="20000"/>
              </a:spcBef>
              <a:buChar char="–"/>
              <a:defRPr kumimoji="1" sz="2800">
                <a:solidFill>
                  <a:schemeClr val="tx1"/>
                </a:solidFill>
                <a:latin typeface="Arial" pitchFamily="34" charset="0"/>
                <a:ea typeface="新細明體" pitchFamily="18" charset="-120"/>
              </a:defRPr>
            </a:lvl2pPr>
            <a:lvl3pPr marL="1143000" indent="-228600">
              <a:spcBef>
                <a:spcPct val="20000"/>
              </a:spcBef>
              <a:buChar char="•"/>
              <a:defRPr kumimoji="1" sz="2400">
                <a:solidFill>
                  <a:schemeClr val="tx1"/>
                </a:solidFill>
                <a:latin typeface="Arial" pitchFamily="34" charset="0"/>
                <a:ea typeface="新細明體" pitchFamily="18" charset="-120"/>
              </a:defRPr>
            </a:lvl3pPr>
            <a:lvl4pPr marL="1600200" indent="-228600">
              <a:spcBef>
                <a:spcPct val="20000"/>
              </a:spcBef>
              <a:buChar char="–"/>
              <a:defRPr kumimoji="1" sz="2000">
                <a:solidFill>
                  <a:schemeClr val="tx1"/>
                </a:solidFill>
                <a:latin typeface="Arial" pitchFamily="34" charset="0"/>
                <a:ea typeface="新細明體" pitchFamily="18" charset="-120"/>
              </a:defRPr>
            </a:lvl4pPr>
            <a:lvl5pPr marL="2057400" indent="-22860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defTabSz="914353">
              <a:spcBef>
                <a:spcPct val="0"/>
              </a:spcBef>
              <a:buNone/>
              <a:defRPr/>
            </a:pPr>
            <a:r>
              <a:rPr lang="en-US" altLang="zh-TW" sz="2250" b="1">
                <a:solidFill>
                  <a:srgbClr val="000000"/>
                </a:solidFill>
                <a:latin typeface="Times New Roman" pitchFamily="18" charset="0"/>
                <a:ea typeface="標楷體" pitchFamily="65" charset="-120"/>
              </a:rPr>
              <a:t>+</a:t>
            </a:r>
            <a:endParaRPr lang="zh-TW" altLang="en-US" sz="2250" b="1">
              <a:solidFill>
                <a:srgbClr val="000000"/>
              </a:solidFill>
              <a:latin typeface="Times New Roman" pitchFamily="18" charset="0"/>
              <a:ea typeface="標楷體" pitchFamily="65" charset="-120"/>
            </a:endParaRPr>
          </a:p>
        </p:txBody>
      </p:sp>
    </p:spTree>
    <p:extLst>
      <p:ext uri="{BB962C8B-B14F-4D97-AF65-F5344CB8AC3E}">
        <p14:creationId xmlns:p14="http://schemas.microsoft.com/office/powerpoint/2010/main" val="199113589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0515600" cy="1325563"/>
          </a:xfrm>
        </p:spPr>
        <p:txBody>
          <a:bodyPr/>
          <a:lstStyle/>
          <a:p>
            <a:r>
              <a:rPr lang="zh-TW" altLang="en-US" dirty="0">
                <a:latin typeface="微軟正黑體" panose="020B0604030504040204" pitchFamily="34" charset="-120"/>
                <a:ea typeface="微軟正黑體" panose="020B0604030504040204" pitchFamily="34" charset="-120"/>
              </a:rPr>
              <a:t>什麼是電子煙</a:t>
            </a:r>
            <a:r>
              <a:rPr lang="en-US" altLang="zh-TW" dirty="0">
                <a:latin typeface="微軟正黑體" panose="020B0604030504040204" pitchFamily="34" charset="-120"/>
                <a:ea typeface="微軟正黑體" panose="020B0604030504040204" pitchFamily="34" charset="-120"/>
              </a:rPr>
              <a:t>?</a:t>
            </a:r>
            <a:endParaRPr lang="zh-TW" altLang="en-US" dirty="0"/>
          </a:p>
        </p:txBody>
      </p:sp>
      <p:pic>
        <p:nvPicPr>
          <p:cNvPr id="4" name="內容版面配置區 3"/>
          <p:cNvPicPr>
            <a:picLocks noGrp="1" noChangeAspect="1"/>
          </p:cNvPicPr>
          <p:nvPr>
            <p:ph idx="1"/>
          </p:nvPr>
        </p:nvPicPr>
        <p:blipFill rotWithShape="1">
          <a:blip r:embed="rId3"/>
          <a:srcRect l="1458" t="1705" r="966" b="2080"/>
          <a:stretch/>
        </p:blipFill>
        <p:spPr>
          <a:xfrm>
            <a:off x="1904285" y="1582585"/>
            <a:ext cx="8383430" cy="3843657"/>
          </a:xfrm>
          <a:prstGeom prst="rect">
            <a:avLst/>
          </a:prstGeom>
        </p:spPr>
      </p:pic>
      <p:sp>
        <p:nvSpPr>
          <p:cNvPr id="5" name="文字方塊 4"/>
          <p:cNvSpPr txBox="1"/>
          <p:nvPr/>
        </p:nvSpPr>
        <p:spPr>
          <a:xfrm>
            <a:off x="0" y="5954669"/>
            <a:ext cx="5927074" cy="338554"/>
          </a:xfrm>
          <a:prstGeom prst="rect">
            <a:avLst/>
          </a:prstGeom>
          <a:noFill/>
        </p:spPr>
        <p:txBody>
          <a:bodyPr wrap="square" rtlCol="0">
            <a:spAutoFit/>
          </a:bodyPr>
          <a:lstStyle/>
          <a:p>
            <a:r>
              <a:rPr lang="zh-TW" altLang="en-US" sz="1600" b="1" dirty="0" smtClean="0">
                <a:latin typeface="微軟正黑體" panose="020B0604030504040204" pitchFamily="34" charset="-120"/>
                <a:ea typeface="微軟正黑體" panose="020B0604030504040204" pitchFamily="34" charset="-120"/>
              </a:rPr>
              <a:t>資料來源</a:t>
            </a:r>
            <a:r>
              <a:rPr lang="en-US" altLang="zh-TW" sz="1600" b="1" dirty="0" smtClean="0">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國民健康署電子菸、加熱菸危害主題專區</a:t>
            </a:r>
            <a:endParaRPr lang="zh-TW" altLang="en-US" sz="1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148115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內容版面配置區 2"/>
          <p:cNvSpPr>
            <a:spLocks noGrp="1"/>
          </p:cNvSpPr>
          <p:nvPr>
            <p:ph idx="1"/>
          </p:nvPr>
        </p:nvSpPr>
        <p:spPr>
          <a:xfrm>
            <a:off x="1765299" y="1381125"/>
            <a:ext cx="8871123" cy="4351337"/>
          </a:xfrm>
        </p:spPr>
        <p:txBody>
          <a:bodyPr/>
          <a:lstStyle/>
          <a:p>
            <a:pPr eaLnBrk="1" hangingPunct="1">
              <a:lnSpc>
                <a:spcPct val="150000"/>
              </a:lnSpc>
            </a:pPr>
            <a:r>
              <a:rPr lang="zh-TW" altLang="en-US" dirty="0">
                <a:latin typeface="微軟正黑體" panose="020B0604030504040204" pitchFamily="34" charset="-120"/>
                <a:ea typeface="微軟正黑體" panose="020B0604030504040204" pitchFamily="34" charset="-120"/>
              </a:rPr>
              <a:t>吸菸傷身且有害</a:t>
            </a:r>
            <a:r>
              <a:rPr lang="zh-TW" altLang="en-US" dirty="0" smtClean="0">
                <a:latin typeface="微軟正黑體" panose="020B0604030504040204" pitchFamily="34" charset="-120"/>
                <a:ea typeface="微軟正黑體" panose="020B0604030504040204" pitchFamily="34" charset="-120"/>
              </a:rPr>
              <a:t>健康</a:t>
            </a:r>
            <a:r>
              <a:rPr lang="zh-TW" altLang="en-US" dirty="0" smtClean="0">
                <a:latin typeface="新細明體" panose="02020500000000000000" pitchFamily="18" charset="-120"/>
                <a:ea typeface="新細明體" panose="02020500000000000000" pitchFamily="18" charset="-120"/>
              </a:rPr>
              <a:t>，</a:t>
            </a:r>
            <a:r>
              <a:rPr lang="zh-TW" altLang="en-US" dirty="0" smtClean="0">
                <a:latin typeface="微軟正黑體" panose="020B0604030504040204" pitchFamily="34" charset="-120"/>
                <a:ea typeface="微軟正黑體" panose="020B0604030504040204" pitchFamily="34" charset="-120"/>
              </a:rPr>
              <a:t>電子</a:t>
            </a:r>
            <a:r>
              <a:rPr lang="zh-TW" altLang="en-US" dirty="0">
                <a:latin typeface="微軟正黑體" panose="020B0604030504040204" pitchFamily="34" charset="-120"/>
                <a:ea typeface="微軟正黑體" panose="020B0604030504040204" pitchFamily="34" charset="-120"/>
              </a:rPr>
              <a:t>煙無法幫助戒菸。</a:t>
            </a:r>
          </a:p>
          <a:p>
            <a:pPr eaLnBrk="1" hangingPunct="1">
              <a:lnSpc>
                <a:spcPct val="150000"/>
              </a:lnSpc>
            </a:pPr>
            <a:r>
              <a:rPr lang="zh-TW" altLang="en-US" dirty="0">
                <a:latin typeface="微軟正黑體" panose="020B0604030504040204" pitchFamily="34" charset="-120"/>
                <a:ea typeface="微軟正黑體" panose="020B0604030504040204" pitchFamily="34" charset="-120"/>
              </a:rPr>
              <a:t>有意願戒菸者應尋求專業醫療管道或善加利用免費戒菸專線</a:t>
            </a:r>
            <a:r>
              <a:rPr lang="en-US" altLang="zh-TW" b="1" dirty="0">
                <a:solidFill>
                  <a:srgbClr val="FF0000"/>
                </a:solidFill>
                <a:latin typeface="微軟正黑體" panose="020B0604030504040204" pitchFamily="34" charset="-120"/>
                <a:ea typeface="微軟正黑體" panose="020B0604030504040204" pitchFamily="34" charset="-120"/>
              </a:rPr>
              <a:t>0800-636363</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eaLnBrk="1" hangingPunct="1">
              <a:lnSpc>
                <a:spcPct val="150000"/>
              </a:lnSpc>
            </a:pPr>
            <a:r>
              <a:rPr lang="zh-TW" altLang="en-US" dirty="0" smtClean="0">
                <a:latin typeface="微軟正黑體" panose="020B0604030504040204" pitchFamily="34" charset="-120"/>
                <a:ea typeface="微軟正黑體" panose="020B0604030504040204" pitchFamily="34" charset="-120"/>
              </a:rPr>
              <a:t>戒檳資詢專線</a:t>
            </a:r>
            <a:r>
              <a:rPr lang="en-US" altLang="zh-TW" dirty="0" smtClean="0">
                <a:latin typeface="微軟正黑體" panose="020B0604030504040204" pitchFamily="34" charset="-120"/>
                <a:ea typeface="微軟正黑體" panose="020B0604030504040204" pitchFamily="34" charset="-120"/>
              </a:rPr>
              <a:t>02-28099595</a:t>
            </a:r>
          </a:p>
          <a:p>
            <a:pPr eaLnBrk="1" hangingPunct="1">
              <a:lnSpc>
                <a:spcPct val="150000"/>
              </a:lnSpc>
            </a:pPr>
            <a:r>
              <a:rPr lang="zh-TW" altLang="en-US" dirty="0" smtClean="0">
                <a:latin typeface="微軟正黑體" panose="020B0604030504040204" pitchFamily="34" charset="-120"/>
                <a:ea typeface="微軟正黑體" panose="020B0604030504040204" pitchFamily="34" charset="-120"/>
              </a:rPr>
              <a:t>酒癮治療諮詢服務專線</a:t>
            </a:r>
            <a:r>
              <a:rPr lang="en-US" altLang="zh-TW" dirty="0" smtClean="0">
                <a:latin typeface="微軟正黑體" panose="020B0604030504040204" pitchFamily="34" charset="-120"/>
                <a:ea typeface="微軟正黑體" panose="020B0604030504040204" pitchFamily="34" charset="-120"/>
              </a:rPr>
              <a:t>03-3325880</a:t>
            </a:r>
            <a:endParaRPr lang="zh-TW" altLang="en-US" dirty="0">
              <a:latin typeface="微軟正黑體" panose="020B0604030504040204" pitchFamily="34" charset="-120"/>
              <a:ea typeface="微軟正黑體" panose="020B0604030504040204" pitchFamily="34" charset="-120"/>
            </a:endParaRPr>
          </a:p>
          <a:p>
            <a:pPr eaLnBrk="1" hangingPunct="1"/>
            <a:endParaRPr lang="zh-TW" altLang="en-US"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96C37CB6-41F9-4A4D-8B76-B3B6DFA454ED}" type="slidenum">
              <a:rPr lang="en-US" altLang="zh-TW"/>
              <a:pPr>
                <a:defRPr/>
              </a:pPr>
              <a:t>40</a:t>
            </a:fld>
            <a:endParaRPr lang="en-US" altLang="zh-TW"/>
          </a:p>
        </p:txBody>
      </p:sp>
      <p:pic>
        <p:nvPicPr>
          <p:cNvPr id="22532" name="圖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5299" y="5041900"/>
            <a:ext cx="85915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47074" y="4024313"/>
            <a:ext cx="2009775"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a:xfrm>
            <a:off x="0" y="0"/>
            <a:ext cx="12192000" cy="856736"/>
          </a:xfrm>
          <a:prstGeom prst="rect">
            <a:avLst/>
          </a:prstGeom>
          <a:solidFill>
            <a:srgbClr val="593660"/>
          </a:solidFill>
          <a:ln>
            <a:noFill/>
          </a:ln>
        </p:spPr>
        <p:style>
          <a:lnRef idx="1">
            <a:schemeClr val="accent4"/>
          </a:lnRef>
          <a:fillRef idx="2">
            <a:schemeClr val="accent4"/>
          </a:fillRef>
          <a:effectRef idx="1">
            <a:schemeClr val="accent4"/>
          </a:effectRef>
          <a:fontRef idx="minor">
            <a:schemeClr val="dk1"/>
          </a:fontRef>
        </p:style>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TW" altLang="en-US" sz="4500" dirty="0">
                <a:solidFill>
                  <a:schemeClr val="bg1"/>
                </a:solidFill>
                <a:latin typeface="微軟正黑體" panose="020B0604030504040204" pitchFamily="34" charset="-120"/>
                <a:ea typeface="微軟正黑體" panose="020B0604030504040204" pitchFamily="34" charset="-120"/>
              </a:rPr>
              <a:t>結語</a:t>
            </a:r>
          </a:p>
          <a:p>
            <a:pPr algn="ctr">
              <a:defRPr/>
            </a:pP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75414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1066893"/>
          </a:xfrm>
          <a:solidFill>
            <a:srgbClr val="593660"/>
          </a:solidFill>
        </p:spPr>
        <p:txBody>
          <a:bodyPr>
            <a:normAutofit/>
          </a:bodyPr>
          <a:lstStyle/>
          <a:p>
            <a:r>
              <a:rPr lang="zh-TW" altLang="en-US" dirty="0">
                <a:solidFill>
                  <a:schemeClr val="bg1"/>
                </a:solidFill>
                <a:latin typeface="微軟正黑體" panose="020B0604030504040204" pitchFamily="34" charset="-120"/>
                <a:ea typeface="微軟正黑體" panose="020B0604030504040204" pitchFamily="34" charset="-120"/>
              </a:rPr>
              <a:t>參考影片</a:t>
            </a:r>
          </a:p>
        </p:txBody>
      </p:sp>
      <p:pic>
        <p:nvPicPr>
          <p:cNvPr id="3" name="圖片 2">
            <a:hlinkClick r:id="rId3"/>
          </p:cNvPr>
          <p:cNvPicPr>
            <a:picLocks noChangeAspect="1"/>
          </p:cNvPicPr>
          <p:nvPr/>
        </p:nvPicPr>
        <p:blipFill rotWithShape="1">
          <a:blip r:embed="rId4"/>
          <a:srcRect l="908" t="357" r="529" b="631"/>
          <a:stretch/>
        </p:blipFill>
        <p:spPr>
          <a:xfrm>
            <a:off x="1622854" y="1390116"/>
            <a:ext cx="8946291" cy="5080780"/>
          </a:xfrm>
          <a:prstGeom prst="rect">
            <a:avLst/>
          </a:prstGeom>
        </p:spPr>
      </p:pic>
      <p:sp>
        <p:nvSpPr>
          <p:cNvPr id="4" name="文字方塊 6"/>
          <p:cNvSpPr txBox="1">
            <a:spLocks noChangeArrowheads="1"/>
          </p:cNvSpPr>
          <p:nvPr/>
        </p:nvSpPr>
        <p:spPr bwMode="auto">
          <a:xfrm>
            <a:off x="8097793" y="6470896"/>
            <a:ext cx="40942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新細明體" panose="02020500000000000000" pitchFamily="18" charset="-120"/>
              </a:defRPr>
            </a:lvl1pPr>
            <a:lvl2pPr marL="742950" indent="-285750">
              <a:defRPr b="1">
                <a:solidFill>
                  <a:schemeClr val="tx1"/>
                </a:solidFill>
                <a:latin typeface="Arial" panose="020B0604020202020204" pitchFamily="34" charset="0"/>
                <a:ea typeface="新細明體" panose="02020500000000000000" pitchFamily="18" charset="-120"/>
              </a:defRPr>
            </a:lvl2pPr>
            <a:lvl3pPr marL="1143000" indent="-228600">
              <a:defRPr b="1">
                <a:solidFill>
                  <a:schemeClr val="tx1"/>
                </a:solidFill>
                <a:latin typeface="Arial" panose="020B0604020202020204" pitchFamily="34" charset="0"/>
                <a:ea typeface="新細明體" panose="02020500000000000000" pitchFamily="18" charset="-120"/>
              </a:defRPr>
            </a:lvl3pPr>
            <a:lvl4pPr marL="1600200" indent="-228600">
              <a:defRPr b="1">
                <a:solidFill>
                  <a:schemeClr val="tx1"/>
                </a:solidFill>
                <a:latin typeface="Arial" panose="020B0604020202020204" pitchFamily="34" charset="0"/>
                <a:ea typeface="新細明體" panose="02020500000000000000" pitchFamily="18" charset="-120"/>
              </a:defRPr>
            </a:lvl4pPr>
            <a:lvl5pPr marL="2057400" indent="-228600">
              <a:defRPr b="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9pPr>
          </a:lstStyle>
          <a:p>
            <a:r>
              <a:rPr lang="zh-TW" altLang="en-US" sz="1200" dirty="0"/>
              <a:t>資料來源</a:t>
            </a:r>
            <a:r>
              <a:rPr lang="en-US" altLang="zh-TW" sz="1200" dirty="0"/>
              <a:t>:</a:t>
            </a:r>
            <a:r>
              <a:rPr lang="zh-TW" altLang="en-US" sz="1200" dirty="0"/>
              <a:t>國民健康署</a:t>
            </a:r>
            <a:r>
              <a:rPr lang="zh-TW" altLang="en-US" sz="1200" dirty="0">
                <a:latin typeface="微軟正黑體" panose="020B0604030504040204" pitchFamily="34" charset="-120"/>
                <a:ea typeface="微軟正黑體" panose="020B0604030504040204" pitchFamily="34" charset="-120"/>
              </a:rPr>
              <a:t>科普實驗參考影片</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帶口罩領獎金</a:t>
            </a:r>
            <a:endParaRPr lang="zh-TW" altLang="en-US" sz="1200" dirty="0"/>
          </a:p>
        </p:txBody>
      </p:sp>
    </p:spTree>
    <p:extLst>
      <p:ext uri="{BB962C8B-B14F-4D97-AF65-F5344CB8AC3E}">
        <p14:creationId xmlns:p14="http://schemas.microsoft.com/office/powerpoint/2010/main" val="24867834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13157" y="896465"/>
            <a:ext cx="11023253" cy="7848302"/>
          </a:xfrm>
          <a:prstGeom prst="rect">
            <a:avLst/>
          </a:prstGeom>
        </p:spPr>
        <p:txBody>
          <a:bodyPr wrap="square">
            <a:spAutoFit/>
          </a:bodyPr>
          <a:lstStyle/>
          <a:p>
            <a:pPr marL="514350" indent="-514350">
              <a:buAutoNum type="arabicPeriod"/>
            </a:pPr>
            <a:r>
              <a:rPr lang="zh-TW" altLang="en-US" sz="2800" dirty="0">
                <a:latin typeface="微軟正黑體" panose="020B0604030504040204" pitchFamily="34" charset="-120"/>
                <a:ea typeface="微軟正黑體" panose="020B0604030504040204" pitchFamily="34" charset="-120"/>
              </a:rPr>
              <a:t>你應該知道的電子煙</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加熱式菸品</a:t>
            </a:r>
            <a:r>
              <a:rPr lang="en-US" altLang="zh-TW" sz="2800" dirty="0">
                <a:latin typeface="微軟正黑體" panose="020B0604030504040204" pitchFamily="34" charset="-120"/>
                <a:ea typeface="微軟正黑體" panose="020B0604030504040204" pitchFamily="34" charset="-120"/>
              </a:rPr>
              <a:t>30</a:t>
            </a:r>
            <a:r>
              <a:rPr lang="zh-TW" altLang="en-US" sz="2800" dirty="0">
                <a:latin typeface="微軟正黑體" panose="020B0604030504040204" pitchFamily="34" charset="-120"/>
                <a:ea typeface="微軟正黑體" panose="020B0604030504040204" pitchFamily="34" charset="-120"/>
              </a:rPr>
              <a:t>問</a:t>
            </a:r>
            <a:endParaRPr lang="en-US" altLang="zh-TW" sz="2800" dirty="0">
              <a:latin typeface="微軟正黑體" panose="020B0604030504040204" pitchFamily="34" charset="-120"/>
              <a:ea typeface="微軟正黑體" panose="020B0604030504040204" pitchFamily="34" charset="-120"/>
            </a:endParaRPr>
          </a:p>
          <a:p>
            <a:pPr marL="514350" indent="-514350">
              <a:buAutoNum type="arabicPeriod"/>
            </a:pPr>
            <a:endParaRPr lang="en-US" altLang="zh-TW" sz="2800" dirty="0">
              <a:latin typeface="微軟正黑體" panose="020B0604030504040204" pitchFamily="34" charset="-120"/>
              <a:ea typeface="微軟正黑體" panose="020B0604030504040204" pitchFamily="34" charset="-120"/>
            </a:endParaRPr>
          </a:p>
          <a:p>
            <a:pPr marL="514350" indent="-514350">
              <a:buFontTx/>
              <a:buAutoNum type="arabicPeriod"/>
            </a:pPr>
            <a:r>
              <a:rPr lang="zh-TW" altLang="en-US" sz="2800" dirty="0">
                <a:latin typeface="微軟正黑體" panose="020B0604030504040204" pitchFamily="34" charset="-120"/>
                <a:ea typeface="微軟正黑體" panose="020B0604030504040204" pitchFamily="34" charset="-120"/>
              </a:rPr>
              <a:t>桃園市政府衛生局無菸網</a:t>
            </a:r>
            <a:endParaRPr lang="en-US" altLang="zh-TW" sz="2800" dirty="0">
              <a:latin typeface="微軟正黑體" panose="020B0604030504040204" pitchFamily="34" charset="-120"/>
              <a:ea typeface="微軟正黑體" panose="020B0604030504040204" pitchFamily="34" charset="-120"/>
            </a:endParaRPr>
          </a:p>
          <a:p>
            <a:endParaRPr lang="en-US" altLang="zh-TW" sz="2800" dirty="0">
              <a:latin typeface="微軟正黑體" panose="020B0604030504040204" pitchFamily="34" charset="-120"/>
              <a:ea typeface="微軟正黑體" panose="020B0604030504040204" pitchFamily="34" charset="-120"/>
            </a:endParaRPr>
          </a:p>
          <a:p>
            <a:r>
              <a:rPr lang="en-US" altLang="zh-TW" sz="2800" dirty="0">
                <a:latin typeface="微軟正黑體" panose="020B0604030504040204" pitchFamily="34" charset="-120"/>
                <a:ea typeface="微軟正黑體" panose="020B0604030504040204" pitchFamily="34" charset="-120"/>
              </a:rPr>
              <a:t>3.</a:t>
            </a:r>
            <a:r>
              <a:rPr lang="zh-TW" altLang="en-US" sz="2800" dirty="0">
                <a:latin typeface="微軟正黑體" panose="020B0604030504040204" pitchFamily="34" charset="-120"/>
                <a:ea typeface="微軟正黑體" panose="020B0604030504040204" pitchFamily="34" charset="-120"/>
              </a:rPr>
              <a:t> 董氏基金會</a:t>
            </a:r>
            <a:r>
              <a:rPr lang="en-US" altLang="zh-TW" sz="2800" dirty="0">
                <a:latin typeface="微軟正黑體" panose="020B0604030504040204" pitchFamily="34" charset="-120"/>
                <a:ea typeface="微軟正黑體" panose="020B0604030504040204" pitchFamily="34" charset="-120"/>
              </a:rPr>
              <a:t>-</a:t>
            </a:r>
            <a:r>
              <a:rPr lang="en-US" altLang="zh-TW" sz="2800" dirty="0" err="1">
                <a:latin typeface="微軟正黑體" panose="020B0604030504040204" pitchFamily="34" charset="-120"/>
                <a:ea typeface="微軟正黑體" panose="020B0604030504040204" pitchFamily="34" charset="-120"/>
              </a:rPr>
              <a:t>Youtube</a:t>
            </a:r>
            <a:r>
              <a:rPr lang="zh-TW" altLang="en-US" sz="2800" dirty="0">
                <a:latin typeface="微軟正黑體" panose="020B0604030504040204" pitchFamily="34" charset="-120"/>
                <a:ea typeface="微軟正黑體" panose="020B0604030504040204" pitchFamily="34" charset="-120"/>
              </a:rPr>
              <a:t>擺脫電子煙背後靈影片： </a:t>
            </a:r>
            <a:br>
              <a:rPr lang="zh-TW" altLang="en-US" sz="2800" dirty="0">
                <a:latin typeface="微軟正黑體" panose="020B0604030504040204" pitchFamily="34" charset="-120"/>
                <a:ea typeface="微軟正黑體" panose="020B0604030504040204" pitchFamily="34" charset="-120"/>
              </a:rPr>
            </a:br>
            <a:r>
              <a:rPr lang="zh-TW" altLang="en-US" sz="2800" dirty="0">
                <a:latin typeface="微軟正黑體" panose="020B0604030504040204" pitchFamily="34" charset="-120"/>
                <a:ea typeface="微軟正黑體" panose="020B0604030504040204" pitchFamily="34" charset="-120"/>
              </a:rPr>
              <a:t>校園鬧劇篇 </a:t>
            </a:r>
            <a:r>
              <a:rPr lang="en-US" altLang="zh-TW" sz="2800" dirty="0">
                <a:latin typeface="微軟正黑體" panose="020B0604030504040204" pitchFamily="34" charset="-120"/>
                <a:ea typeface="微軟正黑體" panose="020B0604030504040204" pitchFamily="34" charset="-120"/>
              </a:rPr>
              <a:t>https://youtu.be/4HTctTWE3UY</a:t>
            </a:r>
            <a:r>
              <a:rPr lang="zh-TW" altLang="en-US" sz="2800" dirty="0">
                <a:latin typeface="微軟正黑體" panose="020B0604030504040204" pitchFamily="34" charset="-120"/>
                <a:ea typeface="微軟正黑體" panose="020B0604030504040204" pitchFamily="34" charset="-120"/>
              </a:rPr>
              <a:t/>
            </a:r>
            <a:br>
              <a:rPr lang="zh-TW" altLang="en-US" sz="2800" dirty="0">
                <a:latin typeface="微軟正黑體" panose="020B0604030504040204" pitchFamily="34" charset="-120"/>
                <a:ea typeface="微軟正黑體" panose="020B0604030504040204" pitchFamily="34" charset="-120"/>
              </a:rPr>
            </a:br>
            <a:r>
              <a:rPr lang="zh-TW" altLang="en-US" sz="2800" dirty="0">
                <a:latin typeface="微軟正黑體" panose="020B0604030504040204" pitchFamily="34" charset="-120"/>
                <a:ea typeface="微軟正黑體" panose="020B0604030504040204" pitchFamily="34" charset="-120"/>
              </a:rPr>
              <a:t>討厭鬼篇   </a:t>
            </a:r>
            <a:r>
              <a:rPr lang="en-US" altLang="zh-TW" sz="2800" dirty="0">
                <a:latin typeface="微軟正黑體" panose="020B0604030504040204" pitchFamily="34" charset="-120"/>
                <a:ea typeface="微軟正黑體" panose="020B0604030504040204" pitchFamily="34" charset="-120"/>
                <a:hlinkClick r:id="rId3"/>
              </a:rPr>
              <a:t>https://youtu.be/LoG5q4xnpCI</a:t>
            </a:r>
            <a:endParaRPr lang="en-US" altLang="zh-TW" sz="2800" dirty="0">
              <a:latin typeface="微軟正黑體" panose="020B0604030504040204" pitchFamily="34" charset="-120"/>
              <a:ea typeface="微軟正黑體" panose="020B0604030504040204" pitchFamily="34" charset="-120"/>
            </a:endParaRPr>
          </a:p>
          <a:p>
            <a:endParaRPr lang="en-US" altLang="zh-TW" sz="2800" dirty="0">
              <a:latin typeface="微軟正黑體" panose="020B0604030504040204" pitchFamily="34" charset="-120"/>
              <a:ea typeface="微軟正黑體" panose="020B0604030504040204" pitchFamily="34" charset="-120"/>
            </a:endParaRPr>
          </a:p>
          <a:p>
            <a:endParaRPr lang="en-US" altLang="zh-TW" sz="2800" dirty="0">
              <a:latin typeface="微軟正黑體" panose="020B0604030504040204" pitchFamily="34" charset="-120"/>
              <a:ea typeface="微軟正黑體" panose="020B0604030504040204" pitchFamily="34" charset="-120"/>
            </a:endParaRPr>
          </a:p>
          <a:p>
            <a:r>
              <a:rPr lang="en-US" altLang="zh-TW" sz="2800" dirty="0">
                <a:latin typeface="微軟正黑體" panose="020B0604030504040204" pitchFamily="34" charset="-120"/>
                <a:ea typeface="微軟正黑體" panose="020B0604030504040204" pitchFamily="34" charset="-120"/>
              </a:rPr>
              <a:t>4.</a:t>
            </a:r>
            <a:r>
              <a:rPr lang="zh-TW" altLang="en-US" sz="2800" dirty="0">
                <a:latin typeface="微軟正黑體" panose="020B0604030504040204" pitchFamily="34" charset="-120"/>
                <a:ea typeface="微軟正黑體" panose="020B0604030504040204" pitchFamily="34" charset="-120"/>
              </a:rPr>
              <a:t> 國民健康署</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菸害防制</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電子煙防制專區</a:t>
            </a:r>
            <a:r>
              <a:rPr lang="en-US" altLang="zh-TW" sz="2800" dirty="0">
                <a:latin typeface="微軟正黑體" panose="020B0604030504040204" pitchFamily="34" charset="-120"/>
                <a:ea typeface="微軟正黑體" panose="020B0604030504040204" pitchFamily="34" charset="-120"/>
              </a:rPr>
              <a:t>:</a:t>
            </a:r>
            <a:br>
              <a:rPr lang="en-US" altLang="zh-TW" sz="2800" dirty="0">
                <a:latin typeface="微軟正黑體" panose="020B0604030504040204" pitchFamily="34" charset="-120"/>
                <a:ea typeface="微軟正黑體" panose="020B0604030504040204" pitchFamily="34" charset="-120"/>
              </a:rPr>
            </a:br>
            <a:r>
              <a:rPr lang="en-US" altLang="zh-TW" sz="2800" dirty="0">
                <a:latin typeface="微軟正黑體" panose="020B0604030504040204" pitchFamily="34" charset="-120"/>
                <a:ea typeface="微軟正黑體" panose="020B0604030504040204" pitchFamily="34" charset="-120"/>
              </a:rPr>
              <a:t>(</a:t>
            </a:r>
            <a:r>
              <a:rPr lang="en-US" altLang="zh-TW" sz="2800" dirty="0">
                <a:latin typeface="微軟正黑體" panose="020B0604030504040204" pitchFamily="34" charset="-120"/>
                <a:ea typeface="微軟正黑體" panose="020B0604030504040204" pitchFamily="34" charset="-120"/>
                <a:hlinkClick r:id="rId4"/>
              </a:rPr>
              <a:t>https://www.hpa.gov.tw/Pages/List.aspx?nodeid=444</a:t>
            </a:r>
            <a:r>
              <a:rPr lang="en-US" altLang="zh-TW" sz="2800" dirty="0">
                <a:latin typeface="微軟正黑體" panose="020B0604030504040204" pitchFamily="34" charset="-120"/>
                <a:ea typeface="微軟正黑體" panose="020B0604030504040204" pitchFamily="34" charset="-120"/>
              </a:rPr>
              <a:t>)</a:t>
            </a:r>
          </a:p>
          <a:p>
            <a:endParaRPr lang="en-US" altLang="zh-TW" sz="2800" dirty="0" smtClean="0">
              <a:latin typeface="微軟正黑體" panose="020B0604030504040204" pitchFamily="34" charset="-120"/>
              <a:ea typeface="微軟正黑體" panose="020B0604030504040204" pitchFamily="34" charset="-120"/>
            </a:endParaRPr>
          </a:p>
          <a:p>
            <a:pPr lvl="0"/>
            <a:r>
              <a:rPr lang="en-US" altLang="zh-TW" sz="2800" dirty="0" smtClean="0">
                <a:latin typeface="微軟正黑體" panose="020B0604030504040204" pitchFamily="34" charset="-120"/>
                <a:ea typeface="微軟正黑體" panose="020B0604030504040204" pitchFamily="34" charset="-120"/>
              </a:rPr>
              <a:t>5.</a:t>
            </a:r>
            <a:r>
              <a:rPr lang="zh-TW" altLang="zh-TW" sz="2800" dirty="0">
                <a:latin typeface="微軟正黑體" panose="020B0604030504040204" pitchFamily="34" charset="-120"/>
                <a:ea typeface="微軟正黑體" panose="020B0604030504040204" pitchFamily="34" charset="-120"/>
              </a:rPr>
              <a:t>贏得人緣和健康 專家提醒別碰這個</a:t>
            </a:r>
            <a:r>
              <a:rPr lang="en-US" altLang="zh-TW" sz="2800" dirty="0">
                <a:latin typeface="微軟正黑體" panose="020B0604030504040204" pitchFamily="34" charset="-120"/>
                <a:ea typeface="微軟正黑體" panose="020B0604030504040204" pitchFamily="34" charset="-120"/>
              </a:rPr>
              <a:t>(</a:t>
            </a:r>
            <a:r>
              <a:rPr lang="zh-TW" altLang="zh-TW" sz="2800" dirty="0">
                <a:latin typeface="微軟正黑體" panose="020B0604030504040204" pitchFamily="34" charset="-120"/>
                <a:ea typeface="微軟正黑體" panose="020B0604030504040204" pitchFamily="34" charset="-120"/>
              </a:rPr>
              <a:t>國健署電子菸最新文宣</a:t>
            </a:r>
            <a:r>
              <a:rPr lang="en-US" altLang="zh-TW" sz="2800" dirty="0">
                <a:latin typeface="微軟正黑體" panose="020B0604030504040204" pitchFamily="34" charset="-120"/>
                <a:ea typeface="微軟正黑體" panose="020B0604030504040204" pitchFamily="34" charset="-120"/>
              </a:rPr>
              <a:t>)</a:t>
            </a:r>
            <a:endParaRPr lang="zh-TW" altLang="zh-TW" sz="2800" dirty="0">
              <a:latin typeface="微軟正黑體" panose="020B0604030504040204" pitchFamily="34" charset="-120"/>
              <a:ea typeface="微軟正黑體" panose="020B0604030504040204" pitchFamily="34" charset="-120"/>
            </a:endParaRPr>
          </a:p>
          <a:p>
            <a:r>
              <a:rPr lang="en-US" altLang="zh-TW" sz="2800" u="sng" dirty="0">
                <a:latin typeface="微軟正黑體" panose="020B0604030504040204" pitchFamily="34" charset="-120"/>
                <a:ea typeface="微軟正黑體" panose="020B0604030504040204" pitchFamily="34" charset="-120"/>
                <a:hlinkClick r:id="rId5"/>
              </a:rPr>
              <a:t>https://tw.news.yahoo.com/topic/2020health</a:t>
            </a:r>
            <a:endParaRPr lang="zh-TW" altLang="zh-TW" sz="2800" dirty="0">
              <a:latin typeface="微軟正黑體" panose="020B0604030504040204" pitchFamily="34" charset="-120"/>
              <a:ea typeface="微軟正黑體" panose="020B0604030504040204" pitchFamily="34" charset="-120"/>
            </a:endParaRPr>
          </a:p>
          <a:p>
            <a:endParaRPr lang="en-US" altLang="zh-TW" sz="2800" dirty="0">
              <a:latin typeface="微軟正黑體" panose="020B0604030504040204" pitchFamily="34" charset="-120"/>
              <a:ea typeface="微軟正黑體" panose="020B0604030504040204" pitchFamily="34" charset="-120"/>
            </a:endParaRPr>
          </a:p>
          <a:p>
            <a:endParaRPr lang="en-US" altLang="zh-TW" sz="2800" dirty="0">
              <a:latin typeface="微軟正黑體" panose="020B0604030504040204" pitchFamily="34" charset="-120"/>
              <a:ea typeface="微軟正黑體" panose="020B0604030504040204" pitchFamily="34" charset="-120"/>
            </a:endParaRPr>
          </a:p>
          <a:p>
            <a:r>
              <a:rPr lang="en-US" altLang="zh-TW" sz="2800" dirty="0">
                <a:latin typeface="微軟正黑體" panose="020B0604030504040204" pitchFamily="34" charset="-120"/>
                <a:ea typeface="微軟正黑體" panose="020B0604030504040204" pitchFamily="34" charset="-120"/>
              </a:rPr>
              <a:t>5.</a:t>
            </a:r>
            <a:r>
              <a:rPr lang="zh-TW" altLang="en-US" sz="2800" dirty="0">
                <a:latin typeface="微軟正黑體" panose="020B0604030504040204" pitchFamily="34" charset="-120"/>
                <a:ea typeface="微軟正黑體" panose="020B0604030504040204" pitchFamily="34" charset="-120"/>
              </a:rPr>
              <a:t>戒菸專線：</a:t>
            </a:r>
            <a:r>
              <a:rPr lang="en-US" altLang="zh-TW" sz="2800" dirty="0">
                <a:latin typeface="微軟正黑體" panose="020B0604030504040204" pitchFamily="34" charset="-120"/>
                <a:ea typeface="微軟正黑體" panose="020B0604030504040204" pitchFamily="34" charset="-120"/>
              </a:rPr>
              <a:t>0800-636363</a:t>
            </a:r>
          </a:p>
          <a:p>
            <a:pPr marL="514350" indent="-514350">
              <a:buAutoNum type="arabicPeriod"/>
            </a:pPr>
            <a:endParaRPr lang="zh-TW" altLang="en-US" sz="2800" dirty="0">
              <a:latin typeface="標楷體" panose="03000509000000000000" pitchFamily="65" charset="-120"/>
              <a:ea typeface="標楷體" panose="03000509000000000000" pitchFamily="65" charset="-120"/>
            </a:endParaRPr>
          </a:p>
        </p:txBody>
      </p:sp>
      <p:sp>
        <p:nvSpPr>
          <p:cNvPr id="6" name="矩形 5"/>
          <p:cNvSpPr/>
          <p:nvPr/>
        </p:nvSpPr>
        <p:spPr>
          <a:xfrm>
            <a:off x="0" y="0"/>
            <a:ext cx="12192000" cy="748732"/>
          </a:xfrm>
          <a:prstGeom prst="rect">
            <a:avLst/>
          </a:prstGeom>
          <a:solidFill>
            <a:srgbClr val="59366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zh-TW" altLang="en-US" sz="4000" dirty="0">
              <a:latin typeface="標楷體" panose="03000509000000000000" pitchFamily="65" charset="-120"/>
              <a:ea typeface="標楷體" panose="03000509000000000000" pitchFamily="65" charset="-120"/>
            </a:endParaRPr>
          </a:p>
        </p:txBody>
      </p:sp>
      <p:sp>
        <p:nvSpPr>
          <p:cNvPr id="2" name="標題 1"/>
          <p:cNvSpPr>
            <a:spLocks noGrp="1"/>
          </p:cNvSpPr>
          <p:nvPr>
            <p:ph type="title"/>
          </p:nvPr>
        </p:nvSpPr>
        <p:spPr>
          <a:xfrm>
            <a:off x="-74140" y="-246587"/>
            <a:ext cx="12117859" cy="1325563"/>
          </a:xfrm>
        </p:spPr>
        <p:txBody>
          <a:bodyPr>
            <a:normAutofit/>
          </a:bodyPr>
          <a:lstStyle/>
          <a:p>
            <a:r>
              <a:rPr lang="zh-TW" altLang="en-US" dirty="0">
                <a:solidFill>
                  <a:schemeClr val="bg1"/>
                </a:solidFill>
                <a:latin typeface="微軟正黑體" panose="020B0604030504040204" pitchFamily="34" charset="-120"/>
                <a:ea typeface="微軟正黑體" panose="020B0604030504040204" pitchFamily="34" charset="-120"/>
              </a:rPr>
              <a:t>電子煙宣導資源</a:t>
            </a:r>
          </a:p>
        </p:txBody>
      </p:sp>
      <p:pic>
        <p:nvPicPr>
          <p:cNvPr id="7" name="圖片 6"/>
          <p:cNvPicPr>
            <a:picLocks noChangeAspect="1"/>
          </p:cNvPicPr>
          <p:nvPr/>
        </p:nvPicPr>
        <p:blipFill rotWithShape="1">
          <a:blip r:embed="rId6"/>
          <a:srcRect l="55013" t="60014" r="31188" b="14052"/>
          <a:stretch/>
        </p:blipFill>
        <p:spPr>
          <a:xfrm>
            <a:off x="8091614" y="2600308"/>
            <a:ext cx="1463445" cy="1547070"/>
          </a:xfrm>
          <a:prstGeom prst="rect">
            <a:avLst/>
          </a:prstGeom>
        </p:spPr>
      </p:pic>
      <p:pic>
        <p:nvPicPr>
          <p:cNvPr id="10" name="圖片 9"/>
          <p:cNvPicPr>
            <a:picLocks noChangeAspect="1"/>
          </p:cNvPicPr>
          <p:nvPr/>
        </p:nvPicPr>
        <p:blipFill rotWithShape="1">
          <a:blip r:embed="rId7"/>
          <a:srcRect l="57608" t="60501" r="33756" b="23990"/>
          <a:stretch/>
        </p:blipFill>
        <p:spPr>
          <a:xfrm>
            <a:off x="9623947" y="3954503"/>
            <a:ext cx="1543575" cy="1559167"/>
          </a:xfrm>
          <a:prstGeom prst="rect">
            <a:avLst/>
          </a:prstGeom>
        </p:spPr>
      </p:pic>
      <p:pic>
        <p:nvPicPr>
          <p:cNvPr id="12" name="內容版面配置區 11"/>
          <p:cNvPicPr>
            <a:picLocks noGrp="1" noChangeAspect="1"/>
          </p:cNvPicPr>
          <p:nvPr>
            <p:ph idx="1"/>
          </p:nvPr>
        </p:nvPicPr>
        <p:blipFill rotWithShape="1">
          <a:blip r:embed="rId8"/>
          <a:srcRect l="54804" t="60451" r="31153" b="14191"/>
          <a:stretch/>
        </p:blipFill>
        <p:spPr>
          <a:xfrm>
            <a:off x="7147831" y="759096"/>
            <a:ext cx="1234767" cy="1254262"/>
          </a:xfrm>
          <a:prstGeom prst="rect">
            <a:avLst/>
          </a:prstGeom>
        </p:spPr>
      </p:pic>
      <p:pic>
        <p:nvPicPr>
          <p:cNvPr id="8" name="圖片 7"/>
          <p:cNvPicPr>
            <a:picLocks noChangeAspect="1"/>
          </p:cNvPicPr>
          <p:nvPr/>
        </p:nvPicPr>
        <p:blipFill rotWithShape="1">
          <a:blip r:embed="rId9"/>
          <a:srcRect l="57343" t="61043" r="33677" b="23918"/>
          <a:stretch/>
        </p:blipFill>
        <p:spPr>
          <a:xfrm>
            <a:off x="5082787" y="1415533"/>
            <a:ext cx="1257736" cy="1184775"/>
          </a:xfrm>
          <a:prstGeom prst="rect">
            <a:avLst/>
          </a:prstGeom>
        </p:spPr>
      </p:pic>
      <p:pic>
        <p:nvPicPr>
          <p:cNvPr id="9" name="圖片 8"/>
          <p:cNvPicPr/>
          <p:nvPr/>
        </p:nvPicPr>
        <p:blipFill rotWithShape="1">
          <a:blip r:embed="rId10"/>
          <a:srcRect r="5517" b="6293"/>
          <a:stretch/>
        </p:blipFill>
        <p:spPr bwMode="auto">
          <a:xfrm>
            <a:off x="9931485" y="5581650"/>
            <a:ext cx="1304925" cy="12763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58250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stretch>
            <a:fillRect/>
          </a:stretch>
        </p:blipFill>
        <p:spPr>
          <a:xfrm>
            <a:off x="1630496" y="59513"/>
            <a:ext cx="9037503" cy="5016747"/>
          </a:xfrm>
          <a:prstGeom prst="rect">
            <a:avLst/>
          </a:prstGeom>
        </p:spPr>
      </p:pic>
      <p:sp>
        <p:nvSpPr>
          <p:cNvPr id="2" name="文字方塊 1"/>
          <p:cNvSpPr txBox="1"/>
          <p:nvPr/>
        </p:nvSpPr>
        <p:spPr>
          <a:xfrm>
            <a:off x="2257281" y="5076260"/>
            <a:ext cx="7580783"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zh-TW" altLang="en-US" sz="3200" dirty="0">
                <a:solidFill>
                  <a:srgbClr val="000000"/>
                </a:solidFill>
                <a:latin typeface="微軟正黑體" panose="020B0604030504040204" pitchFamily="34" charset="-120"/>
                <a:ea typeface="微軟正黑體" panose="020B0604030504040204" pitchFamily="34" charset="-120"/>
              </a:rPr>
              <a:t>電子果汁</a:t>
            </a:r>
            <a:r>
              <a:rPr lang="en-US" altLang="zh-TW" sz="3200" dirty="0">
                <a:solidFill>
                  <a:srgbClr val="000000"/>
                </a:solidFill>
                <a:latin typeface="微軟正黑體" panose="020B0604030504040204" pitchFamily="34" charset="-120"/>
                <a:ea typeface="微軟正黑體" panose="020B0604030504040204" pitchFamily="34" charset="-120"/>
              </a:rPr>
              <a:t>?</a:t>
            </a:r>
            <a:r>
              <a:rPr lang="zh-TW" altLang="en-US" sz="3200" dirty="0">
                <a:solidFill>
                  <a:srgbClr val="000000"/>
                </a:solidFill>
                <a:latin typeface="微軟正黑體" panose="020B0604030504040204" pitchFamily="34" charset="-120"/>
                <a:ea typeface="微軟正黑體" panose="020B0604030504040204" pitchFamily="34" charset="-120"/>
              </a:rPr>
              <a:t>好多口味</a:t>
            </a:r>
            <a:r>
              <a:rPr lang="en-US" altLang="zh-TW" sz="3200" dirty="0">
                <a:solidFill>
                  <a:srgbClr val="000000"/>
                </a:solidFill>
                <a:latin typeface="微軟正黑體" panose="020B0604030504040204" pitchFamily="34" charset="-120"/>
                <a:ea typeface="微軟正黑體" panose="020B0604030504040204" pitchFamily="34" charset="-120"/>
              </a:rPr>
              <a:t>?</a:t>
            </a:r>
            <a:r>
              <a:rPr lang="zh-TW" altLang="en-US" sz="3200" dirty="0">
                <a:solidFill>
                  <a:srgbClr val="000000"/>
                </a:solidFill>
                <a:latin typeface="微軟正黑體" panose="020B0604030504040204" pitchFamily="34" charset="-120"/>
                <a:ea typeface="微軟正黑體" panose="020B0604030504040204" pitchFamily="34" charset="-120"/>
              </a:rPr>
              <a:t>裡面是加果汁嗎</a:t>
            </a:r>
            <a:r>
              <a:rPr lang="en-US" altLang="zh-TW" sz="3200" dirty="0">
                <a:solidFill>
                  <a:srgbClr val="000000"/>
                </a:solidFill>
                <a:latin typeface="微軟正黑體" panose="020B0604030504040204" pitchFamily="34" charset="-120"/>
                <a:ea typeface="微軟正黑體" panose="020B0604030504040204" pitchFamily="34" charset="-120"/>
              </a:rPr>
              <a:t>?</a:t>
            </a:r>
          </a:p>
          <a:p>
            <a:pPr algn="ctr">
              <a:defRPr/>
            </a:pPr>
            <a:r>
              <a:rPr lang="zh-TW" altLang="en-US" sz="3200" dirty="0">
                <a:solidFill>
                  <a:srgbClr val="000000"/>
                </a:solidFill>
                <a:latin typeface="微軟正黑體" panose="020B0604030504040204" pitchFamily="34" charset="-120"/>
                <a:ea typeface="微軟正黑體" panose="020B0604030504040204" pitchFamily="34" charset="-120"/>
              </a:rPr>
              <a:t>維他命棒</a:t>
            </a:r>
            <a:r>
              <a:rPr lang="en-US" altLang="zh-TW" sz="3200" dirty="0">
                <a:solidFill>
                  <a:srgbClr val="000000"/>
                </a:solidFill>
                <a:latin typeface="微軟正黑體" panose="020B0604030504040204" pitchFamily="34" charset="-120"/>
                <a:ea typeface="微軟正黑體" panose="020B0604030504040204" pitchFamily="34" charset="-120"/>
              </a:rPr>
              <a:t>?</a:t>
            </a:r>
            <a:r>
              <a:rPr lang="zh-TW" altLang="en-US" sz="3200" dirty="0">
                <a:solidFill>
                  <a:srgbClr val="000000"/>
                </a:solidFill>
                <a:latin typeface="微軟正黑體" panose="020B0604030504040204" pitchFamily="34" charset="-120"/>
                <a:ea typeface="微軟正黑體" panose="020B0604030504040204" pitchFamily="34" charset="-120"/>
              </a:rPr>
              <a:t>裡面有加各種維他命嗎</a:t>
            </a:r>
            <a:r>
              <a:rPr lang="en-US" altLang="zh-TW" sz="3200" dirty="0">
                <a:solidFill>
                  <a:srgbClr val="000000"/>
                </a:solidFill>
                <a:latin typeface="微軟正黑體" panose="020B0604030504040204" pitchFamily="34" charset="-120"/>
                <a:ea typeface="微軟正黑體" panose="020B0604030504040204" pitchFamily="34" charset="-120"/>
              </a:rPr>
              <a:t>?</a:t>
            </a:r>
            <a:endParaRPr lang="zh-TW" altLang="en-US" sz="3200" dirty="0">
              <a:solidFill>
                <a:srgbClr val="000000"/>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731BE8F9-D234-4528-906E-F52D8795C048}" type="slidenum">
              <a:rPr lang="en-US" altLang="zh-TW" smtClean="0"/>
              <a:pPr>
                <a:defRPr/>
              </a:pPr>
              <a:t>5</a:t>
            </a:fld>
            <a:endParaRPr lang="en-US" altLang="zh-TW"/>
          </a:p>
        </p:txBody>
      </p:sp>
      <p:sp>
        <p:nvSpPr>
          <p:cNvPr id="6" name="文字方塊 5"/>
          <p:cNvSpPr txBox="1"/>
          <p:nvPr/>
        </p:nvSpPr>
        <p:spPr>
          <a:xfrm>
            <a:off x="222173" y="6356350"/>
            <a:ext cx="5927074" cy="338554"/>
          </a:xfrm>
          <a:prstGeom prst="rect">
            <a:avLst/>
          </a:prstGeom>
          <a:noFill/>
        </p:spPr>
        <p:txBody>
          <a:bodyPr wrap="square" rtlCol="0">
            <a:spAutoFit/>
          </a:bodyPr>
          <a:lstStyle/>
          <a:p>
            <a:r>
              <a:rPr lang="zh-TW" altLang="en-US" sz="1600" b="1" dirty="0" smtClean="0">
                <a:latin typeface="微軟正黑體" panose="020B0604030504040204" pitchFamily="34" charset="-120"/>
                <a:ea typeface="微軟正黑體" panose="020B0604030504040204" pitchFamily="34" charset="-120"/>
              </a:rPr>
              <a:t>資料來源</a:t>
            </a:r>
            <a:r>
              <a:rPr lang="en-US" altLang="zh-TW" sz="1600" b="1" dirty="0" smtClean="0">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國民健康署電子菸、加熱菸危害主題專區</a:t>
            </a:r>
            <a:endParaRPr lang="zh-TW" altLang="en-US" sz="1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60608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0515600" cy="1325563"/>
          </a:xfrm>
        </p:spPr>
        <p:txBody>
          <a:bodyPr/>
          <a:lstStyle/>
          <a:p>
            <a:r>
              <a:rPr lang="zh-TW" altLang="en-US" dirty="0" smtClean="0">
                <a:latin typeface="微軟正黑體" panose="020B0604030504040204" pitchFamily="34" charset="-120"/>
                <a:ea typeface="微軟正黑體" panose="020B0604030504040204" pitchFamily="34" charset="-120"/>
              </a:rPr>
              <a:t>電子煙也有二、三手菸</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煙</a:t>
            </a:r>
            <a:r>
              <a:rPr lang="en-US" altLang="zh-TW"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危害</a:t>
            </a:r>
          </a:p>
        </p:txBody>
      </p:sp>
      <p:pic>
        <p:nvPicPr>
          <p:cNvPr id="4" name="內容版面配置區 3"/>
          <p:cNvPicPr>
            <a:picLocks noGrp="1" noChangeAspect="1"/>
          </p:cNvPicPr>
          <p:nvPr>
            <p:ph idx="1"/>
          </p:nvPr>
        </p:nvPicPr>
        <p:blipFill rotWithShape="1">
          <a:blip r:embed="rId3"/>
          <a:srcRect l="2586" t="1891" r="2379" b="4351"/>
          <a:stretch/>
        </p:blipFill>
        <p:spPr>
          <a:xfrm>
            <a:off x="1046603" y="1503402"/>
            <a:ext cx="10045347" cy="4588926"/>
          </a:xfrm>
          <a:prstGeom prst="rect">
            <a:avLst/>
          </a:prstGeom>
        </p:spPr>
      </p:pic>
      <p:sp>
        <p:nvSpPr>
          <p:cNvPr id="5" name="文字方塊 4"/>
          <p:cNvSpPr txBox="1"/>
          <p:nvPr/>
        </p:nvSpPr>
        <p:spPr>
          <a:xfrm>
            <a:off x="222173" y="6356350"/>
            <a:ext cx="5927074" cy="338554"/>
          </a:xfrm>
          <a:prstGeom prst="rect">
            <a:avLst/>
          </a:prstGeom>
          <a:noFill/>
        </p:spPr>
        <p:txBody>
          <a:bodyPr wrap="square" rtlCol="0">
            <a:spAutoFit/>
          </a:bodyPr>
          <a:lstStyle/>
          <a:p>
            <a:r>
              <a:rPr lang="zh-TW" altLang="en-US" sz="1600" b="1" dirty="0" smtClean="0">
                <a:latin typeface="微軟正黑體" panose="020B0604030504040204" pitchFamily="34" charset="-120"/>
                <a:ea typeface="微軟正黑體" panose="020B0604030504040204" pitchFamily="34" charset="-120"/>
              </a:rPr>
              <a:t>資料來源</a:t>
            </a:r>
            <a:r>
              <a:rPr lang="en-US" altLang="zh-TW" sz="1600" b="1" dirty="0" smtClean="0">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國民健康署電子菸、加熱菸危害主題專區</a:t>
            </a:r>
            <a:endParaRPr lang="zh-TW" altLang="en-US" sz="1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5599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編號版面配置區 3"/>
          <p:cNvSpPr>
            <a:spLocks noGrp="1"/>
          </p:cNvSpPr>
          <p:nvPr>
            <p:ph type="sldNum" sz="quarter" idx="12"/>
          </p:nvPr>
        </p:nvSpPr>
        <p:spPr bwMode="auto">
          <a:xfrm>
            <a:off x="2035175" y="787401"/>
            <a:ext cx="5857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ea typeface="新細明體" panose="02020500000000000000" pitchFamily="18" charset="-120"/>
              </a:defRPr>
            </a:lvl1pPr>
            <a:lvl2pPr marL="742950" indent="-285750">
              <a:defRPr b="1">
                <a:solidFill>
                  <a:schemeClr val="tx1"/>
                </a:solidFill>
                <a:latin typeface="Arial" panose="020B0604020202020204" pitchFamily="34" charset="0"/>
                <a:ea typeface="新細明體" panose="02020500000000000000" pitchFamily="18" charset="-120"/>
              </a:defRPr>
            </a:lvl2pPr>
            <a:lvl3pPr marL="1143000" indent="-228600">
              <a:defRPr b="1">
                <a:solidFill>
                  <a:schemeClr val="tx1"/>
                </a:solidFill>
                <a:latin typeface="Arial" panose="020B0604020202020204" pitchFamily="34" charset="0"/>
                <a:ea typeface="新細明體" panose="02020500000000000000" pitchFamily="18" charset="-120"/>
              </a:defRPr>
            </a:lvl3pPr>
            <a:lvl4pPr marL="1600200" indent="-228600">
              <a:defRPr b="1">
                <a:solidFill>
                  <a:schemeClr val="tx1"/>
                </a:solidFill>
                <a:latin typeface="Arial" panose="020B0604020202020204" pitchFamily="34" charset="0"/>
                <a:ea typeface="新細明體" panose="02020500000000000000" pitchFamily="18" charset="-120"/>
              </a:defRPr>
            </a:lvl4pPr>
            <a:lvl5pPr marL="2057400" indent="-228600">
              <a:defRPr b="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9pPr>
          </a:lstStyle>
          <a:p>
            <a:fld id="{1E6C8928-EE18-4580-B7B0-47A060A23BD2}" type="slidenum">
              <a:rPr lang="zh-TW" altLang="en-US" sz="1000" b="0">
                <a:solidFill>
                  <a:srgbClr val="FEFFFF"/>
                </a:solidFill>
                <a:latin typeface="Garamond" panose="02020404030301010803" pitchFamily="18" charset="0"/>
              </a:rPr>
              <a:pPr/>
              <a:t>7</a:t>
            </a:fld>
            <a:endParaRPr lang="zh-TW" altLang="en-US" sz="1000" b="0">
              <a:solidFill>
                <a:srgbClr val="FEFFFF"/>
              </a:solidFill>
              <a:latin typeface="Garamond" panose="02020404030301010803" pitchFamily="18" charset="0"/>
            </a:endParaRPr>
          </a:p>
        </p:txBody>
      </p:sp>
      <p:sp>
        <p:nvSpPr>
          <p:cNvPr id="18435" name="文字方塊 6"/>
          <p:cNvSpPr txBox="1">
            <a:spLocks noChangeArrowheads="1"/>
          </p:cNvSpPr>
          <p:nvPr/>
        </p:nvSpPr>
        <p:spPr bwMode="auto">
          <a:xfrm>
            <a:off x="10032035" y="6402536"/>
            <a:ext cx="20462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新細明體" panose="02020500000000000000" pitchFamily="18" charset="-120"/>
              </a:defRPr>
            </a:lvl1pPr>
            <a:lvl2pPr marL="742950" indent="-285750">
              <a:defRPr b="1">
                <a:solidFill>
                  <a:schemeClr val="tx1"/>
                </a:solidFill>
                <a:latin typeface="Arial" panose="020B0604020202020204" pitchFamily="34" charset="0"/>
                <a:ea typeface="新細明體" panose="02020500000000000000" pitchFamily="18" charset="-120"/>
              </a:defRPr>
            </a:lvl2pPr>
            <a:lvl3pPr marL="1143000" indent="-228600">
              <a:defRPr b="1">
                <a:solidFill>
                  <a:schemeClr val="tx1"/>
                </a:solidFill>
                <a:latin typeface="Arial" panose="020B0604020202020204" pitchFamily="34" charset="0"/>
                <a:ea typeface="新細明體" panose="02020500000000000000" pitchFamily="18" charset="-120"/>
              </a:defRPr>
            </a:lvl3pPr>
            <a:lvl4pPr marL="1600200" indent="-228600">
              <a:defRPr b="1">
                <a:solidFill>
                  <a:schemeClr val="tx1"/>
                </a:solidFill>
                <a:latin typeface="Arial" panose="020B0604020202020204" pitchFamily="34" charset="0"/>
                <a:ea typeface="新細明體" panose="02020500000000000000" pitchFamily="18" charset="-120"/>
              </a:defRPr>
            </a:lvl4pPr>
            <a:lvl5pPr marL="2057400" indent="-228600">
              <a:defRPr b="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9pPr>
          </a:lstStyle>
          <a:p>
            <a:pPr eaLnBrk="1" hangingPunct="1"/>
            <a:r>
              <a:rPr lang="zh-TW" altLang="en-US" sz="1200" dirty="0"/>
              <a:t>資料來源</a:t>
            </a:r>
            <a:r>
              <a:rPr lang="en-US" altLang="zh-TW" sz="1200" dirty="0"/>
              <a:t>:</a:t>
            </a:r>
            <a:r>
              <a:rPr lang="zh-TW" altLang="en-US" sz="1200" dirty="0"/>
              <a:t>國民健康署</a:t>
            </a:r>
          </a:p>
        </p:txBody>
      </p:sp>
      <p:sp>
        <p:nvSpPr>
          <p:cNvPr id="6" name="Rectangle 2"/>
          <p:cNvSpPr txBox="1">
            <a:spLocks noChangeArrowheads="1"/>
          </p:cNvSpPr>
          <p:nvPr/>
        </p:nvSpPr>
        <p:spPr>
          <a:xfrm>
            <a:off x="0" y="0"/>
            <a:ext cx="12192000" cy="850441"/>
          </a:xfrm>
          <a:prstGeom prst="rect">
            <a:avLst/>
          </a:prstGeom>
          <a:solidFill>
            <a:srgbClr val="593660"/>
          </a:solidFill>
          <a:ln>
            <a:noFill/>
          </a:ln>
        </p:spPr>
        <p:style>
          <a:lnRef idx="1">
            <a:schemeClr val="accent4"/>
          </a:lnRef>
          <a:fillRef idx="2">
            <a:schemeClr val="accent4"/>
          </a:fillRef>
          <a:effectRef idx="1">
            <a:schemeClr val="accent4"/>
          </a:effectRef>
          <a:fontRef idx="minor">
            <a:schemeClr val="dk1"/>
          </a:fontRef>
        </p:style>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TW" altLang="en-US" sz="4500" dirty="0">
                <a:solidFill>
                  <a:schemeClr val="bg1"/>
                </a:solidFill>
                <a:latin typeface="微軟正黑體" panose="020B0604030504040204" pitchFamily="34" charset="-120"/>
                <a:ea typeface="微軟正黑體" panose="020B0604030504040204" pitchFamily="34" charset="-120"/>
              </a:rPr>
              <a:t>電子煙的</a:t>
            </a:r>
            <a:r>
              <a:rPr lang="en-US" altLang="zh-TW" sz="4500" dirty="0">
                <a:solidFill>
                  <a:schemeClr val="bg1"/>
                </a:solidFill>
                <a:latin typeface="微軟正黑體" panose="020B0604030504040204" pitchFamily="34" charset="-120"/>
                <a:ea typeface="微軟正黑體" panose="020B0604030504040204" pitchFamily="34" charset="-120"/>
              </a:rPr>
              <a:t>23</a:t>
            </a:r>
            <a:r>
              <a:rPr lang="zh-TW" altLang="en-US" sz="4500" dirty="0">
                <a:solidFill>
                  <a:schemeClr val="bg1"/>
                </a:solidFill>
                <a:latin typeface="微軟正黑體" panose="020B0604030504040204" pitchFamily="34" charset="-120"/>
                <a:ea typeface="微軟正黑體" panose="020B0604030504040204" pitchFamily="34" charset="-120"/>
              </a:rPr>
              <a:t>事</a:t>
            </a:r>
          </a:p>
          <a:p>
            <a:pPr algn="ctr">
              <a:defRPr/>
            </a:pPr>
            <a:endParaRPr lang="en-US" altLang="zh-TW" dirty="0">
              <a:latin typeface="微軟正黑體" panose="020B0604030504040204" pitchFamily="34" charset="-120"/>
              <a:ea typeface="微軟正黑體" panose="020B0604030504040204" pitchFamily="34" charset="-120"/>
            </a:endParaRPr>
          </a:p>
        </p:txBody>
      </p:sp>
      <p:pic>
        <p:nvPicPr>
          <p:cNvPr id="18439" name="圖片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126" y="969963"/>
            <a:ext cx="131286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電子煙的23事(影片)">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550" b="3685"/>
          <a:stretch/>
        </p:blipFill>
        <p:spPr bwMode="auto">
          <a:xfrm>
            <a:off x="2620963" y="1272048"/>
            <a:ext cx="7297296" cy="5022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150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2548"/>
            <a:ext cx="12192000" cy="1084903"/>
          </a:xfrm>
          <a:solidFill>
            <a:srgbClr val="593660"/>
          </a:solidFill>
        </p:spPr>
        <p:txBody>
          <a:bodyPr/>
          <a:lstStyle/>
          <a:p>
            <a:r>
              <a:rPr lang="zh-TW" altLang="en-US" dirty="0">
                <a:solidFill>
                  <a:schemeClr val="bg1"/>
                </a:solidFill>
                <a:latin typeface="微軟正黑體" panose="020B0604030504040204" pitchFamily="34" charset="-120"/>
                <a:ea typeface="微軟正黑體" panose="020B0604030504040204" pitchFamily="34" charset="-120"/>
              </a:rPr>
              <a:t>電子煙的五大危害</a:t>
            </a:r>
          </a:p>
        </p:txBody>
      </p:sp>
      <p:sp>
        <p:nvSpPr>
          <p:cNvPr id="3" name="矩形 2"/>
          <p:cNvSpPr/>
          <p:nvPr/>
        </p:nvSpPr>
        <p:spPr>
          <a:xfrm>
            <a:off x="8812446" y="4466946"/>
            <a:ext cx="980303" cy="626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949092" y="1498684"/>
            <a:ext cx="3481641" cy="16117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9223624" y="1613414"/>
            <a:ext cx="356982" cy="329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 name="內容版面配置區 3"/>
          <p:cNvPicPr>
            <a:picLocks noGrp="1" noChangeAspect="1"/>
          </p:cNvPicPr>
          <p:nvPr>
            <p:ph idx="1"/>
          </p:nvPr>
        </p:nvPicPr>
        <p:blipFill>
          <a:blip r:embed="rId3"/>
          <a:stretch>
            <a:fillRect/>
          </a:stretch>
        </p:blipFill>
        <p:spPr>
          <a:xfrm>
            <a:off x="1176572" y="1667839"/>
            <a:ext cx="3062734" cy="1311065"/>
          </a:xfrm>
          <a:prstGeom prst="rect">
            <a:avLst/>
          </a:prstGeom>
        </p:spPr>
      </p:pic>
      <p:sp>
        <p:nvSpPr>
          <p:cNvPr id="11" name="矩形 10"/>
          <p:cNvSpPr/>
          <p:nvPr/>
        </p:nvSpPr>
        <p:spPr>
          <a:xfrm>
            <a:off x="949091" y="3207527"/>
            <a:ext cx="3481641" cy="16117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圖片 4"/>
          <p:cNvPicPr>
            <a:picLocks noChangeAspect="1"/>
          </p:cNvPicPr>
          <p:nvPr/>
        </p:nvPicPr>
        <p:blipFill rotWithShape="1">
          <a:blip r:embed="rId4"/>
          <a:srcRect r="7930"/>
          <a:stretch/>
        </p:blipFill>
        <p:spPr>
          <a:xfrm>
            <a:off x="1132086" y="3348671"/>
            <a:ext cx="3115649" cy="1298011"/>
          </a:xfrm>
          <a:prstGeom prst="rect">
            <a:avLst/>
          </a:prstGeom>
        </p:spPr>
      </p:pic>
      <p:sp>
        <p:nvSpPr>
          <p:cNvPr id="12" name="矩形 11"/>
          <p:cNvSpPr/>
          <p:nvPr/>
        </p:nvSpPr>
        <p:spPr>
          <a:xfrm>
            <a:off x="949091" y="4884966"/>
            <a:ext cx="3481641" cy="16117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p:cNvPicPr>
            <a:picLocks noChangeAspect="1"/>
          </p:cNvPicPr>
          <p:nvPr/>
        </p:nvPicPr>
        <p:blipFill rotWithShape="1">
          <a:blip r:embed="rId5"/>
          <a:srcRect r="6472"/>
          <a:stretch/>
        </p:blipFill>
        <p:spPr>
          <a:xfrm>
            <a:off x="1132086" y="4969060"/>
            <a:ext cx="3107220" cy="1443513"/>
          </a:xfrm>
          <a:prstGeom prst="rect">
            <a:avLst/>
          </a:prstGeom>
        </p:spPr>
      </p:pic>
      <p:sp>
        <p:nvSpPr>
          <p:cNvPr id="13" name="矩形 12"/>
          <p:cNvSpPr/>
          <p:nvPr/>
        </p:nvSpPr>
        <p:spPr>
          <a:xfrm>
            <a:off x="6480646" y="1500717"/>
            <a:ext cx="3481641" cy="16257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p:cNvPicPr>
            <a:picLocks noChangeAspect="1"/>
          </p:cNvPicPr>
          <p:nvPr/>
        </p:nvPicPr>
        <p:blipFill rotWithShape="1">
          <a:blip r:embed="rId6"/>
          <a:srcRect t="6647" r="-2243"/>
          <a:stretch/>
        </p:blipFill>
        <p:spPr>
          <a:xfrm>
            <a:off x="6665534" y="1655110"/>
            <a:ext cx="3211005" cy="1358163"/>
          </a:xfrm>
          <a:prstGeom prst="rect">
            <a:avLst/>
          </a:prstGeom>
        </p:spPr>
      </p:pic>
      <p:sp>
        <p:nvSpPr>
          <p:cNvPr id="14" name="矩形 13"/>
          <p:cNvSpPr/>
          <p:nvPr/>
        </p:nvSpPr>
        <p:spPr>
          <a:xfrm>
            <a:off x="6480646" y="4018605"/>
            <a:ext cx="3481641" cy="16257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圖片 7"/>
          <p:cNvPicPr>
            <a:picLocks noChangeAspect="1"/>
          </p:cNvPicPr>
          <p:nvPr/>
        </p:nvPicPr>
        <p:blipFill rotWithShape="1">
          <a:blip r:embed="rId7"/>
          <a:srcRect l="2395" t="3620" b="2223"/>
          <a:stretch/>
        </p:blipFill>
        <p:spPr>
          <a:xfrm>
            <a:off x="6581743" y="4143632"/>
            <a:ext cx="3211006" cy="1375719"/>
          </a:xfrm>
          <a:prstGeom prst="rect">
            <a:avLst/>
          </a:prstGeom>
        </p:spPr>
      </p:pic>
      <p:sp>
        <p:nvSpPr>
          <p:cNvPr id="15" name="矩形 14"/>
          <p:cNvSpPr/>
          <p:nvPr/>
        </p:nvSpPr>
        <p:spPr>
          <a:xfrm>
            <a:off x="9277292" y="4237362"/>
            <a:ext cx="497645" cy="409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31238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
            <a:ext cx="12192000" cy="1073426"/>
          </a:xfrm>
          <a:solidFill>
            <a:srgbClr val="593660"/>
          </a:solidFill>
        </p:spPr>
        <p:txBody>
          <a:bodyPr/>
          <a:lstStyle/>
          <a:p>
            <a:r>
              <a:rPr lang="zh-TW" altLang="en-US" dirty="0">
                <a:solidFill>
                  <a:schemeClr val="bg1"/>
                </a:solidFill>
                <a:latin typeface="微軟正黑體" panose="020B0604030504040204" pitchFamily="34" charset="-120"/>
                <a:ea typeface="微軟正黑體" panose="020B0604030504040204" pitchFamily="34" charset="-120"/>
              </a:rPr>
              <a:t>電子煙釀肺</a:t>
            </a:r>
            <a:r>
              <a:rPr lang="zh-TW" altLang="en-US" dirty="0" smtClean="0">
                <a:solidFill>
                  <a:schemeClr val="bg1"/>
                </a:solidFill>
                <a:latin typeface="微軟正黑體" panose="020B0604030504040204" pitchFamily="34" charset="-120"/>
                <a:ea typeface="微軟正黑體" panose="020B0604030504040204" pitchFamily="34" charset="-120"/>
              </a:rPr>
              <a:t>傷害</a:t>
            </a:r>
            <a:r>
              <a:rPr lang="zh-TW" altLang="en-US" dirty="0" smtClean="0">
                <a:solidFill>
                  <a:schemeClr val="bg1"/>
                </a:solidFill>
                <a:latin typeface="新細明體" panose="02020500000000000000" pitchFamily="18" charset="-120"/>
                <a:ea typeface="新細明體" panose="02020500000000000000" pitchFamily="18" charset="-120"/>
              </a:rPr>
              <a:t>，</a:t>
            </a:r>
            <a:r>
              <a:rPr lang="zh-TW" altLang="en-US" dirty="0" smtClean="0">
                <a:solidFill>
                  <a:schemeClr val="bg1"/>
                </a:solidFill>
                <a:latin typeface="微軟正黑體" panose="020B0604030504040204" pitchFamily="34" charset="-120"/>
                <a:ea typeface="微軟正黑體" panose="020B0604030504040204" pitchFamily="34" charset="-120"/>
              </a:rPr>
              <a:t> </a:t>
            </a:r>
            <a:r>
              <a:rPr lang="zh-TW" altLang="en-US" dirty="0">
                <a:solidFill>
                  <a:schemeClr val="bg1"/>
                </a:solidFill>
                <a:latin typeface="微軟正黑體" panose="020B0604030504040204" pitchFamily="34" charset="-120"/>
                <a:ea typeface="微軟正黑體" panose="020B0604030504040204" pitchFamily="34" charset="-120"/>
              </a:rPr>
              <a:t>年齡最小僅</a:t>
            </a:r>
            <a:r>
              <a:rPr lang="en-US" altLang="zh-TW" dirty="0">
                <a:solidFill>
                  <a:schemeClr val="bg1"/>
                </a:solidFill>
                <a:latin typeface="微軟正黑體" panose="020B0604030504040204" pitchFamily="34" charset="-120"/>
                <a:ea typeface="微軟正黑體" panose="020B0604030504040204" pitchFamily="34" charset="-120"/>
              </a:rPr>
              <a:t>16</a:t>
            </a:r>
            <a:r>
              <a:rPr lang="zh-TW" altLang="en-US" dirty="0">
                <a:solidFill>
                  <a:schemeClr val="bg1"/>
                </a:solidFill>
                <a:latin typeface="微軟正黑體" panose="020B0604030504040204" pitchFamily="34" charset="-120"/>
                <a:ea typeface="微軟正黑體" panose="020B0604030504040204" pitchFamily="34" charset="-120"/>
              </a:rPr>
              <a:t>歲</a:t>
            </a:r>
          </a:p>
        </p:txBody>
      </p:sp>
      <p:sp>
        <p:nvSpPr>
          <p:cNvPr id="3" name="內容版面配置區 2"/>
          <p:cNvSpPr>
            <a:spLocks noGrp="1"/>
          </p:cNvSpPr>
          <p:nvPr>
            <p:ph idx="1"/>
          </p:nvPr>
        </p:nvSpPr>
        <p:spPr>
          <a:xfrm>
            <a:off x="251790" y="1193876"/>
            <a:ext cx="11719631" cy="5014591"/>
          </a:xfrm>
        </p:spPr>
        <p:txBody>
          <a:bodyPr>
            <a:normAutofit/>
          </a:bodyPr>
          <a:lstStyle/>
          <a:p>
            <a:r>
              <a:rPr lang="zh-TW" altLang="en-US" dirty="0">
                <a:latin typeface="微軟正黑體" panose="020B0604030504040204" pitchFamily="34" charset="-120"/>
                <a:ea typeface="微軟正黑體" panose="020B0604030504040204" pitchFamily="34" charset="-120"/>
              </a:rPr>
              <a:t>年輕人使用電子煙比例逐年提升，甚至還造成肺傷害。根據國民健康署統計，</a:t>
            </a:r>
            <a:r>
              <a:rPr lang="zh-TW" altLang="en-US" b="1" u="sng" dirty="0">
                <a:solidFill>
                  <a:srgbClr val="FF0000"/>
                </a:solidFill>
                <a:latin typeface="微軟正黑體" panose="020B0604030504040204" pitchFamily="34" charset="-120"/>
                <a:ea typeface="微軟正黑體" panose="020B0604030504040204" pitchFamily="34" charset="-120"/>
              </a:rPr>
              <a:t>近</a:t>
            </a:r>
            <a:r>
              <a:rPr lang="en-US" altLang="zh-TW" b="1" u="sng" dirty="0">
                <a:solidFill>
                  <a:srgbClr val="FF0000"/>
                </a:solidFill>
                <a:latin typeface="微軟正黑體" panose="020B0604030504040204" pitchFamily="34" charset="-120"/>
                <a:ea typeface="微軟正黑體" panose="020B0604030504040204" pitchFamily="34" charset="-120"/>
              </a:rPr>
              <a:t>2</a:t>
            </a:r>
            <a:r>
              <a:rPr lang="zh-TW" altLang="en-US" b="1" u="sng" dirty="0">
                <a:solidFill>
                  <a:srgbClr val="FF0000"/>
                </a:solidFill>
                <a:latin typeface="微軟正黑體" panose="020B0604030504040204" pitchFamily="34" charset="-120"/>
                <a:ea typeface="微軟正黑體" panose="020B0604030504040204" pitchFamily="34" charset="-120"/>
              </a:rPr>
              <a:t>年已有</a:t>
            </a:r>
            <a:r>
              <a:rPr lang="en-US" altLang="zh-TW" b="1" u="sng" dirty="0">
                <a:solidFill>
                  <a:srgbClr val="FF0000"/>
                </a:solidFill>
                <a:latin typeface="微軟正黑體" panose="020B0604030504040204" pitchFamily="34" charset="-120"/>
                <a:ea typeface="微軟正黑體" panose="020B0604030504040204" pitchFamily="34" charset="-120"/>
              </a:rPr>
              <a:t>6</a:t>
            </a:r>
            <a:r>
              <a:rPr lang="zh-TW" altLang="en-US" b="1" u="sng" dirty="0">
                <a:solidFill>
                  <a:srgbClr val="FF0000"/>
                </a:solidFill>
                <a:latin typeface="微軟正黑體" panose="020B0604030504040204" pitchFamily="34" charset="-120"/>
                <a:ea typeface="微軟正黑體" panose="020B0604030504040204" pitchFamily="34" charset="-120"/>
              </a:rPr>
              <a:t>例通報疑似電子煙肺傷害個案，其中年齡最小只有</a:t>
            </a:r>
            <a:r>
              <a:rPr lang="en-US" altLang="zh-TW" b="1" u="sng" dirty="0">
                <a:solidFill>
                  <a:srgbClr val="FF0000"/>
                </a:solidFill>
                <a:latin typeface="微軟正黑體" panose="020B0604030504040204" pitchFamily="34" charset="-120"/>
                <a:ea typeface="微軟正黑體" panose="020B0604030504040204" pitchFamily="34" charset="-120"/>
              </a:rPr>
              <a:t>16</a:t>
            </a:r>
            <a:r>
              <a:rPr lang="zh-TW" altLang="en-US" b="1" u="sng" dirty="0">
                <a:solidFill>
                  <a:srgbClr val="FF0000"/>
                </a:solidFill>
                <a:latin typeface="微軟正黑體" panose="020B0604030504040204" pitchFamily="34" charset="-120"/>
                <a:ea typeface="微軟正黑體" panose="020B0604030504040204" pitchFamily="34" charset="-120"/>
              </a:rPr>
              <a:t>歲</a:t>
            </a:r>
            <a:r>
              <a:rPr lang="zh-TW" altLang="en-US" b="1" u="sng" dirty="0" smtClean="0">
                <a:solidFill>
                  <a:srgbClr val="FF0000"/>
                </a:solidFill>
                <a:latin typeface="微軟正黑體" panose="020B0604030504040204" pitchFamily="34" charset="-120"/>
                <a:ea typeface="微軟正黑體" panose="020B0604030504040204" pitchFamily="34" charset="-120"/>
              </a:rPr>
              <a:t>。</a:t>
            </a:r>
            <a:endParaRPr lang="en-US" altLang="zh-TW" b="1" u="sng" dirty="0" smtClean="0">
              <a:solidFill>
                <a:srgbClr val="FF0000"/>
              </a:solidFill>
              <a:latin typeface="微軟正黑體" panose="020B0604030504040204" pitchFamily="34" charset="-120"/>
              <a:ea typeface="微軟正黑體" panose="020B0604030504040204" pitchFamily="34" charset="-120"/>
            </a:endParaRPr>
          </a:p>
          <a:p>
            <a:pPr marL="0" indent="0">
              <a:buNone/>
            </a:pPr>
            <a:endParaRPr lang="en-US" altLang="zh-TW" dirty="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經</a:t>
            </a:r>
            <a:r>
              <a:rPr lang="zh-TW" altLang="en-US" dirty="0">
                <a:latin typeface="微軟正黑體" panose="020B0604030504040204" pitchFamily="34" charset="-120"/>
                <a:ea typeface="微軟正黑體" panose="020B0604030504040204" pitchFamily="34" charset="-120"/>
              </a:rPr>
              <a:t>研究發現，</a:t>
            </a:r>
            <a:r>
              <a:rPr lang="zh-TW" altLang="en-US" b="1" u="sng" dirty="0">
                <a:solidFill>
                  <a:srgbClr val="FF0000"/>
                </a:solidFill>
                <a:latin typeface="微軟正黑體" panose="020B0604030504040204" pitchFamily="34" charset="-120"/>
                <a:ea typeface="微軟正黑體" panose="020B0604030504040204" pitchFamily="34" charset="-120"/>
              </a:rPr>
              <a:t>煙油含有超過</a:t>
            </a:r>
            <a:r>
              <a:rPr lang="en-US" altLang="zh-TW" b="1" u="sng" dirty="0">
                <a:solidFill>
                  <a:srgbClr val="FF0000"/>
                </a:solidFill>
                <a:latin typeface="微軟正黑體" panose="020B0604030504040204" pitchFamily="34" charset="-120"/>
                <a:ea typeface="微軟正黑體" panose="020B0604030504040204" pitchFamily="34" charset="-120"/>
              </a:rPr>
              <a:t>41</a:t>
            </a:r>
            <a:r>
              <a:rPr lang="zh-TW" altLang="en-US" b="1" u="sng" dirty="0">
                <a:solidFill>
                  <a:srgbClr val="FF0000"/>
                </a:solidFill>
                <a:latin typeface="微軟正黑體" panose="020B0604030504040204" pitchFamily="34" charset="-120"/>
                <a:ea typeface="微軟正黑體" panose="020B0604030504040204" pitchFamily="34" charset="-120"/>
              </a:rPr>
              <a:t>種有害、有毒致癌物質等。</a:t>
            </a:r>
            <a:r>
              <a:rPr lang="zh-TW" altLang="en-US" dirty="0">
                <a:latin typeface="微軟正黑體" panose="020B0604030504040204" pitchFamily="34" charset="-120"/>
                <a:ea typeface="微軟正黑體" panose="020B0604030504040204" pitchFamily="34" charset="-120"/>
              </a:rPr>
              <a:t>部分標榜草莓、香草口味的電子煙，添加的食用香料、香精等雖然能吃，但不代表能吸，因煙油添加物缺乏呼吸毒理</a:t>
            </a:r>
            <a:r>
              <a:rPr lang="zh-TW" altLang="en-US" dirty="0" smtClean="0">
                <a:latin typeface="微軟正黑體" panose="020B0604030504040204" pitchFamily="34" charset="-120"/>
                <a:ea typeface="微軟正黑體" panose="020B0604030504040204" pitchFamily="34" charset="-120"/>
              </a:rPr>
              <a:t>測試。</a:t>
            </a:r>
            <a:endParaRPr lang="en-US" altLang="zh-TW" dirty="0" smtClean="0">
              <a:latin typeface="微軟正黑體" panose="020B0604030504040204" pitchFamily="34" charset="-120"/>
              <a:ea typeface="微軟正黑體" panose="020B0604030504040204" pitchFamily="34" charset="-120"/>
            </a:endParaRPr>
          </a:p>
          <a:p>
            <a:pPr marL="0" indent="0">
              <a:buNone/>
            </a:pP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世界衛生組織（</a:t>
            </a:r>
            <a:r>
              <a:rPr lang="en-US" altLang="zh-TW" dirty="0">
                <a:latin typeface="微軟正黑體" panose="020B0604030504040204" pitchFamily="34" charset="-120"/>
                <a:ea typeface="微軟正黑體" panose="020B0604030504040204" pitchFamily="34" charset="-120"/>
              </a:rPr>
              <a:t>WHO</a:t>
            </a:r>
            <a:r>
              <a:rPr lang="zh-TW" altLang="en-US" dirty="0">
                <a:latin typeface="微軟正黑體" panose="020B0604030504040204" pitchFamily="34" charset="-120"/>
                <a:ea typeface="微軟正黑體" panose="020B0604030504040204" pitchFamily="34" charset="-120"/>
              </a:rPr>
              <a:t>）表示，</a:t>
            </a:r>
            <a:r>
              <a:rPr lang="zh-TW" altLang="en-US" b="1" u="sng" dirty="0">
                <a:solidFill>
                  <a:srgbClr val="FF0000"/>
                </a:solidFill>
                <a:latin typeface="微軟正黑體" panose="020B0604030504040204" pitchFamily="34" charset="-120"/>
                <a:ea typeface="微軟正黑體" panose="020B0604030504040204" pitchFamily="34" charset="-120"/>
              </a:rPr>
              <a:t>許多標榜無尼古丁的煙油，其實都測出含有尼古丁</a:t>
            </a:r>
            <a:r>
              <a:rPr lang="zh-TW" altLang="en-US" dirty="0">
                <a:latin typeface="微軟正黑體" panose="020B0604030504040204" pitchFamily="34" charset="-120"/>
                <a:ea typeface="微軟正黑體" panose="020B0604030504040204" pitchFamily="34" charset="-120"/>
              </a:rPr>
              <a:t>，且全球每年約</a:t>
            </a:r>
            <a:r>
              <a:rPr lang="en-US" altLang="zh-TW" dirty="0">
                <a:latin typeface="微軟正黑體" panose="020B0604030504040204" pitchFamily="34" charset="-120"/>
                <a:ea typeface="微軟正黑體" panose="020B0604030504040204" pitchFamily="34" charset="-120"/>
              </a:rPr>
              <a:t>120</a:t>
            </a:r>
            <a:r>
              <a:rPr lang="zh-TW" altLang="en-US" dirty="0">
                <a:latin typeface="微軟正黑體" panose="020B0604030504040204" pitchFamily="34" charset="-120"/>
                <a:ea typeface="微軟正黑體" panose="020B0604030504040204" pitchFamily="34" charset="-120"/>
              </a:rPr>
              <a:t>萬人因二手菸死亡，其中</a:t>
            </a:r>
            <a:r>
              <a:rPr lang="en-US" altLang="zh-TW" dirty="0">
                <a:latin typeface="微軟正黑體" panose="020B0604030504040204" pitchFamily="34" charset="-120"/>
                <a:ea typeface="微軟正黑體" panose="020B0604030504040204" pitchFamily="34" charset="-120"/>
              </a:rPr>
              <a:t>15</a:t>
            </a:r>
            <a:r>
              <a:rPr lang="zh-TW" altLang="en-US" dirty="0">
                <a:latin typeface="微軟正黑體" panose="020B0604030504040204" pitchFamily="34" charset="-120"/>
                <a:ea typeface="微軟正黑體" panose="020B0604030504040204" pitchFamily="34" charset="-120"/>
              </a:rPr>
              <a:t>歲以下的兒童和青少年為</a:t>
            </a:r>
            <a:r>
              <a:rPr lang="en-US" altLang="zh-TW" dirty="0">
                <a:latin typeface="微軟正黑體" panose="020B0604030504040204" pitchFamily="34" charset="-120"/>
                <a:ea typeface="微軟正黑體" panose="020B0604030504040204" pitchFamily="34" charset="-120"/>
              </a:rPr>
              <a:t>6</a:t>
            </a:r>
            <a:r>
              <a:rPr lang="zh-TW" altLang="en-US" dirty="0">
                <a:latin typeface="微軟正黑體" panose="020B0604030504040204" pitchFamily="34" charset="-120"/>
                <a:ea typeface="微軟正黑體" panose="020B0604030504040204" pitchFamily="34" charset="-120"/>
              </a:rPr>
              <a:t>萬</a:t>
            </a:r>
            <a:r>
              <a:rPr lang="en-US" altLang="zh-TW" dirty="0">
                <a:latin typeface="微軟正黑體" panose="020B0604030504040204" pitchFamily="34" charset="-120"/>
                <a:ea typeface="微軟正黑體" panose="020B0604030504040204" pitchFamily="34" charset="-120"/>
              </a:rPr>
              <a:t>5000</a:t>
            </a:r>
            <a:r>
              <a:rPr lang="zh-TW" altLang="en-US" dirty="0">
                <a:latin typeface="微軟正黑體" panose="020B0604030504040204" pitchFamily="34" charset="-120"/>
                <a:ea typeface="微軟正黑體" panose="020B0604030504040204" pitchFamily="34" charset="-120"/>
              </a:rPr>
              <a:t>人。</a:t>
            </a:r>
          </a:p>
        </p:txBody>
      </p:sp>
      <p:sp>
        <p:nvSpPr>
          <p:cNvPr id="4" name="文字方塊 3"/>
          <p:cNvSpPr txBox="1"/>
          <p:nvPr/>
        </p:nvSpPr>
        <p:spPr>
          <a:xfrm>
            <a:off x="251790" y="6208467"/>
            <a:ext cx="5927074" cy="338554"/>
          </a:xfrm>
          <a:prstGeom prst="rect">
            <a:avLst/>
          </a:prstGeom>
          <a:noFill/>
        </p:spPr>
        <p:txBody>
          <a:bodyPr wrap="square" rtlCol="0">
            <a:spAutoFit/>
          </a:bodyPr>
          <a:lstStyle/>
          <a:p>
            <a:r>
              <a:rPr lang="zh-TW" altLang="en-US" sz="1600" b="1" dirty="0" smtClean="0">
                <a:latin typeface="微軟正黑體" panose="020B0604030504040204" pitchFamily="34" charset="-120"/>
                <a:ea typeface="微軟正黑體" panose="020B0604030504040204" pitchFamily="34" charset="-120"/>
              </a:rPr>
              <a:t>資料來源</a:t>
            </a:r>
            <a:r>
              <a:rPr lang="en-US" altLang="zh-TW" sz="1600" b="1" dirty="0" smtClean="0">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國民健康署</a:t>
            </a:r>
            <a:r>
              <a:rPr lang="en-US" altLang="zh-TW" sz="1600" b="1" dirty="0" smtClean="0">
                <a:latin typeface="微軟正黑體" panose="020B0604030504040204" pitchFamily="34" charset="-120"/>
                <a:ea typeface="微軟正黑體" panose="020B0604030504040204" pitchFamily="34" charset="-120"/>
              </a:rPr>
              <a:t>2022.2.24</a:t>
            </a:r>
            <a:r>
              <a:rPr lang="zh-TW" altLang="en-US" sz="1600" b="1" dirty="0" smtClean="0">
                <a:latin typeface="微軟正黑體" panose="020B0604030504040204" pitchFamily="34" charset="-120"/>
                <a:ea typeface="微軟正黑體" panose="020B0604030504040204" pitchFamily="34" charset="-120"/>
              </a:rPr>
              <a:t>新聞</a:t>
            </a:r>
            <a:endParaRPr lang="zh-TW" altLang="en-US" sz="1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37619060"/>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3880</TotalTime>
  <Words>4254</Words>
  <Application>Microsoft Office PowerPoint</Application>
  <PresentationFormat>寬螢幕</PresentationFormat>
  <Paragraphs>332</Paragraphs>
  <Slides>42</Slides>
  <Notes>42</Notes>
  <HiddenSlides>0</HiddenSlides>
  <MMClips>0</MMClips>
  <ScaleCrop>false</ScaleCrop>
  <HeadingPairs>
    <vt:vector size="6" baseType="variant">
      <vt:variant>
        <vt:lpstr>使用字型</vt:lpstr>
      </vt:variant>
      <vt:variant>
        <vt:i4>14</vt:i4>
      </vt:variant>
      <vt:variant>
        <vt:lpstr>佈景主題</vt:lpstr>
      </vt:variant>
      <vt:variant>
        <vt:i4>1</vt:i4>
      </vt:variant>
      <vt:variant>
        <vt:lpstr>投影片標題</vt:lpstr>
      </vt:variant>
      <vt:variant>
        <vt:i4>42</vt:i4>
      </vt:variant>
    </vt:vector>
  </HeadingPairs>
  <TitlesOfParts>
    <vt:vector size="57" baseType="lpstr">
      <vt:lpstr>Bodoni SvtyTwo ITC TT-Book</vt:lpstr>
      <vt:lpstr>Palatino</vt:lpstr>
      <vt:lpstr>華康中圓體</vt:lpstr>
      <vt:lpstr>華康少女文字W7(P)</vt:lpstr>
      <vt:lpstr>微軟正黑體</vt:lpstr>
      <vt:lpstr>新細明體</vt:lpstr>
      <vt:lpstr>標楷體</vt:lpstr>
      <vt:lpstr>Arial</vt:lpstr>
      <vt:lpstr>Calibri</vt:lpstr>
      <vt:lpstr>Calibri Light</vt:lpstr>
      <vt:lpstr>Garamond</vt:lpstr>
      <vt:lpstr>Times New Roman</vt:lpstr>
      <vt:lpstr>Wingdings</vt:lpstr>
      <vt:lpstr>Wingdings 3</vt:lpstr>
      <vt:lpstr>Office 佈景主題</vt:lpstr>
      <vt:lpstr>菸、酒、檳危害防制宣導教材 國中版</vt:lpstr>
      <vt:lpstr>PowerPoint 簡報</vt:lpstr>
      <vt:lpstr>電子煙危害防制</vt:lpstr>
      <vt:lpstr>什麼是電子煙?</vt:lpstr>
      <vt:lpstr>PowerPoint 簡報</vt:lpstr>
      <vt:lpstr>電子煙也有二、三手菸(煙)危害</vt:lpstr>
      <vt:lpstr>PowerPoint 簡報</vt:lpstr>
      <vt:lpstr>電子煙的五大危害</vt:lpstr>
      <vt:lpstr>電子煙釀肺傷害， 年齡最小僅16歲</vt:lpstr>
      <vt:lpstr> 年輕人使用電子煙感染新冠肺炎的機率為一般人的5倍！ </vt:lpstr>
      <vt:lpstr>PowerPoint 簡報</vt:lpstr>
      <vt:lpstr>有關青少年菸害防制相關法規</vt:lpstr>
      <vt:lpstr>   桃園市電子煙危害防制自治條例公布施行  </vt:lpstr>
      <vt:lpstr>PowerPoint 簡報</vt:lpstr>
      <vt:lpstr>PowerPoint 簡報</vt:lpstr>
      <vt:lpstr> 青少年菸害防制 </vt:lpstr>
      <vt:lpstr>相關案例判斷</vt:lpstr>
      <vt:lpstr>菸害防制小學堂</vt:lpstr>
      <vt:lpstr>拒菸演練</vt:lpstr>
      <vt:lpstr>PowerPoint 簡報</vt:lpstr>
      <vt:lpstr>招式一</vt:lpstr>
      <vt:lpstr>招式二</vt:lpstr>
      <vt:lpstr>招式三</vt:lpstr>
      <vt:lpstr>招式四</vt:lpstr>
      <vt:lpstr>招式五</vt:lpstr>
      <vt:lpstr>招式六</vt:lpstr>
      <vt:lpstr>招式七</vt:lpstr>
      <vt:lpstr>招式八</vt:lpstr>
      <vt:lpstr>蔡阿嘎真人版龜兔賽跑(上)：兔子不偷懶，就真的會贏嗎？</vt:lpstr>
      <vt:lpstr> 蔡阿嘎真人版龜兔賽跑(下)：老煙槍兔子下定決心要戒菸了！能順利成功嗎？ </vt:lpstr>
      <vt:lpstr>檳榔危害防制</vt:lpstr>
      <vt:lpstr>檳榔的粗纖維就如同菜瓜布在口中摩擦「牙齒」及「口腔黏膜」，牙齒會變黑、磨損、動搖以及傷害牙齦，使得牙床下移形成牙周病。</vt:lpstr>
      <vt:lpstr>PowerPoint 簡報</vt:lpstr>
      <vt:lpstr>PowerPoint 簡報</vt:lpstr>
      <vt:lpstr>這樣你還要吃檳榔嗎？</vt:lpstr>
      <vt:lpstr>PowerPoint 簡報</vt:lpstr>
      <vt:lpstr>PowerPoint 簡報</vt:lpstr>
      <vt:lpstr>PowerPoint 簡報</vt:lpstr>
      <vt:lpstr>PowerPoint 簡報</vt:lpstr>
      <vt:lpstr>PowerPoint 簡報</vt:lpstr>
      <vt:lpstr>參考影片</vt:lpstr>
      <vt:lpstr>電子煙宣導資源</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簡霈萱</dc:creator>
  <cp:lastModifiedBy>user</cp:lastModifiedBy>
  <cp:revision>142</cp:revision>
  <cp:lastPrinted>2022-02-25T09:16:06Z</cp:lastPrinted>
  <dcterms:created xsi:type="dcterms:W3CDTF">2021-02-09T06:03:21Z</dcterms:created>
  <dcterms:modified xsi:type="dcterms:W3CDTF">2022-03-16T03:17:06Z</dcterms:modified>
</cp:coreProperties>
</file>