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7" r:id="rId4"/>
    <p:sldId id="27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8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2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31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02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2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6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65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7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8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6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9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5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7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1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0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4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8E01BB-DBD3-4985-A613-EC890441D85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4693698-215C-4049-8513-30735B48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6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B1CA-FBDC-42DF-A30C-8478DE8AD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968" y="409131"/>
            <a:ext cx="10177272" cy="321189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Exploring The Gambia's Cultural Taboos: A Journey into Unspoken Norms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17CFE-7022-4397-ABF5-D42D62B12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en-US" dirty="0"/>
              <a:t>Presented by: Patrick A Mendy CYCU</a:t>
            </a:r>
          </a:p>
        </p:txBody>
      </p:sp>
    </p:spTree>
    <p:extLst>
      <p:ext uri="{BB962C8B-B14F-4D97-AF65-F5344CB8AC3E}">
        <p14:creationId xmlns:p14="http://schemas.microsoft.com/office/powerpoint/2010/main" val="1199337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BE33-8D4E-4B99-8FCF-EE2E435CE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Disrespecting Religious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B3C80-EC22-4807-B5E4-F1BA7ED8F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Gambians, predominantly Muslim, hold their religious practices in high regard. Disrespecting or interfering with religious rituals and observances is considered offensive.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174CD-D244-4D13-96EF-8C447F77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23" y="3592947"/>
            <a:ext cx="6531864" cy="310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6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4FA2E-ABB4-476A-B1A5-E2821059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Wasting 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8DBC6-D232-4AA6-8EBF-DC0A07F2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Wasting food is strongly discouraged. In a culture where resources may be limited, the importance of appreciating and conserving food is emphasized.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623C5-81E2-489D-8D32-C2BD521B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84" y="3759200"/>
            <a:ext cx="6568440" cy="29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2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007C-12BA-4509-9968-42D3C641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Criticism or Shame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4D21-4C31-4704-8001-5D31A8B20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Criticizing or shaming someone publicly is culturally unacceptable. Issues and conflicts are typically addressed privately to avoid causing embarrassment.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A1426-1B52-4934-8AC4-E06CFD2B0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750" y="3648364"/>
            <a:ext cx="5542026" cy="30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96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04D0-9364-40D0-BBAA-29D109CE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Speaking Loudly in Public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DB518-8214-4242-A0B8-59B44EF40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513046" cy="3416300"/>
          </a:xfrm>
        </p:spPr>
        <p:txBody>
          <a:bodyPr/>
          <a:lstStyle/>
          <a:p>
            <a:pPr algn="just"/>
            <a:r>
              <a:rPr lang="en-US" dirty="0"/>
              <a:t>Speaking loudly in public spaces, particularly in a confrontational manner, is considered inappropriate. Maintaining a calm and composed demeanor is valued.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774F9-5B36-4904-A409-F721AE667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69454"/>
            <a:ext cx="5486400" cy="28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72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FF90-EBE4-4E98-88F7-ED447B4C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Whistling at 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85537-B2DC-44AF-B143-07A008DC3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771664" cy="3416300"/>
          </a:xfrm>
        </p:spPr>
        <p:txBody>
          <a:bodyPr/>
          <a:lstStyle/>
          <a:p>
            <a:pPr algn="just"/>
            <a:r>
              <a:rPr lang="en-US" dirty="0"/>
              <a:t>Whistling at night is often associated with attracting spirits or supernatural entities in Gambian folklore. It is considered taboo, especially in rural communities.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01276-56F8-416D-AD9F-6052E74F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77" y="3429000"/>
            <a:ext cx="6202680" cy="32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73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DB4E-077A-4A14-837B-9D61DA36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Interfering with Sacred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C2444-9155-4F1C-8B25-F43C16A76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734719" cy="3416300"/>
          </a:xfrm>
        </p:spPr>
        <p:txBody>
          <a:bodyPr/>
          <a:lstStyle/>
          <a:p>
            <a:pPr algn="just"/>
            <a:r>
              <a:rPr lang="en-US" dirty="0"/>
              <a:t>Disturbing or disrespecting sacred sites, which often hold spiritual significance, is considered a serious taboo. These sites are treated with reverence.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224F9-42B6-4C63-BFEC-8F3CE02D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873" y="3546763"/>
            <a:ext cx="4895088" cy="32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5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E4C4-341F-4EC4-A760-E959C401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 Legs in the Presence of Elders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7BF2A-8D65-4982-82B5-594BAE387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670064" cy="3416300"/>
          </a:xfrm>
        </p:spPr>
        <p:txBody>
          <a:bodyPr/>
          <a:lstStyle/>
          <a:p>
            <a:pPr algn="just"/>
            <a:r>
              <a:rPr lang="en-US" dirty="0"/>
              <a:t>Crossing legs while sitting in the presence of elders is seen as a sign of disrespect. It is customary to sit with legs uncrossed as a gesture of deference.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8B1BC-0DB8-4E60-8F14-957995F7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39127"/>
            <a:ext cx="5468874" cy="32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04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EA7A-A8DE-4033-9BBC-A26F66D23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Openly Declining Hospitality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02511-450C-41CA-8D0F-F96821D81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568464" cy="3416300"/>
          </a:xfrm>
        </p:spPr>
        <p:txBody>
          <a:bodyPr/>
          <a:lstStyle/>
          <a:p>
            <a:pPr algn="just"/>
            <a:r>
              <a:rPr lang="en-US" dirty="0"/>
              <a:t>Openly declining food or hospitality from a host can be considered impolite. It is customary to accept offerings graciously, even if only a small amount is consumed.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70622-FFF8-4ACC-B1EF-0967122D7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666" y="3676072"/>
            <a:ext cx="5534406" cy="30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16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52E5-D217-4C05-B4E1-4C0210AB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Comments about the Country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9AD7C-79FB-481A-AAED-6B745861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057991" cy="3416300"/>
          </a:xfrm>
        </p:spPr>
        <p:txBody>
          <a:bodyPr/>
          <a:lstStyle/>
          <a:p>
            <a:pPr algn="just"/>
            <a:r>
              <a:rPr lang="en-US" dirty="0"/>
              <a:t>Making derogatory remarks about The Gambia or its people is socially inappropriate. Expressing negativity about the country is generally discouraged.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9576A-06F7-4F89-AB6B-CC5A7729D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980" y="3982166"/>
            <a:ext cx="493776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65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DD6B8-2702-4F21-B96B-5EDED63C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a Child after a Living Relative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F2BD-3FE4-4211-911E-3387CAA55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827082" cy="3416300"/>
          </a:xfrm>
        </p:spPr>
        <p:txBody>
          <a:bodyPr/>
          <a:lstStyle/>
          <a:p>
            <a:pPr algn="just"/>
            <a:r>
              <a:rPr lang="en-US" dirty="0"/>
              <a:t>Naming a child after a living relative is often avoided to prevent bringing bad luck to both the child and the namesake.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F2B41-FF69-4611-9E69-7CCC4FD28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55" y="3602182"/>
            <a:ext cx="5227781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BE068-3DF0-4F5F-9FF3-4BB7BC9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Gambian Culture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FF4F34-233E-44B3-8DB6-7FAC2A840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037576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6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D8A3B-8DE6-49E4-A19A-48F94A2AA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59CAA0-6837-426E-8D0E-055E8340A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455" y="2825280"/>
            <a:ext cx="8223552" cy="38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31ED5-7F56-4675-ABD9-4277B0B6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Taboo?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B5230-2A86-4CD8-90CC-541A943D6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taboo</a:t>
            </a:r>
            <a:r>
              <a:rPr lang="en-US" dirty="0"/>
              <a:t> is a </a:t>
            </a:r>
            <a:r>
              <a:rPr lang="en-US" dirty="0">
                <a:solidFill>
                  <a:srgbClr val="002060"/>
                </a:solidFill>
              </a:rPr>
              <a:t>social</a:t>
            </a:r>
            <a:r>
              <a:rPr lang="en-US" dirty="0"/>
              <a:t> or </a:t>
            </a:r>
            <a:r>
              <a:rPr lang="en-US" dirty="0">
                <a:solidFill>
                  <a:srgbClr val="002060"/>
                </a:solidFill>
              </a:rPr>
              <a:t>cultural prohibition </a:t>
            </a:r>
            <a:r>
              <a:rPr lang="en-US" dirty="0"/>
              <a:t>or </a:t>
            </a:r>
            <a:r>
              <a:rPr lang="en-US" dirty="0">
                <a:solidFill>
                  <a:srgbClr val="002060"/>
                </a:solidFill>
              </a:rPr>
              <a:t>restriction</a:t>
            </a:r>
            <a:r>
              <a:rPr lang="en-US" dirty="0"/>
              <a:t> that dictates certain </a:t>
            </a:r>
            <a:r>
              <a:rPr lang="en-US" dirty="0">
                <a:solidFill>
                  <a:srgbClr val="00B050"/>
                </a:solidFill>
              </a:rPr>
              <a:t>actions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behaviors</a:t>
            </a:r>
            <a:r>
              <a:rPr lang="en-US" dirty="0"/>
              <a:t>, or </a:t>
            </a:r>
            <a:r>
              <a:rPr lang="en-US" dirty="0">
                <a:solidFill>
                  <a:srgbClr val="00B050"/>
                </a:solidFill>
              </a:rPr>
              <a:t>practices</a:t>
            </a:r>
            <a:r>
              <a:rPr lang="en-US" dirty="0"/>
              <a:t> as </a:t>
            </a:r>
            <a:r>
              <a:rPr lang="en-US" dirty="0">
                <a:solidFill>
                  <a:srgbClr val="7030A0"/>
                </a:solidFill>
              </a:rPr>
              <a:t>unacceptable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forbidden</a:t>
            </a:r>
            <a:r>
              <a:rPr lang="en-US" dirty="0"/>
              <a:t>, or </a:t>
            </a:r>
            <a:r>
              <a:rPr lang="en-US" dirty="0">
                <a:solidFill>
                  <a:srgbClr val="7030A0"/>
                </a:solidFill>
              </a:rPr>
              <a:t>sacred</a:t>
            </a:r>
            <a:r>
              <a:rPr lang="en-US" dirty="0"/>
              <a:t> within a particular community or society. 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Taboos are deeply ingrained in cultural norms and often carry strong moral or religious significance. Violating a taboo is generally met with social disapproval, stigma, or punishment.</a:t>
            </a:r>
          </a:p>
        </p:txBody>
      </p:sp>
    </p:spTree>
    <p:extLst>
      <p:ext uri="{BB962C8B-B14F-4D97-AF65-F5344CB8AC3E}">
        <p14:creationId xmlns:p14="http://schemas.microsoft.com/office/powerpoint/2010/main" val="1234633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B884-0CD3-470F-B7AC-61E0EDD62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Taboo?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CC61-6494-418D-BF35-30689C304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Taboos serve as a powerful mechanism for maintaining social order, reinforcing cultural identity, and preserving moral values within a community. They contribute to the establishment of societal norms and expectations, shaping individual and collective behavior.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Understanding and respecting taboos is essential for effective cross-cultural communication and fostering harmonious relationships within diverse societies.</a:t>
            </a:r>
          </a:p>
        </p:txBody>
      </p:sp>
    </p:spTree>
    <p:extLst>
      <p:ext uri="{BB962C8B-B14F-4D97-AF65-F5344CB8AC3E}">
        <p14:creationId xmlns:p14="http://schemas.microsoft.com/office/powerpoint/2010/main" val="358149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BF87-56EB-4CF7-90B3-41F9B9BE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Disrespecting Elders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61DB-7C7A-4729-B199-9CB82499C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Showing disrespect to elders is considered highly taboo in Gambian culture. Elders are revered for their wisdom and experience, and any form of disrespect is frowned upon.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28201-2BA5-4E02-A0F7-DC8D6D65E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3429000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2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5BA8B-E66C-4283-86B3-1590C177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Displays of Affection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ABF34-B570-46A2-B39D-4BDF8F486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Public displays of affection, such as kissing and hugging, are generally considered taboo. Gambian society tends to uphold more conservative values regarding romantic relationships.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7FCE8-5E36-4A92-A287-C395DEFA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731" y="3629890"/>
            <a:ext cx="6400800" cy="31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68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56D6-3C39-4096-93E6-E3EC7EC4F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Pointing with the Index Finger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1F1E-356C-4BF6-BFA9-F3A806AEF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Pointing directly at someone or something using the index finger is often considered impolite. It is preferred to use the whole hand or gesture subtly with the chin.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FACD3-A87D-45D2-BD1B-0B7757F93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739" y="3574473"/>
            <a:ext cx="6766560" cy="32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0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6EAE-C309-4753-8B44-8024834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Left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99969-1682-4494-86BF-94040DC1C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The left hand is traditionally considered impure in Gambian culture. Using it for actions like giving or receiving items is often avoided, with the right hand being the preferred choice.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A8372-820E-4905-B86F-B3D08B6F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123" y="3507312"/>
            <a:ext cx="5993077" cy="328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4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F9715-CDF6-47B0-986D-1F554F4F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Discussing Personal Matters Publicly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F62C1-3DFB-40A8-9FA7-CEF9E47F7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Openly discussing personal matters, especially within the family, is considered taboo. Privacy is highly valued, and discretion in communication is expected.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39954-40D1-4376-AB55-031DF27C4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44" y="3429000"/>
            <a:ext cx="6096000" cy="32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7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328</TotalTime>
  <Words>616</Words>
  <Application>Microsoft Office PowerPoint</Application>
  <PresentationFormat>Widescreen</PresentationFormat>
  <Paragraphs>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Ion Boardroom</vt:lpstr>
      <vt:lpstr>Exploring The Gambia's Cultural Taboos: A Journey into Unspoken Norms</vt:lpstr>
      <vt:lpstr>Introduction to Gambian Culture</vt:lpstr>
      <vt:lpstr>What is a Taboo?</vt:lpstr>
      <vt:lpstr>What is a Taboo?</vt:lpstr>
      <vt:lpstr>Disrespecting Elders</vt:lpstr>
      <vt:lpstr>Public Displays of Affection</vt:lpstr>
      <vt:lpstr>Pointing with the Index Finger</vt:lpstr>
      <vt:lpstr>Using the Left Hand</vt:lpstr>
      <vt:lpstr>Discussing Personal Matters Publicly</vt:lpstr>
      <vt:lpstr>Disrespecting Religious Practices</vt:lpstr>
      <vt:lpstr>Wasting Food</vt:lpstr>
      <vt:lpstr>Public Criticism or Shame</vt:lpstr>
      <vt:lpstr>Speaking Loudly in Public Spaces</vt:lpstr>
      <vt:lpstr>Whistling at Night</vt:lpstr>
      <vt:lpstr>Interfering with Sacred Sites</vt:lpstr>
      <vt:lpstr>Crossing Legs in the Presence of Elders</vt:lpstr>
      <vt:lpstr>Openly Declining Hospitality</vt:lpstr>
      <vt:lpstr>Negative Comments about the Country</vt:lpstr>
      <vt:lpstr>Naming a Child after a Living Relative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Gambia's Cultural Taboos: A Journey into Unspoken Norms</dc:title>
  <dc:creator>24372</dc:creator>
  <cp:lastModifiedBy>24372</cp:lastModifiedBy>
  <cp:revision>18</cp:revision>
  <dcterms:created xsi:type="dcterms:W3CDTF">2023-12-11T08:04:31Z</dcterms:created>
  <dcterms:modified xsi:type="dcterms:W3CDTF">2023-12-11T13:34:06Z</dcterms:modified>
</cp:coreProperties>
</file>