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9" r:id="rId3"/>
    <p:sldId id="258" r:id="rId4"/>
    <p:sldId id="257" r:id="rId5"/>
    <p:sldId id="260" r:id="rId6"/>
    <p:sldId id="274" r:id="rId7"/>
    <p:sldId id="261" r:id="rId8"/>
    <p:sldId id="275" r:id="rId9"/>
    <p:sldId id="262" r:id="rId10"/>
    <p:sldId id="263" r:id="rId11"/>
    <p:sldId id="268" r:id="rId12"/>
    <p:sldId id="264" r:id="rId13"/>
    <p:sldId id="265" r:id="rId14"/>
    <p:sldId id="266" r:id="rId15"/>
    <p:sldId id="267" r:id="rId16"/>
    <p:sldId id="269" r:id="rId17"/>
    <p:sldId id="270" r:id="rId18"/>
    <p:sldId id="272" r:id="rId19"/>
    <p:sldId id="273" r:id="rId20"/>
  </p:sldIdLst>
  <p:sldSz cx="9144000" cy="5715000" type="screen16x10"/>
  <p:notesSz cx="6858000" cy="9144000"/>
  <p:embeddedFontLst>
    <p:embeddedFont>
      <p:font typeface="Lucida Handwriting" pitchFamily="66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Franklin Gothic Book" pitchFamily="34" charset="0"/>
      <p:regular r:id="rId27"/>
      <p:italic r:id="rId28"/>
    </p:embeddedFont>
    <p:embeddedFont>
      <p:font typeface="Bodoni" charset="0"/>
      <p:bold r:id="rId29"/>
      <p:boldItalic r:id="rId30"/>
    </p:embeddedFont>
    <p:embeddedFont>
      <p:font typeface="Ribeye" charset="0"/>
      <p:regular r:id="rId31"/>
    </p:embeddedFont>
    <p:embeddedFont>
      <p:font typeface="Overlock" charset="0"/>
      <p:regular r:id="rId32"/>
      <p:bold r:id="rId33"/>
      <p:italic r:id="rId34"/>
      <p:boldItalic r:id="rId35"/>
    </p:embeddedFont>
    <p:embeddedFont>
      <p:font typeface="Corben" charset="0"/>
      <p:bold r:id="rId36"/>
    </p:embeddedFont>
    <p:embeddedFont>
      <p:font typeface="Franklin Gothic Medium" pitchFamily="34" charset="0"/>
      <p:regular r:id="rId37"/>
      <p: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5" d="100"/>
          <a:sy n="85" d="100"/>
        </p:scale>
        <p:origin x="-736" y="-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0017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206625"/>
            <a:ext cx="3571875" cy="35083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771"/>
            <a:ext cx="9146380" cy="5715771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3" y="1442003"/>
            <a:ext cx="5648623" cy="1003588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8" y="2059104"/>
            <a:ext cx="6511131" cy="274383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38986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389863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771"/>
            <a:ext cx="9146380" cy="5715771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206625"/>
            <a:ext cx="3571875" cy="35083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438948"/>
            <a:ext cx="5650992" cy="1006258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056920"/>
            <a:ext cx="6510528" cy="274320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914400"/>
            <a:ext cx="3200400" cy="30937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914400"/>
            <a:ext cx="3200400" cy="30937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914400"/>
            <a:ext cx="3200400" cy="45720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418207"/>
            <a:ext cx="3200400" cy="2590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914400"/>
            <a:ext cx="3200400" cy="45720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418207"/>
            <a:ext cx="3200400" cy="2590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206625"/>
            <a:ext cx="3571875" cy="35083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004889" y="-1004887"/>
            <a:ext cx="5715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313420"/>
            <a:ext cx="5212080" cy="907856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3" y="2182427"/>
            <a:ext cx="3807779" cy="27705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877821"/>
            <a:ext cx="5794760" cy="519428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6" y="0"/>
            <a:ext cx="7115175" cy="5715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206625"/>
            <a:ext cx="3571875" cy="35083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4206875"/>
            <a:ext cx="3571875" cy="150812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431251"/>
            <a:ext cx="5486400" cy="722870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0" y="1817108"/>
            <a:ext cx="6096545" cy="61722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4208861"/>
            <a:ext cx="3574257" cy="150614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4209410"/>
            <a:ext cx="9146380" cy="1505591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04800"/>
            <a:ext cx="752094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917190"/>
            <a:ext cx="7520940" cy="2983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892040"/>
            <a:ext cx="2176272" cy="167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5237602"/>
            <a:ext cx="4724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5142352"/>
            <a:ext cx="502920" cy="41910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10" Type="http://schemas.openxmlformats.org/officeDocument/2006/relationships/image" Target="../media/image37.jpg"/><Relationship Id="rId4" Type="http://schemas.openxmlformats.org/officeDocument/2006/relationships/image" Target="../media/image4.png"/><Relationship Id="rId9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3"/>
          <p:cNvGrpSpPr/>
          <p:nvPr/>
        </p:nvGrpSpPr>
        <p:grpSpPr>
          <a:xfrm>
            <a:off x="-4900" y="-142948"/>
            <a:ext cx="9144000" cy="5483996"/>
            <a:chOff x="269827" y="134174"/>
            <a:chExt cx="8275152" cy="5290792"/>
          </a:xfrm>
        </p:grpSpPr>
        <p:pic>
          <p:nvPicPr>
            <p:cNvPr id="89" name="Google Shape;89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9827" y="697260"/>
              <a:ext cx="3150045" cy="42484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0" name="Google Shape;90;p13"/>
            <p:cNvGrpSpPr/>
            <p:nvPr/>
          </p:nvGrpSpPr>
          <p:grpSpPr>
            <a:xfrm>
              <a:off x="5108766" y="2776412"/>
              <a:ext cx="72008" cy="319265"/>
              <a:chOff x="4477988" y="1702381"/>
              <a:chExt cx="72008" cy="319265"/>
            </a:xfrm>
          </p:grpSpPr>
          <p:sp>
            <p:nvSpPr>
              <p:cNvPr id="91" name="Google Shape;91;p13"/>
              <p:cNvSpPr/>
              <p:nvPr/>
            </p:nvSpPr>
            <p:spPr>
              <a:xfrm>
                <a:off x="4477988" y="1702381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13"/>
              <p:cNvSpPr/>
              <p:nvPr/>
            </p:nvSpPr>
            <p:spPr>
              <a:xfrm>
                <a:off x="4477988" y="1823894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13"/>
              <p:cNvSpPr/>
              <p:nvPr/>
            </p:nvSpPr>
            <p:spPr>
              <a:xfrm>
                <a:off x="4477988" y="1949638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" name="Google Shape;94;p13"/>
            <p:cNvGrpSpPr/>
            <p:nvPr/>
          </p:nvGrpSpPr>
          <p:grpSpPr>
            <a:xfrm>
              <a:off x="842378" y="4697001"/>
              <a:ext cx="7672371" cy="727965"/>
              <a:chOff x="122250" y="4724101"/>
              <a:chExt cx="7672371" cy="727965"/>
            </a:xfrm>
          </p:grpSpPr>
          <p:pic>
            <p:nvPicPr>
              <p:cNvPr id="95" name="Google Shape;95;p13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22250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13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4719046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13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630415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13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3153619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" name="Google Shape;99;p13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86456" y="4724101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0" name="Google Shape;100;p13"/>
            <p:cNvGrpSpPr/>
            <p:nvPr/>
          </p:nvGrpSpPr>
          <p:grpSpPr>
            <a:xfrm>
              <a:off x="893113" y="134174"/>
              <a:ext cx="7651866" cy="722358"/>
              <a:chOff x="122250" y="60886"/>
              <a:chExt cx="7651866" cy="722358"/>
            </a:xfrm>
          </p:grpSpPr>
          <p:grpSp>
            <p:nvGrpSpPr>
              <p:cNvPr id="101" name="Google Shape;101;p13"/>
              <p:cNvGrpSpPr/>
              <p:nvPr/>
            </p:nvGrpSpPr>
            <p:grpSpPr>
              <a:xfrm>
                <a:off x="122250" y="60886"/>
                <a:ext cx="6104961" cy="722358"/>
                <a:chOff x="122250" y="-18831"/>
                <a:chExt cx="6104961" cy="722358"/>
              </a:xfrm>
            </p:grpSpPr>
            <p:pic>
              <p:nvPicPr>
                <p:cNvPr id="102" name="Google Shape;102;p1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22250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3" name="Google Shape;103;p1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4719046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4" name="Google Shape;104;p1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630415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" name="Google Shape;105;p1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3153619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06" name="Google Shape;106;p13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65951" y="60886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7" name="Google Shape;107;p13"/>
          <p:cNvSpPr txBox="1"/>
          <p:nvPr/>
        </p:nvSpPr>
        <p:spPr>
          <a:xfrm>
            <a:off x="0" y="3313499"/>
            <a:ext cx="8064896" cy="17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600"/>
              <a:buFont typeface="Calibri"/>
              <a:buNone/>
            </a:pPr>
            <a:r>
              <a:rPr lang="en-US" sz="56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HOMELAND－</a:t>
            </a:r>
            <a:r>
              <a:rPr lang="en-US" sz="5600" b="1" i="0" u="none" strike="noStrike" cap="none">
                <a:solidFill>
                  <a:srgbClr val="F74747"/>
                </a:solidFill>
                <a:latin typeface="Calibri"/>
                <a:ea typeface="Calibri"/>
                <a:cs typeface="Calibri"/>
                <a:sym typeface="Calibri"/>
              </a:rPr>
              <a:t>The Gambia</a:t>
            </a:r>
            <a:r>
              <a:rPr lang="en-US" sz="56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56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6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West Africa</a:t>
            </a:r>
            <a:endParaRPr sz="56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80086" y="678940"/>
            <a:ext cx="4173538" cy="2634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0"/>
          <p:cNvSpPr txBox="1"/>
          <p:nvPr/>
        </p:nvSpPr>
        <p:spPr>
          <a:xfrm>
            <a:off x="1146748" y="162029"/>
            <a:ext cx="7540052" cy="797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CULTURAL HERITAGE SITES</a:t>
            </a:r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17" y="829327"/>
            <a:ext cx="3241675" cy="205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859" y="1109272"/>
            <a:ext cx="4324350" cy="177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17" y="3132944"/>
            <a:ext cx="3683000" cy="216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409" y="3236314"/>
            <a:ext cx="4368800" cy="196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6945" y="2825167"/>
            <a:ext cx="151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STONE CIRCLE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91331" y="2870137"/>
            <a:ext cx="1420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FORT BULLEN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0889" y="5407223"/>
            <a:ext cx="1930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MUSEUM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43993" y="5301626"/>
            <a:ext cx="251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ABUKO NATURE RESERVE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25"/>
          <p:cNvGrpSpPr/>
          <p:nvPr/>
        </p:nvGrpSpPr>
        <p:grpSpPr>
          <a:xfrm>
            <a:off x="0" y="-227398"/>
            <a:ext cx="9144000" cy="5483996"/>
            <a:chOff x="269827" y="134174"/>
            <a:chExt cx="8275152" cy="5290792"/>
          </a:xfrm>
        </p:grpSpPr>
        <p:pic>
          <p:nvPicPr>
            <p:cNvPr id="392" name="Google Shape;392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9827" y="697260"/>
              <a:ext cx="3150045" cy="42484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3" name="Google Shape;393;p25"/>
            <p:cNvGrpSpPr/>
            <p:nvPr/>
          </p:nvGrpSpPr>
          <p:grpSpPr>
            <a:xfrm>
              <a:off x="5108766" y="2776412"/>
              <a:ext cx="72008" cy="319265"/>
              <a:chOff x="4477988" y="1702381"/>
              <a:chExt cx="72008" cy="319265"/>
            </a:xfrm>
          </p:grpSpPr>
          <p:sp>
            <p:nvSpPr>
              <p:cNvPr id="394" name="Google Shape;394;p25"/>
              <p:cNvSpPr/>
              <p:nvPr/>
            </p:nvSpPr>
            <p:spPr>
              <a:xfrm>
                <a:off x="4477988" y="1702381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25"/>
              <p:cNvSpPr/>
              <p:nvPr/>
            </p:nvSpPr>
            <p:spPr>
              <a:xfrm>
                <a:off x="4477988" y="1823894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25"/>
              <p:cNvSpPr/>
              <p:nvPr/>
            </p:nvSpPr>
            <p:spPr>
              <a:xfrm>
                <a:off x="4477988" y="1949638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7" name="Google Shape;397;p25"/>
            <p:cNvGrpSpPr/>
            <p:nvPr/>
          </p:nvGrpSpPr>
          <p:grpSpPr>
            <a:xfrm>
              <a:off x="842378" y="4697001"/>
              <a:ext cx="7672371" cy="727965"/>
              <a:chOff x="122250" y="4724101"/>
              <a:chExt cx="7672371" cy="727965"/>
            </a:xfrm>
          </p:grpSpPr>
          <p:pic>
            <p:nvPicPr>
              <p:cNvPr id="398" name="Google Shape;398;p25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22250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9" name="Google Shape;399;p25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4719046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0" name="Google Shape;400;p25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630415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1" name="Google Shape;401;p25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3153619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2" name="Google Shape;402;p25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86456" y="4724101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3" name="Google Shape;403;p25"/>
            <p:cNvGrpSpPr/>
            <p:nvPr/>
          </p:nvGrpSpPr>
          <p:grpSpPr>
            <a:xfrm>
              <a:off x="893113" y="134174"/>
              <a:ext cx="7651866" cy="722358"/>
              <a:chOff x="122250" y="60886"/>
              <a:chExt cx="7651866" cy="722358"/>
            </a:xfrm>
          </p:grpSpPr>
          <p:grpSp>
            <p:nvGrpSpPr>
              <p:cNvPr id="404" name="Google Shape;404;p25"/>
              <p:cNvGrpSpPr/>
              <p:nvPr/>
            </p:nvGrpSpPr>
            <p:grpSpPr>
              <a:xfrm>
                <a:off x="122250" y="60886"/>
                <a:ext cx="6104961" cy="722358"/>
                <a:chOff x="122250" y="-18831"/>
                <a:chExt cx="6104961" cy="722358"/>
              </a:xfrm>
            </p:grpSpPr>
            <p:pic>
              <p:nvPicPr>
                <p:cNvPr id="405" name="Google Shape;405;p25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22250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6" name="Google Shape;406;p25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4719046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7" name="Google Shape;407;p25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630415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8" name="Google Shape;408;p25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3153619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09" name="Google Shape;409;p25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65951" y="60886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10" name="Google Shape;41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834" y="3614199"/>
            <a:ext cx="4728297" cy="210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876057"/>
            <a:ext cx="4701900" cy="250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19435" y="827954"/>
            <a:ext cx="4324565" cy="253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51775" y="3596153"/>
            <a:ext cx="4292225" cy="2118847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5"/>
          <p:cNvSpPr txBox="1"/>
          <p:nvPr/>
        </p:nvSpPr>
        <p:spPr>
          <a:xfrm>
            <a:off x="-59774" y="2842251"/>
            <a:ext cx="2724591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Overlock"/>
                <a:ea typeface="Overlock"/>
                <a:cs typeface="Overlock"/>
                <a:sym typeface="Overlock"/>
              </a:rPr>
              <a:t>Benachin</a:t>
            </a:r>
            <a:endParaRPr sz="2800" b="1">
              <a:solidFill>
                <a:srgbClr val="FF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415" name="Google Shape;415;p25"/>
          <p:cNvSpPr txBox="1"/>
          <p:nvPr/>
        </p:nvSpPr>
        <p:spPr>
          <a:xfrm>
            <a:off x="-89522" y="5269596"/>
            <a:ext cx="3274783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Overlock"/>
                <a:ea typeface="Overlock"/>
                <a:cs typeface="Overlock"/>
                <a:sym typeface="Overlock"/>
              </a:rPr>
              <a:t>Domodah</a:t>
            </a:r>
            <a:endParaRPr sz="2800" b="1">
              <a:solidFill>
                <a:srgbClr val="FF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416" name="Google Shape;416;p25"/>
          <p:cNvSpPr txBox="1"/>
          <p:nvPr/>
        </p:nvSpPr>
        <p:spPr>
          <a:xfrm>
            <a:off x="4794151" y="5260857"/>
            <a:ext cx="2672062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Overlock"/>
                <a:ea typeface="Overlock"/>
                <a:cs typeface="Overlock"/>
                <a:sym typeface="Overlock"/>
              </a:rPr>
              <a:t>Fufu</a:t>
            </a:r>
            <a:endParaRPr sz="2800" b="1">
              <a:solidFill>
                <a:srgbClr val="FF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417" name="Google Shape;417;p25"/>
          <p:cNvSpPr txBox="1"/>
          <p:nvPr/>
        </p:nvSpPr>
        <p:spPr>
          <a:xfrm>
            <a:off x="4738321" y="2892580"/>
            <a:ext cx="35876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Overlock"/>
                <a:ea typeface="Overlock"/>
                <a:cs typeface="Overlock"/>
                <a:sym typeface="Overlock"/>
              </a:rPr>
              <a:t>Chew Dulin</a:t>
            </a:r>
            <a:endParaRPr sz="2800" b="1">
              <a:solidFill>
                <a:srgbClr val="FF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418" name="Google Shape;418;p25"/>
          <p:cNvSpPr txBox="1"/>
          <p:nvPr/>
        </p:nvSpPr>
        <p:spPr>
          <a:xfrm>
            <a:off x="4061026" y="362837"/>
            <a:ext cx="291794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DISHES</a:t>
            </a:r>
            <a:endParaRPr sz="24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21"/>
          <p:cNvGrpSpPr/>
          <p:nvPr/>
        </p:nvGrpSpPr>
        <p:grpSpPr>
          <a:xfrm>
            <a:off x="-4900" y="-142948"/>
            <a:ext cx="9144000" cy="5483996"/>
            <a:chOff x="269827" y="134174"/>
            <a:chExt cx="8275152" cy="5290792"/>
          </a:xfrm>
        </p:grpSpPr>
        <p:pic>
          <p:nvPicPr>
            <p:cNvPr id="268" name="Google Shape;26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9827" y="697260"/>
              <a:ext cx="3150045" cy="42484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9" name="Google Shape;269;p21"/>
            <p:cNvGrpSpPr/>
            <p:nvPr/>
          </p:nvGrpSpPr>
          <p:grpSpPr>
            <a:xfrm>
              <a:off x="5108766" y="2776412"/>
              <a:ext cx="72008" cy="319265"/>
              <a:chOff x="4477988" y="1702381"/>
              <a:chExt cx="72008" cy="319265"/>
            </a:xfrm>
          </p:grpSpPr>
          <p:sp>
            <p:nvSpPr>
              <p:cNvPr id="270" name="Google Shape;270;p21"/>
              <p:cNvSpPr/>
              <p:nvPr/>
            </p:nvSpPr>
            <p:spPr>
              <a:xfrm>
                <a:off x="4477988" y="1702381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21"/>
              <p:cNvSpPr/>
              <p:nvPr/>
            </p:nvSpPr>
            <p:spPr>
              <a:xfrm>
                <a:off x="4477988" y="1823894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21"/>
              <p:cNvSpPr/>
              <p:nvPr/>
            </p:nvSpPr>
            <p:spPr>
              <a:xfrm>
                <a:off x="4477988" y="1949638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3" name="Google Shape;273;p21"/>
            <p:cNvGrpSpPr/>
            <p:nvPr/>
          </p:nvGrpSpPr>
          <p:grpSpPr>
            <a:xfrm>
              <a:off x="842378" y="4697001"/>
              <a:ext cx="7672371" cy="727965"/>
              <a:chOff x="122250" y="4724101"/>
              <a:chExt cx="7672371" cy="727965"/>
            </a:xfrm>
          </p:grpSpPr>
          <p:pic>
            <p:nvPicPr>
              <p:cNvPr id="274" name="Google Shape;274;p21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22250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5" name="Google Shape;275;p21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4719046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6" name="Google Shape;276;p21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630415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21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3153619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8" name="Google Shape;278;p21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86456" y="4724101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9" name="Google Shape;279;p21"/>
            <p:cNvGrpSpPr/>
            <p:nvPr/>
          </p:nvGrpSpPr>
          <p:grpSpPr>
            <a:xfrm>
              <a:off x="893113" y="134174"/>
              <a:ext cx="7651866" cy="722358"/>
              <a:chOff x="122250" y="60886"/>
              <a:chExt cx="7651866" cy="722358"/>
            </a:xfrm>
          </p:grpSpPr>
          <p:grpSp>
            <p:nvGrpSpPr>
              <p:cNvPr id="280" name="Google Shape;280;p21"/>
              <p:cNvGrpSpPr/>
              <p:nvPr/>
            </p:nvGrpSpPr>
            <p:grpSpPr>
              <a:xfrm>
                <a:off x="122250" y="60886"/>
                <a:ext cx="6104961" cy="722358"/>
                <a:chOff x="122250" y="-18831"/>
                <a:chExt cx="6104961" cy="722358"/>
              </a:xfrm>
            </p:grpSpPr>
            <p:pic>
              <p:nvPicPr>
                <p:cNvPr id="281" name="Google Shape;281;p2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22250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2" name="Google Shape;282;p2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4719046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3" name="Google Shape;283;p2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630415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4" name="Google Shape;284;p2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3153619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85" name="Google Shape;285;p21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65951" y="60886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86" name="Google Shape;28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7157" y="4081635"/>
            <a:ext cx="4837112" cy="163336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1"/>
          <p:cNvSpPr txBox="1"/>
          <p:nvPr/>
        </p:nvSpPr>
        <p:spPr>
          <a:xfrm>
            <a:off x="-107950" y="441325"/>
            <a:ext cx="8229600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TRANSPORTATION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081636"/>
            <a:ext cx="4300537" cy="1633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1" descr="http://cdn3.vtourist.com/19/6994360-Waiting_buses_The_Gambia.jpg?version=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945536"/>
            <a:ext cx="4324652" cy="155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1" descr="http://www.bsc.gm/images/river_safari_boat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00537" y="945536"/>
            <a:ext cx="4837113" cy="155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2490940"/>
            <a:ext cx="4300538" cy="1590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1" descr="http://www.prlog.org/10606284-giss-launch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03713" y="2490940"/>
            <a:ext cx="4859337" cy="1590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22"/>
          <p:cNvGrpSpPr/>
          <p:nvPr/>
        </p:nvGrpSpPr>
        <p:grpSpPr>
          <a:xfrm>
            <a:off x="-4900" y="-142948"/>
            <a:ext cx="9144000" cy="5483996"/>
            <a:chOff x="269827" y="134174"/>
            <a:chExt cx="8275152" cy="5290792"/>
          </a:xfrm>
        </p:grpSpPr>
        <p:pic>
          <p:nvPicPr>
            <p:cNvPr id="299" name="Google Shape;299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9827" y="697260"/>
              <a:ext cx="3150045" cy="42484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0" name="Google Shape;300;p22"/>
            <p:cNvGrpSpPr/>
            <p:nvPr/>
          </p:nvGrpSpPr>
          <p:grpSpPr>
            <a:xfrm>
              <a:off x="5108766" y="2776412"/>
              <a:ext cx="72008" cy="319265"/>
              <a:chOff x="4477988" y="1702381"/>
              <a:chExt cx="72008" cy="319265"/>
            </a:xfrm>
          </p:grpSpPr>
          <p:sp>
            <p:nvSpPr>
              <p:cNvPr id="301" name="Google Shape;301;p22"/>
              <p:cNvSpPr/>
              <p:nvPr/>
            </p:nvSpPr>
            <p:spPr>
              <a:xfrm>
                <a:off x="4477988" y="1702381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22"/>
              <p:cNvSpPr/>
              <p:nvPr/>
            </p:nvSpPr>
            <p:spPr>
              <a:xfrm>
                <a:off x="4477988" y="1823894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22"/>
              <p:cNvSpPr/>
              <p:nvPr/>
            </p:nvSpPr>
            <p:spPr>
              <a:xfrm>
                <a:off x="4477988" y="1949638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04;p22"/>
            <p:cNvGrpSpPr/>
            <p:nvPr/>
          </p:nvGrpSpPr>
          <p:grpSpPr>
            <a:xfrm>
              <a:off x="842378" y="4697001"/>
              <a:ext cx="7672371" cy="727965"/>
              <a:chOff x="122250" y="4724101"/>
              <a:chExt cx="7672371" cy="727965"/>
            </a:xfrm>
          </p:grpSpPr>
          <p:pic>
            <p:nvPicPr>
              <p:cNvPr id="305" name="Google Shape;305;p22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22250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22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4719046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7" name="Google Shape;307;p22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630415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8" name="Google Shape;308;p22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3153619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9" name="Google Shape;309;p22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86456" y="4724101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0" name="Google Shape;310;p22"/>
            <p:cNvGrpSpPr/>
            <p:nvPr/>
          </p:nvGrpSpPr>
          <p:grpSpPr>
            <a:xfrm>
              <a:off x="893113" y="134174"/>
              <a:ext cx="7651866" cy="722358"/>
              <a:chOff x="122250" y="60886"/>
              <a:chExt cx="7651866" cy="722358"/>
            </a:xfrm>
          </p:grpSpPr>
          <p:grpSp>
            <p:nvGrpSpPr>
              <p:cNvPr id="311" name="Google Shape;311;p22"/>
              <p:cNvGrpSpPr/>
              <p:nvPr/>
            </p:nvGrpSpPr>
            <p:grpSpPr>
              <a:xfrm>
                <a:off x="122250" y="60886"/>
                <a:ext cx="6104961" cy="722358"/>
                <a:chOff x="122250" y="-18831"/>
                <a:chExt cx="6104961" cy="722358"/>
              </a:xfrm>
            </p:grpSpPr>
            <p:pic>
              <p:nvPicPr>
                <p:cNvPr id="312" name="Google Shape;312;p2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22250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3" name="Google Shape;313;p2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4719046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4" name="Google Shape;314;p2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630415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5" name="Google Shape;315;p2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3153619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16" name="Google Shape;316;p22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65951" y="60886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7" name="Google Shape;317;p22"/>
          <p:cNvSpPr txBox="1"/>
          <p:nvPr/>
        </p:nvSpPr>
        <p:spPr>
          <a:xfrm>
            <a:off x="616812" y="421913"/>
            <a:ext cx="8229601" cy="76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</a:pPr>
            <a:r>
              <a:rPr lang="en-US" sz="4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TOURISM</a:t>
            </a:r>
            <a:endParaRPr/>
          </a:p>
        </p:txBody>
      </p:sp>
      <p:pic>
        <p:nvPicPr>
          <p:cNvPr id="318" name="Google Shape;318;p22" descr="James Island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0390" y="1002376"/>
            <a:ext cx="4392488" cy="242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3649589"/>
            <a:ext cx="4392488" cy="206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512" y="3649589"/>
            <a:ext cx="4176463" cy="206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9513" y="1052514"/>
            <a:ext cx="4176464" cy="2383388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2"/>
          <p:cNvSpPr txBox="1"/>
          <p:nvPr/>
        </p:nvSpPr>
        <p:spPr>
          <a:xfrm>
            <a:off x="5641831" y="5301813"/>
            <a:ext cx="30201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Maka-Sutu Eco-Lodge</a:t>
            </a:r>
            <a:endParaRPr/>
          </a:p>
        </p:txBody>
      </p:sp>
      <p:sp>
        <p:nvSpPr>
          <p:cNvPr id="323" name="Google Shape;323;p22"/>
          <p:cNvSpPr txBox="1"/>
          <p:nvPr/>
        </p:nvSpPr>
        <p:spPr>
          <a:xfrm>
            <a:off x="494439" y="5198200"/>
            <a:ext cx="271589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Senegambia Beach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2"/>
          <p:cNvSpPr txBox="1"/>
          <p:nvPr/>
        </p:nvSpPr>
        <p:spPr>
          <a:xfrm>
            <a:off x="401945" y="2926701"/>
            <a:ext cx="3405187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James Island</a:t>
            </a:r>
            <a:endParaRPr sz="20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2"/>
          <p:cNvSpPr txBox="1"/>
          <p:nvPr/>
        </p:nvSpPr>
        <p:spPr>
          <a:xfrm>
            <a:off x="6084168" y="2718264"/>
            <a:ext cx="1928813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Juffereh</a:t>
            </a:r>
            <a:endParaRPr sz="20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23"/>
          <p:cNvGrpSpPr/>
          <p:nvPr/>
        </p:nvGrpSpPr>
        <p:grpSpPr>
          <a:xfrm>
            <a:off x="-4900" y="-142948"/>
            <a:ext cx="9144000" cy="5483996"/>
            <a:chOff x="269827" y="134174"/>
            <a:chExt cx="8275152" cy="5290792"/>
          </a:xfrm>
        </p:grpSpPr>
        <p:pic>
          <p:nvPicPr>
            <p:cNvPr id="331" name="Google Shape;331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9827" y="697260"/>
              <a:ext cx="3150045" cy="42484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" name="Google Shape;332;p23"/>
            <p:cNvGrpSpPr/>
            <p:nvPr/>
          </p:nvGrpSpPr>
          <p:grpSpPr>
            <a:xfrm>
              <a:off x="5108766" y="2776412"/>
              <a:ext cx="72008" cy="319265"/>
              <a:chOff x="4477988" y="1702381"/>
              <a:chExt cx="72008" cy="319265"/>
            </a:xfrm>
          </p:grpSpPr>
          <p:sp>
            <p:nvSpPr>
              <p:cNvPr id="333" name="Google Shape;333;p23"/>
              <p:cNvSpPr/>
              <p:nvPr/>
            </p:nvSpPr>
            <p:spPr>
              <a:xfrm>
                <a:off x="4477988" y="1702381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23"/>
              <p:cNvSpPr/>
              <p:nvPr/>
            </p:nvSpPr>
            <p:spPr>
              <a:xfrm>
                <a:off x="4477988" y="1823894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23"/>
              <p:cNvSpPr/>
              <p:nvPr/>
            </p:nvSpPr>
            <p:spPr>
              <a:xfrm>
                <a:off x="4477988" y="1949638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" name="Google Shape;336;p23"/>
            <p:cNvGrpSpPr/>
            <p:nvPr/>
          </p:nvGrpSpPr>
          <p:grpSpPr>
            <a:xfrm>
              <a:off x="842378" y="4697001"/>
              <a:ext cx="7672371" cy="727965"/>
              <a:chOff x="122250" y="4724101"/>
              <a:chExt cx="7672371" cy="727965"/>
            </a:xfrm>
          </p:grpSpPr>
          <p:pic>
            <p:nvPicPr>
              <p:cNvPr id="337" name="Google Shape;337;p23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22250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8" name="Google Shape;338;p23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4719046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9" name="Google Shape;339;p23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630415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0" name="Google Shape;340;p23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3153619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1" name="Google Shape;341;p23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86456" y="4724101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2" name="Google Shape;342;p23"/>
            <p:cNvGrpSpPr/>
            <p:nvPr/>
          </p:nvGrpSpPr>
          <p:grpSpPr>
            <a:xfrm>
              <a:off x="893113" y="134174"/>
              <a:ext cx="7651866" cy="722358"/>
              <a:chOff x="122250" y="60886"/>
              <a:chExt cx="7651866" cy="722358"/>
            </a:xfrm>
          </p:grpSpPr>
          <p:grpSp>
            <p:nvGrpSpPr>
              <p:cNvPr id="343" name="Google Shape;343;p23"/>
              <p:cNvGrpSpPr/>
              <p:nvPr/>
            </p:nvGrpSpPr>
            <p:grpSpPr>
              <a:xfrm>
                <a:off x="122250" y="60886"/>
                <a:ext cx="6104961" cy="722358"/>
                <a:chOff x="122250" y="-18831"/>
                <a:chExt cx="6104961" cy="722358"/>
              </a:xfrm>
            </p:grpSpPr>
            <p:pic>
              <p:nvPicPr>
                <p:cNvPr id="344" name="Google Shape;344;p2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22250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5" name="Google Shape;345;p2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4719046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6" name="Google Shape;346;p2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630415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7" name="Google Shape;347;p2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3153619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48" name="Google Shape;348;p23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65951" y="60886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49" name="Google Shape;349;p23" descr="http://www.nigerianbulletin.com/attachments/upload_2015-7-16_15-44-37-jpeg.54122/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5758" y="3789363"/>
            <a:ext cx="4428731" cy="310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3"/>
          <p:cNvSpPr txBox="1"/>
          <p:nvPr/>
        </p:nvSpPr>
        <p:spPr>
          <a:xfrm>
            <a:off x="2110125" y="423217"/>
            <a:ext cx="4978400" cy="85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TOURISM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23" descr="http://static1.squarespace.com/static/532368c0e4b0bf64a5946f7d/53248de7e4b0eeecbb669fee/5331da9be4b05c94316b7d25/1395803663551/sentiedye.JPG?format=750w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379" y="1082675"/>
            <a:ext cx="4348163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338" y="3789363"/>
            <a:ext cx="4330700" cy="309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27821" y="1093787"/>
            <a:ext cx="4436668" cy="2706687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3"/>
          <p:cNvSpPr txBox="1"/>
          <p:nvPr/>
        </p:nvSpPr>
        <p:spPr>
          <a:xfrm>
            <a:off x="4545496" y="3351213"/>
            <a:ext cx="4418993" cy="457200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Wassu, Stone Cycle</a:t>
            </a:r>
            <a:endParaRPr sz="2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3"/>
          <p:cNvSpPr txBox="1"/>
          <p:nvPr/>
        </p:nvSpPr>
        <p:spPr>
          <a:xfrm>
            <a:off x="-38100" y="3332163"/>
            <a:ext cx="43942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Batik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24"/>
          <p:cNvGrpSpPr/>
          <p:nvPr/>
        </p:nvGrpSpPr>
        <p:grpSpPr>
          <a:xfrm>
            <a:off x="0" y="-238844"/>
            <a:ext cx="9144000" cy="5483996"/>
            <a:chOff x="269827" y="134174"/>
            <a:chExt cx="8275152" cy="5290792"/>
          </a:xfrm>
        </p:grpSpPr>
        <p:pic>
          <p:nvPicPr>
            <p:cNvPr id="361" name="Google Shape;361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9827" y="697260"/>
              <a:ext cx="3150045" cy="42484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2" name="Google Shape;362;p24"/>
            <p:cNvGrpSpPr/>
            <p:nvPr/>
          </p:nvGrpSpPr>
          <p:grpSpPr>
            <a:xfrm>
              <a:off x="5108766" y="2776412"/>
              <a:ext cx="72008" cy="319265"/>
              <a:chOff x="4477988" y="1702381"/>
              <a:chExt cx="72008" cy="319265"/>
            </a:xfrm>
          </p:grpSpPr>
          <p:sp>
            <p:nvSpPr>
              <p:cNvPr id="363" name="Google Shape;363;p24"/>
              <p:cNvSpPr/>
              <p:nvPr/>
            </p:nvSpPr>
            <p:spPr>
              <a:xfrm>
                <a:off x="4477988" y="1702381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4477988" y="1823894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4477988" y="1949638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" name="Google Shape;366;p24"/>
            <p:cNvGrpSpPr/>
            <p:nvPr/>
          </p:nvGrpSpPr>
          <p:grpSpPr>
            <a:xfrm>
              <a:off x="842378" y="4697001"/>
              <a:ext cx="7672371" cy="727965"/>
              <a:chOff x="122250" y="4724101"/>
              <a:chExt cx="7672371" cy="727965"/>
            </a:xfrm>
          </p:grpSpPr>
          <p:pic>
            <p:nvPicPr>
              <p:cNvPr id="367" name="Google Shape;367;p24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22250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8" name="Google Shape;368;p24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4719046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9" name="Google Shape;369;p24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630415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0" name="Google Shape;370;p24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3153619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1" name="Google Shape;371;p24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86456" y="4724101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72" name="Google Shape;372;p24"/>
            <p:cNvGrpSpPr/>
            <p:nvPr/>
          </p:nvGrpSpPr>
          <p:grpSpPr>
            <a:xfrm>
              <a:off x="893113" y="134174"/>
              <a:ext cx="7651866" cy="722358"/>
              <a:chOff x="122250" y="60886"/>
              <a:chExt cx="7651866" cy="722358"/>
            </a:xfrm>
          </p:grpSpPr>
          <p:grpSp>
            <p:nvGrpSpPr>
              <p:cNvPr id="373" name="Google Shape;373;p24"/>
              <p:cNvGrpSpPr/>
              <p:nvPr/>
            </p:nvGrpSpPr>
            <p:grpSpPr>
              <a:xfrm>
                <a:off x="122250" y="60886"/>
                <a:ext cx="6104961" cy="722358"/>
                <a:chOff x="122250" y="-18831"/>
                <a:chExt cx="6104961" cy="722358"/>
              </a:xfrm>
            </p:grpSpPr>
            <p:pic>
              <p:nvPicPr>
                <p:cNvPr id="374" name="Google Shape;374;p2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22250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5" name="Google Shape;375;p2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4719046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6" name="Google Shape;376;p2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630415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7" name="Google Shape;377;p2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3153619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78" name="Google Shape;378;p24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65951" y="60886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79" name="Google Shape;379;p24"/>
          <p:cNvSpPr txBox="1"/>
          <p:nvPr/>
        </p:nvSpPr>
        <p:spPr>
          <a:xfrm>
            <a:off x="2739088" y="303477"/>
            <a:ext cx="3609975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Birdlife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24" descr="Red-beaked Hornbill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716379"/>
            <a:ext cx="2965450" cy="199862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81" name="Google Shape;381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16696" y="3697346"/>
            <a:ext cx="2868280" cy="201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16696" y="933477"/>
            <a:ext cx="2868280" cy="259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59832" y="3716379"/>
            <a:ext cx="3024336" cy="1998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9832" y="933477"/>
            <a:ext cx="3024336" cy="259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75" y="933477"/>
            <a:ext cx="2962275" cy="2596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26"/>
          <p:cNvGrpSpPr/>
          <p:nvPr/>
        </p:nvGrpSpPr>
        <p:grpSpPr>
          <a:xfrm>
            <a:off x="-4900" y="-142948"/>
            <a:ext cx="9144000" cy="5483996"/>
            <a:chOff x="269827" y="134174"/>
            <a:chExt cx="8275152" cy="5290792"/>
          </a:xfrm>
        </p:grpSpPr>
        <p:pic>
          <p:nvPicPr>
            <p:cNvPr id="424" name="Google Shape;424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9827" y="697260"/>
              <a:ext cx="3150045" cy="42484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5" name="Google Shape;425;p26"/>
            <p:cNvGrpSpPr/>
            <p:nvPr/>
          </p:nvGrpSpPr>
          <p:grpSpPr>
            <a:xfrm>
              <a:off x="5108766" y="2776412"/>
              <a:ext cx="72008" cy="319265"/>
              <a:chOff x="4477988" y="1702381"/>
              <a:chExt cx="72008" cy="319265"/>
            </a:xfrm>
          </p:grpSpPr>
          <p:sp>
            <p:nvSpPr>
              <p:cNvPr id="426" name="Google Shape;426;p26"/>
              <p:cNvSpPr/>
              <p:nvPr/>
            </p:nvSpPr>
            <p:spPr>
              <a:xfrm>
                <a:off x="4477988" y="1702381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26"/>
              <p:cNvSpPr/>
              <p:nvPr/>
            </p:nvSpPr>
            <p:spPr>
              <a:xfrm>
                <a:off x="4477988" y="1823894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26"/>
              <p:cNvSpPr/>
              <p:nvPr/>
            </p:nvSpPr>
            <p:spPr>
              <a:xfrm>
                <a:off x="4477988" y="1949638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9" name="Google Shape;429;p26"/>
            <p:cNvGrpSpPr/>
            <p:nvPr/>
          </p:nvGrpSpPr>
          <p:grpSpPr>
            <a:xfrm>
              <a:off x="842378" y="4697001"/>
              <a:ext cx="7672371" cy="727965"/>
              <a:chOff x="122250" y="4724101"/>
              <a:chExt cx="7672371" cy="727965"/>
            </a:xfrm>
          </p:grpSpPr>
          <p:pic>
            <p:nvPicPr>
              <p:cNvPr id="430" name="Google Shape;430;p26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22250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1" name="Google Shape;431;p26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4719046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2" name="Google Shape;432;p26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630415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3" name="Google Shape;433;p26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3153619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4" name="Google Shape;434;p26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86456" y="4724101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5" name="Google Shape;435;p26"/>
            <p:cNvGrpSpPr/>
            <p:nvPr/>
          </p:nvGrpSpPr>
          <p:grpSpPr>
            <a:xfrm>
              <a:off x="893113" y="134174"/>
              <a:ext cx="7651866" cy="722358"/>
              <a:chOff x="122250" y="60886"/>
              <a:chExt cx="7651866" cy="722358"/>
            </a:xfrm>
          </p:grpSpPr>
          <p:grpSp>
            <p:nvGrpSpPr>
              <p:cNvPr id="436" name="Google Shape;436;p26"/>
              <p:cNvGrpSpPr/>
              <p:nvPr/>
            </p:nvGrpSpPr>
            <p:grpSpPr>
              <a:xfrm>
                <a:off x="122250" y="60886"/>
                <a:ext cx="6104961" cy="722358"/>
                <a:chOff x="122250" y="-18831"/>
                <a:chExt cx="6104961" cy="722358"/>
              </a:xfrm>
            </p:grpSpPr>
            <p:pic>
              <p:nvPicPr>
                <p:cNvPr id="437" name="Google Shape;437;p2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22250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8" name="Google Shape;438;p2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4719046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9" name="Google Shape;439;p2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630415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0" name="Google Shape;440;p2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3153619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41" name="Google Shape;441;p26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65951" y="60886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42" name="Google Shape;442;p26"/>
          <p:cNvSpPr txBox="1"/>
          <p:nvPr/>
        </p:nvSpPr>
        <p:spPr>
          <a:xfrm>
            <a:off x="2937629" y="762760"/>
            <a:ext cx="5771656" cy="4572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Bodoni"/>
              <a:buNone/>
            </a:pPr>
            <a:r>
              <a:rPr lang="en-US" sz="4000" b="1" dirty="0">
                <a:solidFill>
                  <a:srgbClr val="0070C0"/>
                </a:solidFill>
                <a:latin typeface="Bodoni"/>
                <a:ea typeface="Bodoni"/>
                <a:cs typeface="Bodoni"/>
                <a:sym typeface="Bodoni"/>
              </a:rPr>
              <a:t>In Gambia, </a:t>
            </a:r>
            <a:r>
              <a:rPr lang="en-US" sz="4000" b="1" dirty="0" smtClean="0">
                <a:solidFill>
                  <a:srgbClr val="0070C0"/>
                </a:solidFill>
                <a:latin typeface="Bodoni"/>
                <a:ea typeface="Bodoni"/>
                <a:cs typeface="Bodoni"/>
                <a:sym typeface="Bodoni"/>
              </a:rPr>
              <a:t>it is common to see people within communities doing things in common </a:t>
            </a:r>
            <a:endParaRPr sz="4000" dirty="0">
              <a:solidFill>
                <a:srgbClr val="0070C0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27"/>
          <p:cNvPicPr preferRelativeResize="0"/>
          <p:nvPr/>
        </p:nvPicPr>
        <p:blipFill rotWithShape="1">
          <a:blip r:embed="rId3">
            <a:alphaModFix/>
          </a:blip>
          <a:srcRect l="50909" t="50000"/>
          <a:stretch/>
        </p:blipFill>
        <p:spPr>
          <a:xfrm>
            <a:off x="52465" y="2311201"/>
            <a:ext cx="1778983" cy="21183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349115" y="614597"/>
            <a:ext cx="6529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Lucida Handwriting" pitchFamily="66" charset="0"/>
              </a:rPr>
              <a:t>What we are passionate about !</a:t>
            </a:r>
            <a:endParaRPr lang="en-US" sz="2800" dirty="0">
              <a:latin typeface="Lucida Handwriting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2393" y="1137817"/>
            <a:ext cx="225602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Greeting</a:t>
            </a:r>
          </a:p>
          <a:p>
            <a:pPr>
              <a:lnSpc>
                <a:spcPct val="200000"/>
              </a:lnSpc>
            </a:pPr>
            <a:endParaRPr lang="en-US" dirty="0"/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Sharing </a:t>
            </a:r>
          </a:p>
          <a:p>
            <a:pPr>
              <a:lnSpc>
                <a:spcPct val="200000"/>
              </a:lnSpc>
            </a:pPr>
            <a:endParaRPr lang="en-US" dirty="0"/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Keeping family ties </a:t>
            </a:r>
          </a:p>
          <a:p>
            <a:pPr>
              <a:lnSpc>
                <a:spcPct val="200000"/>
              </a:lnSpc>
            </a:pPr>
            <a:endParaRPr lang="en-US" dirty="0" smtClean="0"/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Respect for elders </a:t>
            </a:r>
          </a:p>
          <a:p>
            <a:pPr>
              <a:lnSpc>
                <a:spcPct val="200000"/>
              </a:lnSpc>
            </a:pPr>
            <a:endParaRPr lang="en-US" dirty="0"/>
          </a:p>
          <a:p>
            <a:pPr>
              <a:lnSpc>
                <a:spcPct val="20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9"/>
          <p:cNvSpPr/>
          <p:nvPr/>
        </p:nvSpPr>
        <p:spPr>
          <a:xfrm>
            <a:off x="-364485" y="-277680"/>
            <a:ext cx="9796987" cy="1454829"/>
          </a:xfrm>
          <a:custGeom>
            <a:avLst/>
            <a:gdLst/>
            <a:ahLst/>
            <a:cxnLst/>
            <a:rect l="l" t="t" r="r" b="b"/>
            <a:pathLst>
              <a:path w="9796987" h="1454829" extrusionOk="0">
                <a:moveTo>
                  <a:pt x="6084259" y="0"/>
                </a:moveTo>
                <a:cubicBezTo>
                  <a:pt x="6283470" y="0"/>
                  <a:pt x="6463746" y="80674"/>
                  <a:pt x="6593749" y="211129"/>
                </a:cubicBezTo>
                <a:cubicBezTo>
                  <a:pt x="6722729" y="84722"/>
                  <a:pt x="6899850" y="7165"/>
                  <a:pt x="7095174" y="7165"/>
                </a:cubicBezTo>
                <a:cubicBezTo>
                  <a:pt x="7292477" y="7165"/>
                  <a:pt x="7471206" y="86301"/>
                  <a:pt x="7600854" y="214622"/>
                </a:cubicBezTo>
                <a:cubicBezTo>
                  <a:pt x="7729991" y="87760"/>
                  <a:pt x="7907493" y="9831"/>
                  <a:pt x="8103286" y="9831"/>
                </a:cubicBezTo>
                <a:cubicBezTo>
                  <a:pt x="8289363" y="9831"/>
                  <a:pt x="8458918" y="80218"/>
                  <a:pt x="8584885" y="197517"/>
                </a:cubicBezTo>
                <a:cubicBezTo>
                  <a:pt x="8712653" y="74679"/>
                  <a:pt x="8886792" y="0"/>
                  <a:pt x="9078458" y="0"/>
                </a:cubicBezTo>
                <a:cubicBezTo>
                  <a:pt x="9475291" y="0"/>
                  <a:pt x="9796987" y="320127"/>
                  <a:pt x="9796987" y="715023"/>
                </a:cubicBezTo>
                <a:cubicBezTo>
                  <a:pt x="9796987" y="1109919"/>
                  <a:pt x="9475291" y="1430046"/>
                  <a:pt x="9078458" y="1430046"/>
                </a:cubicBezTo>
                <a:cubicBezTo>
                  <a:pt x="8892382" y="1430046"/>
                  <a:pt x="8722826" y="1359660"/>
                  <a:pt x="8596859" y="1242360"/>
                </a:cubicBezTo>
                <a:cubicBezTo>
                  <a:pt x="8469091" y="1365198"/>
                  <a:pt x="8294953" y="1439877"/>
                  <a:pt x="8103286" y="1439877"/>
                </a:cubicBezTo>
                <a:cubicBezTo>
                  <a:pt x="7905983" y="1439877"/>
                  <a:pt x="7727255" y="1360741"/>
                  <a:pt x="7597607" y="1232420"/>
                </a:cubicBezTo>
                <a:cubicBezTo>
                  <a:pt x="7468469" y="1359282"/>
                  <a:pt x="7290967" y="1437211"/>
                  <a:pt x="7095174" y="1437211"/>
                </a:cubicBezTo>
                <a:cubicBezTo>
                  <a:pt x="6895963" y="1437211"/>
                  <a:pt x="6715687" y="1356537"/>
                  <a:pt x="6585685" y="1226082"/>
                </a:cubicBezTo>
                <a:cubicBezTo>
                  <a:pt x="6456705" y="1352489"/>
                  <a:pt x="6279584" y="1430046"/>
                  <a:pt x="6084259" y="1430046"/>
                </a:cubicBezTo>
                <a:cubicBezTo>
                  <a:pt x="5902592" y="1430046"/>
                  <a:pt x="5736671" y="1362956"/>
                  <a:pt x="5612088" y="1250101"/>
                </a:cubicBezTo>
                <a:cubicBezTo>
                  <a:pt x="5487505" y="1362956"/>
                  <a:pt x="5321585" y="1430046"/>
                  <a:pt x="5139917" y="1430046"/>
                </a:cubicBezTo>
                <a:cubicBezTo>
                  <a:pt x="4945938" y="1430046"/>
                  <a:pt x="4769913" y="1353554"/>
                  <a:pt x="4641382" y="1228455"/>
                </a:cubicBezTo>
                <a:cubicBezTo>
                  <a:pt x="4512851" y="1353554"/>
                  <a:pt x="4336825" y="1430046"/>
                  <a:pt x="4142846" y="1430046"/>
                </a:cubicBezTo>
                <a:cubicBezTo>
                  <a:pt x="3973925" y="1430046"/>
                  <a:pt x="3818618" y="1372040"/>
                  <a:pt x="3697913" y="1272464"/>
                </a:cubicBezTo>
                <a:cubicBezTo>
                  <a:pt x="3577207" y="1372040"/>
                  <a:pt x="3421900" y="1430046"/>
                  <a:pt x="3252979" y="1430046"/>
                </a:cubicBezTo>
                <a:cubicBezTo>
                  <a:pt x="3089509" y="1430046"/>
                  <a:pt x="2938789" y="1375723"/>
                  <a:pt x="2819711" y="1282042"/>
                </a:cubicBezTo>
                <a:cubicBezTo>
                  <a:pt x="2699764" y="1378891"/>
                  <a:pt x="2546589" y="1435167"/>
                  <a:pt x="2380206" y="1435167"/>
                </a:cubicBezTo>
                <a:cubicBezTo>
                  <a:pt x="2227747" y="1435167"/>
                  <a:pt x="2086377" y="1387916"/>
                  <a:pt x="1970593" y="1306586"/>
                </a:cubicBezTo>
                <a:cubicBezTo>
                  <a:pt x="1853140" y="1394235"/>
                  <a:pt x="1707031" y="1444998"/>
                  <a:pt x="1549007" y="1444998"/>
                </a:cubicBezTo>
                <a:cubicBezTo>
                  <a:pt x="1396715" y="1444998"/>
                  <a:pt x="1255488" y="1397850"/>
                  <a:pt x="1139755" y="1316713"/>
                </a:cubicBezTo>
                <a:cubicBezTo>
                  <a:pt x="1022351" y="1404173"/>
                  <a:pt x="876385" y="1454829"/>
                  <a:pt x="718529" y="1454829"/>
                </a:cubicBezTo>
                <a:cubicBezTo>
                  <a:pt x="321696" y="1454829"/>
                  <a:pt x="0" y="1134702"/>
                  <a:pt x="0" y="739806"/>
                </a:cubicBezTo>
                <a:cubicBezTo>
                  <a:pt x="0" y="344910"/>
                  <a:pt x="321696" y="24783"/>
                  <a:pt x="718529" y="24783"/>
                </a:cubicBezTo>
                <a:cubicBezTo>
                  <a:pt x="870821" y="24783"/>
                  <a:pt x="1012048" y="71931"/>
                  <a:pt x="1127781" y="153068"/>
                </a:cubicBezTo>
                <a:cubicBezTo>
                  <a:pt x="1245185" y="65608"/>
                  <a:pt x="1391151" y="14952"/>
                  <a:pt x="1549007" y="14952"/>
                </a:cubicBezTo>
                <a:cubicBezTo>
                  <a:pt x="1701467" y="14952"/>
                  <a:pt x="1842836" y="62204"/>
                  <a:pt x="1958620" y="143534"/>
                </a:cubicBezTo>
                <a:cubicBezTo>
                  <a:pt x="2076073" y="55884"/>
                  <a:pt x="2222183" y="5121"/>
                  <a:pt x="2380206" y="5121"/>
                </a:cubicBezTo>
                <a:cubicBezTo>
                  <a:pt x="2543676" y="5121"/>
                  <a:pt x="2694396" y="59444"/>
                  <a:pt x="2813474" y="153125"/>
                </a:cubicBezTo>
                <a:cubicBezTo>
                  <a:pt x="2933421" y="56276"/>
                  <a:pt x="3086596" y="0"/>
                  <a:pt x="3252979" y="0"/>
                </a:cubicBezTo>
                <a:cubicBezTo>
                  <a:pt x="3421900" y="0"/>
                  <a:pt x="3577207" y="58006"/>
                  <a:pt x="3697913" y="157582"/>
                </a:cubicBezTo>
                <a:cubicBezTo>
                  <a:pt x="3818618" y="58006"/>
                  <a:pt x="3973925" y="0"/>
                  <a:pt x="4142846" y="0"/>
                </a:cubicBezTo>
                <a:cubicBezTo>
                  <a:pt x="4336825" y="0"/>
                  <a:pt x="4512851" y="76492"/>
                  <a:pt x="4641382" y="201592"/>
                </a:cubicBezTo>
                <a:cubicBezTo>
                  <a:pt x="4769913" y="76492"/>
                  <a:pt x="4945938" y="0"/>
                  <a:pt x="5139917" y="0"/>
                </a:cubicBezTo>
                <a:cubicBezTo>
                  <a:pt x="5321585" y="0"/>
                  <a:pt x="5487505" y="67091"/>
                  <a:pt x="5612088" y="179945"/>
                </a:cubicBezTo>
                <a:cubicBezTo>
                  <a:pt x="5736671" y="67091"/>
                  <a:pt x="5902592" y="0"/>
                  <a:pt x="6084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9" name="Google Shape;4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594" y="790535"/>
            <a:ext cx="6952828" cy="4966306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29"/>
          <p:cNvSpPr txBox="1"/>
          <p:nvPr/>
        </p:nvSpPr>
        <p:spPr>
          <a:xfrm>
            <a:off x="3275856" y="-58098"/>
            <a:ext cx="302433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C000"/>
                </a:solidFill>
                <a:latin typeface="Corben"/>
                <a:ea typeface="Corben"/>
                <a:cs typeface="Corben"/>
                <a:sym typeface="Corben"/>
              </a:rPr>
              <a:t>Q&amp;A</a:t>
            </a:r>
            <a:endParaRPr sz="6000" b="1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0"/>
          <p:cNvSpPr txBox="1"/>
          <p:nvPr/>
        </p:nvSpPr>
        <p:spPr>
          <a:xfrm>
            <a:off x="1979712" y="1849388"/>
            <a:ext cx="57783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D90101"/>
                </a:solidFill>
                <a:latin typeface="Corben"/>
                <a:ea typeface="Corben"/>
                <a:cs typeface="Corben"/>
                <a:sym typeface="Corben"/>
              </a:rPr>
              <a:t>Thank you ♥</a:t>
            </a:r>
            <a:endParaRPr sz="5400" b="1">
              <a:solidFill>
                <a:srgbClr val="D9010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6" descr="http://www.eco-friendly-africa-travel.com/images/map-of-africa-countries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7744" y="1048732"/>
            <a:ext cx="6533885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/>
          <p:nvPr/>
        </p:nvSpPr>
        <p:spPr>
          <a:xfrm>
            <a:off x="1298970" y="2137420"/>
            <a:ext cx="960438" cy="60192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mes New Roman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Gambia</a:t>
            </a:r>
            <a:endParaRPr/>
          </a:p>
        </p:txBody>
      </p:sp>
      <p:pic>
        <p:nvPicPr>
          <p:cNvPr id="154" name="Google Shape;15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4" y="3145532"/>
            <a:ext cx="2737341" cy="38712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16"/>
          <p:cNvGrpSpPr/>
          <p:nvPr/>
        </p:nvGrpSpPr>
        <p:grpSpPr>
          <a:xfrm>
            <a:off x="-4900" y="-94828"/>
            <a:ext cx="9144000" cy="1143560"/>
            <a:chOff x="269827" y="134174"/>
            <a:chExt cx="8275152" cy="5290792"/>
          </a:xfrm>
        </p:grpSpPr>
        <p:pic>
          <p:nvPicPr>
            <p:cNvPr id="156" name="Google Shape;15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9827" y="697260"/>
              <a:ext cx="3150045" cy="42484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7" name="Google Shape;157;p16"/>
            <p:cNvGrpSpPr/>
            <p:nvPr/>
          </p:nvGrpSpPr>
          <p:grpSpPr>
            <a:xfrm>
              <a:off x="5108766" y="2776412"/>
              <a:ext cx="72008" cy="319265"/>
              <a:chOff x="4477988" y="1702381"/>
              <a:chExt cx="72008" cy="319265"/>
            </a:xfrm>
          </p:grpSpPr>
          <p:sp>
            <p:nvSpPr>
              <p:cNvPr id="158" name="Google Shape;158;p16"/>
              <p:cNvSpPr/>
              <p:nvPr/>
            </p:nvSpPr>
            <p:spPr>
              <a:xfrm>
                <a:off x="4477988" y="1702381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16"/>
              <p:cNvSpPr/>
              <p:nvPr/>
            </p:nvSpPr>
            <p:spPr>
              <a:xfrm>
                <a:off x="4477988" y="1823894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16"/>
              <p:cNvSpPr/>
              <p:nvPr/>
            </p:nvSpPr>
            <p:spPr>
              <a:xfrm>
                <a:off x="4477988" y="1949638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" name="Google Shape;161;p16"/>
            <p:cNvGrpSpPr/>
            <p:nvPr/>
          </p:nvGrpSpPr>
          <p:grpSpPr>
            <a:xfrm>
              <a:off x="842378" y="4697001"/>
              <a:ext cx="7672371" cy="727965"/>
              <a:chOff x="122250" y="4724101"/>
              <a:chExt cx="7672371" cy="727965"/>
            </a:xfrm>
          </p:grpSpPr>
          <p:pic>
            <p:nvPicPr>
              <p:cNvPr id="162" name="Google Shape;162;p16"/>
              <p:cNvPicPr preferRelativeResize="0"/>
              <p:nvPr/>
            </p:nvPicPr>
            <p:blipFill rotWithShape="1">
              <a:blip r:embed="rId6">
                <a:alphaModFix/>
              </a:blip>
              <a:srcRect l="37325" t="46355" r="36514" b="36912"/>
              <a:stretch/>
            </p:blipFill>
            <p:spPr>
              <a:xfrm>
                <a:off x="122250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3" name="Google Shape;163;p16"/>
              <p:cNvPicPr preferRelativeResize="0"/>
              <p:nvPr/>
            </p:nvPicPr>
            <p:blipFill rotWithShape="1">
              <a:blip r:embed="rId6">
                <a:alphaModFix/>
              </a:blip>
              <a:srcRect l="37325" t="46355" r="36514" b="36912"/>
              <a:stretch/>
            </p:blipFill>
            <p:spPr>
              <a:xfrm>
                <a:off x="4719046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16"/>
              <p:cNvPicPr preferRelativeResize="0"/>
              <p:nvPr/>
            </p:nvPicPr>
            <p:blipFill rotWithShape="1">
              <a:blip r:embed="rId6">
                <a:alphaModFix/>
              </a:blip>
              <a:srcRect l="37325" t="46355" r="36514" b="36912"/>
              <a:stretch/>
            </p:blipFill>
            <p:spPr>
              <a:xfrm>
                <a:off x="1630415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5" name="Google Shape;165;p16"/>
              <p:cNvPicPr preferRelativeResize="0"/>
              <p:nvPr/>
            </p:nvPicPr>
            <p:blipFill rotWithShape="1">
              <a:blip r:embed="rId6">
                <a:alphaModFix/>
              </a:blip>
              <a:srcRect l="37325" t="46355" r="36514" b="36912"/>
              <a:stretch/>
            </p:blipFill>
            <p:spPr>
              <a:xfrm>
                <a:off x="3153619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6" name="Google Shape;166;p16"/>
              <p:cNvPicPr preferRelativeResize="0"/>
              <p:nvPr/>
            </p:nvPicPr>
            <p:blipFill rotWithShape="1">
              <a:blip r:embed="rId6">
                <a:alphaModFix/>
              </a:blip>
              <a:srcRect l="37325" t="46355" r="36514" b="36912"/>
              <a:stretch/>
            </p:blipFill>
            <p:spPr>
              <a:xfrm>
                <a:off x="6286456" y="4724101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7" name="Google Shape;167;p16"/>
            <p:cNvGrpSpPr/>
            <p:nvPr/>
          </p:nvGrpSpPr>
          <p:grpSpPr>
            <a:xfrm>
              <a:off x="893113" y="134174"/>
              <a:ext cx="7651866" cy="722358"/>
              <a:chOff x="122250" y="60886"/>
              <a:chExt cx="7651866" cy="722358"/>
            </a:xfrm>
          </p:grpSpPr>
          <p:grpSp>
            <p:nvGrpSpPr>
              <p:cNvPr id="168" name="Google Shape;168;p16"/>
              <p:cNvGrpSpPr/>
              <p:nvPr/>
            </p:nvGrpSpPr>
            <p:grpSpPr>
              <a:xfrm>
                <a:off x="122250" y="60886"/>
                <a:ext cx="6104961" cy="722358"/>
                <a:chOff x="122250" y="-18831"/>
                <a:chExt cx="6104961" cy="722358"/>
              </a:xfrm>
            </p:grpSpPr>
            <p:pic>
              <p:nvPicPr>
                <p:cNvPr id="169" name="Google Shape;169;p16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37325" t="46355" r="36514" b="36912"/>
                <a:stretch/>
              </p:blipFill>
              <p:spPr>
                <a:xfrm>
                  <a:off x="122250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0" name="Google Shape;170;p16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37325" t="46355" r="36514" b="36912"/>
                <a:stretch/>
              </p:blipFill>
              <p:spPr>
                <a:xfrm>
                  <a:off x="4719046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" name="Google Shape;171;p16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37325" t="46355" r="36514" b="36912"/>
                <a:stretch/>
              </p:blipFill>
              <p:spPr>
                <a:xfrm>
                  <a:off x="1630415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2" name="Google Shape;172;p16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37325" t="46355" r="36514" b="36912"/>
                <a:stretch/>
              </p:blipFill>
              <p:spPr>
                <a:xfrm>
                  <a:off x="3153619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73" name="Google Shape;173;p16"/>
              <p:cNvPicPr preferRelativeResize="0"/>
              <p:nvPr/>
            </p:nvPicPr>
            <p:blipFill rotWithShape="1">
              <a:blip r:embed="rId6">
                <a:alphaModFix/>
              </a:blip>
              <a:srcRect l="37325" t="46355" r="36514" b="36912"/>
              <a:stretch/>
            </p:blipFill>
            <p:spPr>
              <a:xfrm>
                <a:off x="6265951" y="60886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/>
          <p:nvPr/>
        </p:nvSpPr>
        <p:spPr>
          <a:xfrm>
            <a:off x="159689" y="3545248"/>
            <a:ext cx="8064896" cy="17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CA70"/>
              </a:buClr>
              <a:buSzPts val="5600"/>
              <a:buFont typeface="Calibri"/>
              <a:buNone/>
            </a:pPr>
            <a:endParaRPr sz="56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1015" y="0"/>
            <a:ext cx="1368153" cy="1835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37" y="481236"/>
            <a:ext cx="3304318" cy="549297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5"/>
          <p:cNvSpPr txBox="1"/>
          <p:nvPr/>
        </p:nvSpPr>
        <p:spPr>
          <a:xfrm>
            <a:off x="3511022" y="602432"/>
            <a:ext cx="3887689" cy="5112568"/>
          </a:xfrm>
          <a:prstGeom prst="rect">
            <a:avLst/>
          </a:prstGeom>
          <a:solidFill>
            <a:srgbClr val="77D9E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67"/>
              <a:buFont typeface="Times New Roman"/>
              <a:buNone/>
            </a:pPr>
            <a:r>
              <a:rPr lang="en-US" sz="2667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667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667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667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667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667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667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667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667" b="0" i="0" u="none" strike="noStrike" cap="none">
                <a:solidFill>
                  <a:srgbClr val="0B539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667" b="0" i="0" u="none" strike="noStrike" cap="none">
                <a:solidFill>
                  <a:srgbClr val="0B5395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667" b="0" i="0" u="none" strike="noStrike" cap="none">
                <a:solidFill>
                  <a:srgbClr val="0B539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667" b="0" i="0" u="none" strike="noStrike" cap="none">
                <a:solidFill>
                  <a:srgbClr val="0B5395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667" b="0" i="0" u="none" strike="noStrike" cap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667" b="0" i="0" u="none" strike="noStrike" cap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667" b="0" i="0" u="none" strike="noStrike" cap="non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15"/>
          <p:cNvSpPr txBox="1"/>
          <p:nvPr/>
        </p:nvSpPr>
        <p:spPr>
          <a:xfrm>
            <a:off x="3672417" y="1329532"/>
            <a:ext cx="2579688" cy="605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Red:</a:t>
            </a:r>
            <a:r>
              <a:rPr lang="en-US" sz="3333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333" b="0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Sun</a:t>
            </a:r>
            <a:endParaRPr sz="2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3672417" y="2383896"/>
            <a:ext cx="3365024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White:</a:t>
            </a:r>
            <a:r>
              <a:rPr lang="en-US" sz="1667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333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Freedom &amp; Peace</a:t>
            </a:r>
            <a:endParaRPr sz="2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3674020" y="3503399"/>
            <a:ext cx="3363421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>
                <a:solidFill>
                  <a:srgbClr val="0B539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Blue:</a:t>
            </a:r>
            <a:r>
              <a:rPr lang="en-US" sz="1667">
                <a:solidFill>
                  <a:srgbClr val="0B539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-US" sz="2333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River Gambia</a:t>
            </a:r>
            <a:endParaRPr sz="2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5"/>
          <p:cNvSpPr txBox="1"/>
          <p:nvPr/>
        </p:nvSpPr>
        <p:spPr>
          <a:xfrm>
            <a:off x="3675063" y="4671219"/>
            <a:ext cx="3723648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Green:</a:t>
            </a:r>
            <a:r>
              <a:rPr lang="en-US" sz="15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333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Nature &amp; Agriculture</a:t>
            </a:r>
            <a:endParaRPr sz="2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683568" y="40768"/>
            <a:ext cx="6852708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colours of the Gambian flag</a:t>
            </a:r>
            <a:r>
              <a:rPr lang="en-US" sz="26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6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/>
          <p:nvPr/>
        </p:nvSpPr>
        <p:spPr>
          <a:xfrm>
            <a:off x="382250" y="265212"/>
            <a:ext cx="8319540" cy="190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000"/>
              <a:buFont typeface="Ribeye"/>
              <a:buNone/>
            </a:pPr>
            <a:r>
              <a:rPr lang="en-US" sz="6000" dirty="0" smtClean="0">
                <a:solidFill>
                  <a:srgbClr val="0070C0"/>
                </a:solidFill>
                <a:latin typeface="Ribeye"/>
                <a:ea typeface="Ribeye"/>
                <a:cs typeface="Ribeye"/>
                <a:sym typeface="Ribeye"/>
              </a:rPr>
              <a:t>Why is culture important </a:t>
            </a:r>
            <a:r>
              <a:rPr lang="en-US" sz="6000" b="0" i="0" u="none" strike="noStrike" cap="none" dirty="0" smtClean="0">
                <a:solidFill>
                  <a:srgbClr val="0070C0"/>
                </a:solidFill>
                <a:latin typeface="Ribeye"/>
                <a:ea typeface="Ribeye"/>
                <a:cs typeface="Ribeye"/>
                <a:sym typeface="Ribeye"/>
              </a:rPr>
              <a:t>?</a:t>
            </a:r>
            <a:endParaRPr sz="6000" b="0" i="0" u="none" strike="noStrike" cap="none" dirty="0">
              <a:solidFill>
                <a:srgbClr val="0070C0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grpSp>
        <p:nvGrpSpPr>
          <p:cNvPr id="116" name="Google Shape;116;p14"/>
          <p:cNvGrpSpPr/>
          <p:nvPr/>
        </p:nvGrpSpPr>
        <p:grpSpPr>
          <a:xfrm>
            <a:off x="212031" y="4837377"/>
            <a:ext cx="9148900" cy="5857948"/>
            <a:chOff x="269827" y="134174"/>
            <a:chExt cx="8275152" cy="5290792"/>
          </a:xfrm>
        </p:grpSpPr>
        <p:pic>
          <p:nvPicPr>
            <p:cNvPr id="117" name="Google Shape;117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9827" y="697260"/>
              <a:ext cx="3150045" cy="42484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14"/>
            <p:cNvGrpSpPr/>
            <p:nvPr/>
          </p:nvGrpSpPr>
          <p:grpSpPr>
            <a:xfrm>
              <a:off x="5108766" y="2776412"/>
              <a:ext cx="72008" cy="319265"/>
              <a:chOff x="4477988" y="1702381"/>
              <a:chExt cx="72008" cy="319265"/>
            </a:xfrm>
          </p:grpSpPr>
          <p:sp>
            <p:nvSpPr>
              <p:cNvPr id="119" name="Google Shape;119;p14"/>
              <p:cNvSpPr/>
              <p:nvPr/>
            </p:nvSpPr>
            <p:spPr>
              <a:xfrm>
                <a:off x="4477988" y="1702381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14"/>
              <p:cNvSpPr/>
              <p:nvPr/>
            </p:nvSpPr>
            <p:spPr>
              <a:xfrm>
                <a:off x="4477988" y="1823894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14"/>
              <p:cNvSpPr/>
              <p:nvPr/>
            </p:nvSpPr>
            <p:spPr>
              <a:xfrm>
                <a:off x="4477988" y="1949638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" name="Google Shape;122;p14"/>
            <p:cNvGrpSpPr/>
            <p:nvPr/>
          </p:nvGrpSpPr>
          <p:grpSpPr>
            <a:xfrm>
              <a:off x="842378" y="4697001"/>
              <a:ext cx="7672371" cy="727965"/>
              <a:chOff x="122250" y="4724101"/>
              <a:chExt cx="7672371" cy="727965"/>
            </a:xfrm>
          </p:grpSpPr>
          <p:pic>
            <p:nvPicPr>
              <p:cNvPr id="123" name="Google Shape;123;p14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22250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14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4719046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14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630415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14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3153619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7" name="Google Shape;127;p14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86456" y="4724101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8" name="Google Shape;128;p14"/>
            <p:cNvGrpSpPr/>
            <p:nvPr/>
          </p:nvGrpSpPr>
          <p:grpSpPr>
            <a:xfrm>
              <a:off x="893113" y="134174"/>
              <a:ext cx="7651866" cy="722358"/>
              <a:chOff x="122250" y="60886"/>
              <a:chExt cx="7651866" cy="722358"/>
            </a:xfrm>
          </p:grpSpPr>
          <p:grpSp>
            <p:nvGrpSpPr>
              <p:cNvPr id="129" name="Google Shape;129;p14"/>
              <p:cNvGrpSpPr/>
              <p:nvPr/>
            </p:nvGrpSpPr>
            <p:grpSpPr>
              <a:xfrm>
                <a:off x="122250" y="60886"/>
                <a:ext cx="6104961" cy="722358"/>
                <a:chOff x="122250" y="-18831"/>
                <a:chExt cx="6104961" cy="722358"/>
              </a:xfrm>
            </p:grpSpPr>
            <p:pic>
              <p:nvPicPr>
                <p:cNvPr id="130" name="Google Shape;130;p1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22250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1" name="Google Shape;131;p1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4719046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2" name="Google Shape;132;p1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630415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3" name="Google Shape;133;p1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3153619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34" name="Google Shape;134;p14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65951" y="60886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" name="Rectangle 1"/>
          <p:cNvSpPr/>
          <p:nvPr/>
        </p:nvSpPr>
        <p:spPr>
          <a:xfrm>
            <a:off x="370599" y="2276392"/>
            <a:ext cx="2821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Culture Shapes Our Identities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03394" y="2703611"/>
            <a:ext cx="35798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Culture Gives Us a Sense of Belonging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43469" y="3107190"/>
            <a:ext cx="3499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Culture Helps Us Connect with Others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425836" y="3481463"/>
            <a:ext cx="3381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Culture Helps Us Express Ourselves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25836" y="3927661"/>
            <a:ext cx="3268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Culture Can Bring People Together</a:t>
            </a:r>
          </a:p>
        </p:txBody>
      </p:sp>
      <p:sp>
        <p:nvSpPr>
          <p:cNvPr id="7" name="Rectangle 6"/>
          <p:cNvSpPr/>
          <p:nvPr/>
        </p:nvSpPr>
        <p:spPr>
          <a:xfrm>
            <a:off x="425835" y="4345293"/>
            <a:ext cx="5438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Culture Can Help Us Preserve Our History and Tradition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 txBox="1"/>
          <p:nvPr/>
        </p:nvSpPr>
        <p:spPr>
          <a:xfrm>
            <a:off x="159689" y="3545248"/>
            <a:ext cx="3827695" cy="17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CA70"/>
              </a:buClr>
              <a:buSzPts val="5600"/>
              <a:buFont typeface="Calibri"/>
              <a:buNone/>
            </a:pPr>
            <a:endParaRPr sz="56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0" name="Google Shape;180;p17"/>
          <p:cNvGrpSpPr/>
          <p:nvPr/>
        </p:nvGrpSpPr>
        <p:grpSpPr>
          <a:xfrm>
            <a:off x="212031" y="4837377"/>
            <a:ext cx="9148900" cy="5857948"/>
            <a:chOff x="269827" y="134174"/>
            <a:chExt cx="8275152" cy="5290792"/>
          </a:xfrm>
        </p:grpSpPr>
        <p:pic>
          <p:nvPicPr>
            <p:cNvPr id="181" name="Google Shape;181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9827" y="697260"/>
              <a:ext cx="3150045" cy="42484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2" name="Google Shape;182;p17"/>
            <p:cNvGrpSpPr/>
            <p:nvPr/>
          </p:nvGrpSpPr>
          <p:grpSpPr>
            <a:xfrm>
              <a:off x="5108766" y="2776412"/>
              <a:ext cx="72008" cy="319265"/>
              <a:chOff x="4477988" y="1702381"/>
              <a:chExt cx="72008" cy="319265"/>
            </a:xfrm>
          </p:grpSpPr>
          <p:sp>
            <p:nvSpPr>
              <p:cNvPr id="183" name="Google Shape;183;p17"/>
              <p:cNvSpPr/>
              <p:nvPr/>
            </p:nvSpPr>
            <p:spPr>
              <a:xfrm>
                <a:off x="4477988" y="1702381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7"/>
              <p:cNvSpPr/>
              <p:nvPr/>
            </p:nvSpPr>
            <p:spPr>
              <a:xfrm>
                <a:off x="4477988" y="1823894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7"/>
              <p:cNvSpPr/>
              <p:nvPr/>
            </p:nvSpPr>
            <p:spPr>
              <a:xfrm>
                <a:off x="4477988" y="1949638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" name="Google Shape;186;p17"/>
            <p:cNvGrpSpPr/>
            <p:nvPr/>
          </p:nvGrpSpPr>
          <p:grpSpPr>
            <a:xfrm>
              <a:off x="842378" y="4697001"/>
              <a:ext cx="7672371" cy="727965"/>
              <a:chOff x="122250" y="4724101"/>
              <a:chExt cx="7672371" cy="727965"/>
            </a:xfrm>
          </p:grpSpPr>
          <p:pic>
            <p:nvPicPr>
              <p:cNvPr id="187" name="Google Shape;187;p17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22250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17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4719046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17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630415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17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3153619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1" name="Google Shape;191;p17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86456" y="4724101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2" name="Google Shape;192;p17"/>
            <p:cNvGrpSpPr/>
            <p:nvPr/>
          </p:nvGrpSpPr>
          <p:grpSpPr>
            <a:xfrm>
              <a:off x="893113" y="134174"/>
              <a:ext cx="7651866" cy="722358"/>
              <a:chOff x="122250" y="60886"/>
              <a:chExt cx="7651866" cy="722358"/>
            </a:xfrm>
          </p:grpSpPr>
          <p:grpSp>
            <p:nvGrpSpPr>
              <p:cNvPr id="193" name="Google Shape;193;p17"/>
              <p:cNvGrpSpPr/>
              <p:nvPr/>
            </p:nvGrpSpPr>
            <p:grpSpPr>
              <a:xfrm>
                <a:off x="122250" y="60886"/>
                <a:ext cx="6104961" cy="722358"/>
                <a:chOff x="122250" y="-18831"/>
                <a:chExt cx="6104961" cy="722358"/>
              </a:xfrm>
            </p:grpSpPr>
            <p:pic>
              <p:nvPicPr>
                <p:cNvPr id="194" name="Google Shape;194;p1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22250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5" name="Google Shape;195;p1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4719046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" name="Google Shape;196;p1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630415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7" name="Google Shape;197;p1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3153619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98" name="Google Shape;198;p17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65951" y="60886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99" name="Google Shape;199;p17"/>
          <p:cNvSpPr txBox="1"/>
          <p:nvPr/>
        </p:nvSpPr>
        <p:spPr>
          <a:xfrm>
            <a:off x="253710" y="55394"/>
            <a:ext cx="8284895" cy="82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TRADITIONAL MUSIC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71" y="674739"/>
            <a:ext cx="3580305" cy="287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860" y="674739"/>
            <a:ext cx="4261367" cy="302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313671" y="3979140"/>
            <a:ext cx="23227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21 string hard made with a calabash and animal hide mostly from cows. Its associated with the </a:t>
            </a:r>
            <a:r>
              <a:rPr lang="en-US" dirty="0" err="1" smtClean="0"/>
              <a:t>madinka</a:t>
            </a:r>
            <a:r>
              <a:rPr lang="en-US" dirty="0" smtClean="0"/>
              <a:t> tribe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16532" y="3941934"/>
            <a:ext cx="4488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Includes a talented drummer with three or more drums</a:t>
            </a:r>
          </a:p>
          <a:p>
            <a:r>
              <a:rPr lang="en-US" dirty="0" smtClean="0"/>
              <a:t>The drum is made from tree trunk and animal skin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 txBox="1"/>
          <p:nvPr/>
        </p:nvSpPr>
        <p:spPr>
          <a:xfrm>
            <a:off x="159689" y="3545248"/>
            <a:ext cx="3827695" cy="17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CA70"/>
              </a:buClr>
              <a:buSzPts val="5600"/>
              <a:buFont typeface="Calibri"/>
              <a:buNone/>
            </a:pPr>
            <a:endParaRPr sz="56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0" name="Google Shape;180;p17"/>
          <p:cNvGrpSpPr/>
          <p:nvPr/>
        </p:nvGrpSpPr>
        <p:grpSpPr>
          <a:xfrm>
            <a:off x="212031" y="4837377"/>
            <a:ext cx="9148900" cy="5857948"/>
            <a:chOff x="269827" y="134174"/>
            <a:chExt cx="8275152" cy="5290792"/>
          </a:xfrm>
        </p:grpSpPr>
        <p:pic>
          <p:nvPicPr>
            <p:cNvPr id="181" name="Google Shape;181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9827" y="697260"/>
              <a:ext cx="3150045" cy="42484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2" name="Google Shape;182;p17"/>
            <p:cNvGrpSpPr/>
            <p:nvPr/>
          </p:nvGrpSpPr>
          <p:grpSpPr>
            <a:xfrm>
              <a:off x="5108766" y="2776412"/>
              <a:ext cx="72008" cy="319265"/>
              <a:chOff x="4477988" y="1702381"/>
              <a:chExt cx="72008" cy="319265"/>
            </a:xfrm>
          </p:grpSpPr>
          <p:sp>
            <p:nvSpPr>
              <p:cNvPr id="183" name="Google Shape;183;p17"/>
              <p:cNvSpPr/>
              <p:nvPr/>
            </p:nvSpPr>
            <p:spPr>
              <a:xfrm>
                <a:off x="4477988" y="1702381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7"/>
              <p:cNvSpPr/>
              <p:nvPr/>
            </p:nvSpPr>
            <p:spPr>
              <a:xfrm>
                <a:off x="4477988" y="1823894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7"/>
              <p:cNvSpPr/>
              <p:nvPr/>
            </p:nvSpPr>
            <p:spPr>
              <a:xfrm>
                <a:off x="4477988" y="1949638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" name="Google Shape;186;p17"/>
            <p:cNvGrpSpPr/>
            <p:nvPr/>
          </p:nvGrpSpPr>
          <p:grpSpPr>
            <a:xfrm>
              <a:off x="842378" y="4697001"/>
              <a:ext cx="7672371" cy="727965"/>
              <a:chOff x="122250" y="4724101"/>
              <a:chExt cx="7672371" cy="727965"/>
            </a:xfrm>
          </p:grpSpPr>
          <p:pic>
            <p:nvPicPr>
              <p:cNvPr id="187" name="Google Shape;187;p17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22250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17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4719046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17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630415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17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3153619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1" name="Google Shape;191;p17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86456" y="4724101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2" name="Google Shape;192;p17"/>
            <p:cNvGrpSpPr/>
            <p:nvPr/>
          </p:nvGrpSpPr>
          <p:grpSpPr>
            <a:xfrm>
              <a:off x="893113" y="134174"/>
              <a:ext cx="7651866" cy="722358"/>
              <a:chOff x="122250" y="60886"/>
              <a:chExt cx="7651866" cy="722358"/>
            </a:xfrm>
          </p:grpSpPr>
          <p:grpSp>
            <p:nvGrpSpPr>
              <p:cNvPr id="193" name="Google Shape;193;p17"/>
              <p:cNvGrpSpPr/>
              <p:nvPr/>
            </p:nvGrpSpPr>
            <p:grpSpPr>
              <a:xfrm>
                <a:off x="122250" y="60886"/>
                <a:ext cx="6104961" cy="722358"/>
                <a:chOff x="122250" y="-18831"/>
                <a:chExt cx="6104961" cy="722358"/>
              </a:xfrm>
            </p:grpSpPr>
            <p:pic>
              <p:nvPicPr>
                <p:cNvPr id="194" name="Google Shape;194;p1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22250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5" name="Google Shape;195;p1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4719046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" name="Google Shape;196;p1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630415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7" name="Google Shape;197;p1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3153619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98" name="Google Shape;198;p17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65951" y="60886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99" name="Google Shape;199;p17"/>
          <p:cNvSpPr txBox="1"/>
          <p:nvPr/>
        </p:nvSpPr>
        <p:spPr>
          <a:xfrm>
            <a:off x="253710" y="55394"/>
            <a:ext cx="8284895" cy="82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TRADITIONAL MUSIC</a:t>
            </a:r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2" y="763950"/>
            <a:ext cx="4334126" cy="372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24071" y="1359201"/>
            <a:ext cx="38228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High-energy dance accompanied by the </a:t>
            </a:r>
            <a:r>
              <a:rPr lang="en-US" dirty="0" err="1"/>
              <a:t>sabar</a:t>
            </a:r>
            <a:r>
              <a:rPr lang="en-US" dirty="0"/>
              <a:t> drums, popular among the Wolof ethnic group.</a:t>
            </a:r>
          </a:p>
        </p:txBody>
      </p:sp>
    </p:spTree>
    <p:extLst>
      <p:ext uri="{BB962C8B-B14F-4D97-AF65-F5344CB8AC3E}">
        <p14:creationId xmlns:p14="http://schemas.microsoft.com/office/powerpoint/2010/main" val="619248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14" y="1124263"/>
            <a:ext cx="4807627" cy="350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1344" y="524656"/>
            <a:ext cx="4480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DRUMS AS A MEANS OF COMMUNICATION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808688" y="1513923"/>
            <a:ext cx="294183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FUNERALS </a:t>
            </a:r>
          </a:p>
          <a:p>
            <a:endParaRPr lang="en-US" dirty="0"/>
          </a:p>
          <a:p>
            <a:r>
              <a:rPr lang="en-US" dirty="0" smtClean="0"/>
              <a:t>NAMING CEREMONIES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ANNOUNCEMENT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SENDING SPECIFIC MESSAGES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823" y="56852"/>
            <a:ext cx="3145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Local Festivals and Celebrations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3" y="335445"/>
            <a:ext cx="3867150" cy="208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06" y="395406"/>
            <a:ext cx="4548371" cy="208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08" y="2773181"/>
            <a:ext cx="3810000" cy="206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529" y="2773181"/>
            <a:ext cx="4745648" cy="203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6945" y="2446904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KANKURANG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68649" y="248087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KUMPO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09272" y="4999220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HUNTING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37934" y="4871803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646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9"/>
          <p:cNvGrpSpPr/>
          <p:nvPr/>
        </p:nvGrpSpPr>
        <p:grpSpPr>
          <a:xfrm>
            <a:off x="212031" y="4837377"/>
            <a:ext cx="9148900" cy="5857948"/>
            <a:chOff x="269827" y="134174"/>
            <a:chExt cx="8275152" cy="5290792"/>
          </a:xfrm>
        </p:grpSpPr>
        <p:pic>
          <p:nvPicPr>
            <p:cNvPr id="218" name="Google Shape;218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9827" y="697260"/>
              <a:ext cx="3150045" cy="42484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9" name="Google Shape;219;p19"/>
            <p:cNvGrpSpPr/>
            <p:nvPr/>
          </p:nvGrpSpPr>
          <p:grpSpPr>
            <a:xfrm>
              <a:off x="5108766" y="2776412"/>
              <a:ext cx="72008" cy="319265"/>
              <a:chOff x="4477988" y="1702381"/>
              <a:chExt cx="72008" cy="319265"/>
            </a:xfrm>
          </p:grpSpPr>
          <p:sp>
            <p:nvSpPr>
              <p:cNvPr id="220" name="Google Shape;220;p19"/>
              <p:cNvSpPr/>
              <p:nvPr/>
            </p:nvSpPr>
            <p:spPr>
              <a:xfrm>
                <a:off x="4477988" y="1702381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19"/>
              <p:cNvSpPr/>
              <p:nvPr/>
            </p:nvSpPr>
            <p:spPr>
              <a:xfrm>
                <a:off x="4477988" y="1823894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19"/>
              <p:cNvSpPr/>
              <p:nvPr/>
            </p:nvSpPr>
            <p:spPr>
              <a:xfrm>
                <a:off x="4477988" y="1949638"/>
                <a:ext cx="72008" cy="72008"/>
              </a:xfrm>
              <a:prstGeom prst="ellipse">
                <a:avLst/>
              </a:prstGeom>
              <a:solidFill>
                <a:srgbClr val="FDF1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" name="Google Shape;223;p19"/>
            <p:cNvGrpSpPr/>
            <p:nvPr/>
          </p:nvGrpSpPr>
          <p:grpSpPr>
            <a:xfrm>
              <a:off x="842378" y="4697001"/>
              <a:ext cx="7672371" cy="727965"/>
              <a:chOff x="122250" y="4724101"/>
              <a:chExt cx="7672371" cy="727965"/>
            </a:xfrm>
          </p:grpSpPr>
          <p:pic>
            <p:nvPicPr>
              <p:cNvPr id="224" name="Google Shape;224;p19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22250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19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4719046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6" name="Google Shape;226;p19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1630415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7" name="Google Shape;227;p19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3153619" y="4729708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19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86456" y="4724101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9" name="Google Shape;229;p19"/>
            <p:cNvGrpSpPr/>
            <p:nvPr/>
          </p:nvGrpSpPr>
          <p:grpSpPr>
            <a:xfrm>
              <a:off x="893113" y="134174"/>
              <a:ext cx="7651866" cy="722358"/>
              <a:chOff x="122250" y="60886"/>
              <a:chExt cx="7651866" cy="722358"/>
            </a:xfrm>
          </p:grpSpPr>
          <p:grpSp>
            <p:nvGrpSpPr>
              <p:cNvPr id="230" name="Google Shape;230;p19"/>
              <p:cNvGrpSpPr/>
              <p:nvPr/>
            </p:nvGrpSpPr>
            <p:grpSpPr>
              <a:xfrm>
                <a:off x="122250" y="60886"/>
                <a:ext cx="6104961" cy="722358"/>
                <a:chOff x="122250" y="-18831"/>
                <a:chExt cx="6104961" cy="722358"/>
              </a:xfrm>
            </p:grpSpPr>
            <p:pic>
              <p:nvPicPr>
                <p:cNvPr id="231" name="Google Shape;231;p1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22250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2" name="Google Shape;232;p1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4719046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3" name="Google Shape;233;p1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1630415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4" name="Google Shape;234;p1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325" t="46355" r="36514" b="36912"/>
                <a:stretch/>
              </p:blipFill>
              <p:spPr>
                <a:xfrm>
                  <a:off x="3153619" y="-18831"/>
                  <a:ext cx="1508165" cy="7223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35" name="Google Shape;235;p19"/>
              <p:cNvPicPr preferRelativeResize="0"/>
              <p:nvPr/>
            </p:nvPicPr>
            <p:blipFill rotWithShape="1">
              <a:blip r:embed="rId4">
                <a:alphaModFix/>
              </a:blip>
              <a:srcRect l="37325" t="46355" r="36514" b="36912"/>
              <a:stretch/>
            </p:blipFill>
            <p:spPr>
              <a:xfrm>
                <a:off x="6265951" y="60886"/>
                <a:ext cx="1508165" cy="722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36" name="Google Shape;236;p19"/>
          <p:cNvSpPr txBox="1"/>
          <p:nvPr/>
        </p:nvSpPr>
        <p:spPr>
          <a:xfrm>
            <a:off x="92414" y="0"/>
            <a:ext cx="9128125" cy="99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ARTS AND CRAFT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1" y="767335"/>
            <a:ext cx="3663950" cy="202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95" y="667063"/>
            <a:ext cx="4022569" cy="232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1" y="2918268"/>
            <a:ext cx="3610461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41" y="3261168"/>
            <a:ext cx="4098520" cy="170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78</TotalTime>
  <Words>223</Words>
  <Application>Microsoft Office PowerPoint</Application>
  <PresentationFormat>On-screen Show (16:10)</PresentationFormat>
  <Paragraphs>71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Lucida Handwriting</vt:lpstr>
      <vt:lpstr>Calibri</vt:lpstr>
      <vt:lpstr>Tunga</vt:lpstr>
      <vt:lpstr>Franklin Gothic Book</vt:lpstr>
      <vt:lpstr>Times New Roman</vt:lpstr>
      <vt:lpstr>Bodoni</vt:lpstr>
      <vt:lpstr>Ribeye</vt:lpstr>
      <vt:lpstr>Overlock</vt:lpstr>
      <vt:lpstr>Wingdings</vt:lpstr>
      <vt:lpstr>Corben</vt:lpstr>
      <vt:lpstr>Franklin Gothic Medium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9</cp:revision>
  <dcterms:modified xsi:type="dcterms:W3CDTF">2023-12-12T06:37:05Z</dcterms:modified>
</cp:coreProperties>
</file>