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35.xml" ContentType="application/vnd.openxmlformats-officedocument.presentationml.notesSlide+xml"/>
  <Override PartName="/ppt/tags/tag53.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3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8.xml" ContentType="application/vnd.openxmlformats-officedocument.presentationml.notesSlide+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40.xml" ContentType="application/vnd.openxmlformats-officedocument.presentationml.notesSlide+xml"/>
  <Override PartName="/ppt/tags/tag69.xml" ContentType="application/vnd.openxmlformats-officedocument.presentationml.tags+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7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0"/>
  </p:notesMasterIdLst>
  <p:handoutMasterIdLst>
    <p:handoutMasterId r:id="rId141"/>
  </p:handoutMasterIdLst>
  <p:sldIdLst>
    <p:sldId id="529" r:id="rId2"/>
    <p:sldId id="1606" r:id="rId3"/>
    <p:sldId id="844" r:id="rId4"/>
    <p:sldId id="934" r:id="rId5"/>
    <p:sldId id="972" r:id="rId6"/>
    <p:sldId id="973" r:id="rId7"/>
    <p:sldId id="1610" r:id="rId8"/>
    <p:sldId id="1638" r:id="rId9"/>
    <p:sldId id="653" r:id="rId10"/>
    <p:sldId id="655" r:id="rId11"/>
    <p:sldId id="990" r:id="rId12"/>
    <p:sldId id="992" r:id="rId13"/>
    <p:sldId id="991" r:id="rId14"/>
    <p:sldId id="1578" r:id="rId15"/>
    <p:sldId id="1556" r:id="rId16"/>
    <p:sldId id="1558" r:id="rId17"/>
    <p:sldId id="806" r:id="rId18"/>
    <p:sldId id="1399" r:id="rId19"/>
    <p:sldId id="445" r:id="rId20"/>
    <p:sldId id="803" r:id="rId21"/>
    <p:sldId id="807" r:id="rId22"/>
    <p:sldId id="333" r:id="rId23"/>
    <p:sldId id="334" r:id="rId24"/>
    <p:sldId id="812" r:id="rId25"/>
    <p:sldId id="505" r:id="rId26"/>
    <p:sldId id="1549" r:id="rId27"/>
    <p:sldId id="344" r:id="rId28"/>
    <p:sldId id="506" r:id="rId29"/>
    <p:sldId id="813" r:id="rId30"/>
    <p:sldId id="814" r:id="rId31"/>
    <p:sldId id="815" r:id="rId32"/>
    <p:sldId id="816" r:id="rId33"/>
    <p:sldId id="1611" r:id="rId34"/>
    <p:sldId id="1612" r:id="rId35"/>
    <p:sldId id="496" r:id="rId36"/>
    <p:sldId id="1605" r:id="rId37"/>
    <p:sldId id="695" r:id="rId38"/>
    <p:sldId id="922" r:id="rId39"/>
    <p:sldId id="697" r:id="rId40"/>
    <p:sldId id="698" r:id="rId41"/>
    <p:sldId id="699" r:id="rId42"/>
    <p:sldId id="406" r:id="rId43"/>
    <p:sldId id="415" r:id="rId44"/>
    <p:sldId id="416" r:id="rId45"/>
    <p:sldId id="417" r:id="rId46"/>
    <p:sldId id="418" r:id="rId47"/>
    <p:sldId id="553" r:id="rId48"/>
    <p:sldId id="410" r:id="rId49"/>
    <p:sldId id="555" r:id="rId50"/>
    <p:sldId id="420" r:id="rId51"/>
    <p:sldId id="411" r:id="rId52"/>
    <p:sldId id="694" r:id="rId53"/>
    <p:sldId id="1613" r:id="rId54"/>
    <p:sldId id="1614" r:id="rId55"/>
    <p:sldId id="1615" r:id="rId56"/>
    <p:sldId id="1616" r:id="rId57"/>
    <p:sldId id="431" r:id="rId58"/>
    <p:sldId id="757" r:id="rId59"/>
    <p:sldId id="537" r:id="rId60"/>
    <p:sldId id="849" r:id="rId61"/>
    <p:sldId id="850" r:id="rId62"/>
    <p:sldId id="851" r:id="rId63"/>
    <p:sldId id="861" r:id="rId64"/>
    <p:sldId id="862" r:id="rId65"/>
    <p:sldId id="866" r:id="rId66"/>
    <p:sldId id="867" r:id="rId67"/>
    <p:sldId id="1617" r:id="rId68"/>
    <p:sldId id="1618" r:id="rId69"/>
    <p:sldId id="1619" r:id="rId70"/>
    <p:sldId id="1620" r:id="rId71"/>
    <p:sldId id="877" r:id="rId72"/>
    <p:sldId id="1575" r:id="rId73"/>
    <p:sldId id="1600" r:id="rId74"/>
    <p:sldId id="1621" r:id="rId75"/>
    <p:sldId id="1622" r:id="rId76"/>
    <p:sldId id="1601" r:id="rId77"/>
    <p:sldId id="1602" r:id="rId78"/>
    <p:sldId id="1603" r:id="rId79"/>
    <p:sldId id="1604" r:id="rId80"/>
    <p:sldId id="700" r:id="rId81"/>
    <p:sldId id="1577" r:id="rId82"/>
    <p:sldId id="1647" r:id="rId83"/>
    <p:sldId id="1648" r:id="rId84"/>
    <p:sldId id="1649" r:id="rId85"/>
    <p:sldId id="1568" r:id="rId86"/>
    <p:sldId id="1569" r:id="rId87"/>
    <p:sldId id="1570" r:id="rId88"/>
    <p:sldId id="1550" r:id="rId89"/>
    <p:sldId id="1559" r:id="rId90"/>
    <p:sldId id="1572" r:id="rId91"/>
    <p:sldId id="1551" r:id="rId92"/>
    <p:sldId id="1552" r:id="rId93"/>
    <p:sldId id="1000" r:id="rId94"/>
    <p:sldId id="1553" r:id="rId95"/>
    <p:sldId id="1652" r:id="rId96"/>
    <p:sldId id="1639" r:id="rId97"/>
    <p:sldId id="1640" r:id="rId98"/>
    <p:sldId id="1625" r:id="rId99"/>
    <p:sldId id="1641" r:id="rId100"/>
    <p:sldId id="1644" r:id="rId101"/>
    <p:sldId id="1645" r:id="rId102"/>
    <p:sldId id="1646" r:id="rId103"/>
    <p:sldId id="1628" r:id="rId104"/>
    <p:sldId id="1629" r:id="rId105"/>
    <p:sldId id="1630" r:id="rId106"/>
    <p:sldId id="1631" r:id="rId107"/>
    <p:sldId id="1632" r:id="rId108"/>
    <p:sldId id="1633" r:id="rId109"/>
    <p:sldId id="1634" r:id="rId110"/>
    <p:sldId id="1635" r:id="rId111"/>
    <p:sldId id="1636" r:id="rId112"/>
    <p:sldId id="1637" r:id="rId113"/>
    <p:sldId id="1643" r:id="rId114"/>
    <p:sldId id="1650" r:id="rId115"/>
    <p:sldId id="964" r:id="rId116"/>
    <p:sldId id="1588" r:id="rId117"/>
    <p:sldId id="1598" r:id="rId118"/>
    <p:sldId id="1599" r:id="rId119"/>
    <p:sldId id="1589" r:id="rId120"/>
    <p:sldId id="1590" r:id="rId121"/>
    <p:sldId id="1591" r:id="rId122"/>
    <p:sldId id="1592" r:id="rId123"/>
    <p:sldId id="928" r:id="rId124"/>
    <p:sldId id="1593" r:id="rId125"/>
    <p:sldId id="1594" r:id="rId126"/>
    <p:sldId id="910" r:id="rId127"/>
    <p:sldId id="1595" r:id="rId128"/>
    <p:sldId id="1596" r:id="rId129"/>
    <p:sldId id="1597" r:id="rId130"/>
    <p:sldId id="820" r:id="rId131"/>
    <p:sldId id="975" r:id="rId132"/>
    <p:sldId id="821" r:id="rId133"/>
    <p:sldId id="822" r:id="rId134"/>
    <p:sldId id="1651" r:id="rId135"/>
    <p:sldId id="804" r:id="rId136"/>
    <p:sldId id="634" r:id="rId137"/>
    <p:sldId id="781" r:id="rId138"/>
    <p:sldId id="899" r:id="rId139"/>
  </p:sldIdLst>
  <p:sldSz cx="12192000" cy="6858000"/>
  <p:notesSz cx="6797675" cy="9928225"/>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2" autoAdjust="0"/>
    <p:restoredTop sz="93005" autoAdjust="0"/>
  </p:normalViewPr>
  <p:slideViewPr>
    <p:cSldViewPr>
      <p:cViewPr varScale="1">
        <p:scale>
          <a:sx n="59" d="100"/>
          <a:sy n="59" d="100"/>
        </p:scale>
        <p:origin x="34" y="437"/>
      </p:cViewPr>
      <p:guideLst>
        <p:guide orient="horz" pos="2160"/>
        <p:guide pos="3840"/>
      </p:guideLst>
    </p:cSldViewPr>
  </p:slideViewPr>
  <p:outlineViewPr>
    <p:cViewPr>
      <p:scale>
        <a:sx n="33" d="100"/>
        <a:sy n="33" d="100"/>
      </p:scale>
      <p:origin x="0" y="-26078"/>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4" d="100"/>
        <a:sy n="104" d="100"/>
      </p:scale>
      <p:origin x="0" y="-17789"/>
    </p:cViewPr>
  </p:sorterViewPr>
  <p:notesViewPr>
    <p:cSldViewPr>
      <p:cViewPr varScale="1">
        <p:scale>
          <a:sx n="78" d="100"/>
          <a:sy n="78" d="100"/>
        </p:scale>
        <p:origin x="-3966" y="-90"/>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slide" Target="slides/slide105.xml"/><Relationship Id="rId1" Type="http://schemas.openxmlformats.org/officeDocument/2006/relationships/slide" Target="slides/slide104.xml"/><Relationship Id="rId5" Type="http://schemas.openxmlformats.org/officeDocument/2006/relationships/slide" Target="slides/slide110.xml"/><Relationship Id="rId4" Type="http://schemas.openxmlformats.org/officeDocument/2006/relationships/slide" Target="slides/slide10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18254976"/>
        <c:axId val="1194695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182549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19469568"/>
        <c:crosses val="autoZero"/>
        <c:auto val="1"/>
        <c:lblAlgn val="ctr"/>
        <c:lblOffset val="100"/>
        <c:noMultiLvlLbl val="0"/>
      </c:catAx>
      <c:valAx>
        <c:axId val="119469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18254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22F9D0C8-7D05-4DF6-8506-FE1A94E27170}" type="presOf" srcId="{C0BA452B-58F9-4D08-9C12-EE745668566A}" destId="{09D89B46-01BD-4CE7-8FF2-34FB9ACC1234}" srcOrd="0" destOrd="0" presId="urn:microsoft.com/office/officeart/2005/8/layout/vList6"/>
    <dgm:cxn modelId="{F5AB19F6-40B1-41F4-98C2-D99A8DD54211}" type="presOf" srcId="{19249124-F0DD-4A7E-A6ED-2EC7309F368E}" destId="{3F539567-1F23-4E76-A758-5A862BB9EFFC}"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D1D7725-2D7A-4317-8DA3-AA370157CFF1}"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lvl="0" algn="ctr" defTabSz="1422400">
            <a:lnSpc>
              <a:spcPct val="90000"/>
            </a:lnSpc>
            <a:spcBef>
              <a:spcPct val="0"/>
            </a:spcBef>
            <a:spcAft>
              <a:spcPct val="35000"/>
            </a:spcAft>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2.wmf"/><Relationship Id="rId1" Type="http://schemas.openxmlformats.org/officeDocument/2006/relationships/image" Target="../media/image60.wmf"/><Relationship Id="rId5" Type="http://schemas.openxmlformats.org/officeDocument/2006/relationships/image" Target="../media/image65.wmf"/><Relationship Id="rId4"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2.wmf"/><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967"/>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2024/12/12</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5629"/>
            <a:ext cx="5441950" cy="4467939"/>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9671"/>
            <a:ext cx="2946400" cy="496966"/>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extLst>
      <p:ext uri="{BB962C8B-B14F-4D97-AF65-F5344CB8AC3E}">
        <p14:creationId xmlns:p14="http://schemas.microsoft.com/office/powerpoint/2010/main" val="2030879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5630"/>
            <a:ext cx="5441950" cy="4469527"/>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19</a:t>
            </a:fld>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21</a:t>
            </a:fld>
            <a:endParaRPr lang="en-US" altLang="zh-TW" sz="12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22</a:t>
            </a:fld>
            <a:endParaRPr lang="en-US" altLang="zh-TW"/>
          </a:p>
        </p:txBody>
      </p:sp>
      <p:sp>
        <p:nvSpPr>
          <p:cNvPr id="41987"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22</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22</a:t>
            </a:fld>
            <a:endParaRPr kumimoji="0" lang="en-US" altLang="zh-TW"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23</a:t>
            </a:fld>
            <a:endParaRPr lang="en-US" altLang="zh-TW"/>
          </a:p>
        </p:txBody>
      </p:sp>
      <p:sp>
        <p:nvSpPr>
          <p:cNvPr id="44035" name="Rectangle 7"/>
          <p:cNvSpPr txBox="1">
            <a:spLocks noGrp="1" noChangeArrowheads="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23</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31258"/>
            <a:ext cx="2946400" cy="495379"/>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23</a:t>
            </a:fld>
            <a:endParaRPr kumimoji="0"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25</a:t>
            </a:fld>
            <a:endParaRPr lang="en-US"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7396"/>
            <a:ext cx="4271962"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27</a:t>
            </a:fld>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28</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5630"/>
            <a:ext cx="5438775" cy="4469527"/>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29</a:t>
            </a:fld>
            <a:endParaRPr kumimoji="0" lang="en-US" altLang="zh-TW"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30</a:t>
            </a:fld>
            <a:endParaRPr kumimoji="0" lang="en-US" altLang="zh-TW"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31</a:t>
            </a:fld>
            <a:endParaRPr kumimoji="0" lang="en-US" altLang="zh-TW"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32</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33</a:t>
            </a:fld>
            <a:endParaRPr lang="en-US" altLang="zh-TW"/>
          </a:p>
        </p:txBody>
      </p:sp>
    </p:spTree>
    <p:extLst>
      <p:ext uri="{BB962C8B-B14F-4D97-AF65-F5344CB8AC3E}">
        <p14:creationId xmlns:p14="http://schemas.microsoft.com/office/powerpoint/2010/main" val="1637294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34</a:t>
            </a:fld>
            <a:endParaRPr kumimoji="0" lang="zh-TW" altLang="en-US" sz="1200"/>
          </a:p>
        </p:txBody>
      </p:sp>
    </p:spTree>
    <p:extLst>
      <p:ext uri="{BB962C8B-B14F-4D97-AF65-F5344CB8AC3E}">
        <p14:creationId xmlns:p14="http://schemas.microsoft.com/office/powerpoint/2010/main" val="4257372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37</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58</a:t>
            </a:fld>
            <a:endParaRPr kumimoji="0" lang="zh-TW"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5630"/>
            <a:ext cx="5438775" cy="4469527"/>
          </a:xfrm>
          <a:noFill/>
          <a:ln/>
        </p:spPr>
        <p:txBody>
          <a:bodyPr lIns="88221" tIns="44111" rIns="88221" bIns="44111"/>
          <a:lstStyle/>
          <a:p>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80</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81</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2" y="9429728"/>
            <a:ext cx="2945039" cy="496179"/>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81</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82</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DE07E0-C9C4-43B0-A8E8-BE8B57E28E01}" type="slidenum">
              <a:rPr kumimoji="0" lang="zh-TW" altLang="en-US"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zh-TW" sz="1200" b="0" i="0" u="none" strike="noStrike" kern="12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65030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5630"/>
            <a:ext cx="5438775" cy="44695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9670"/>
            <a:ext cx="2947988"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92</a:t>
            </a:fld>
            <a:endParaRPr kumimoji="0" lang="en-US" altLang="zh-TW"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7396"/>
            <a:ext cx="4273550" cy="3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5629"/>
            <a:ext cx="5435600" cy="4467939"/>
          </a:xfrm>
          <a:noFill/>
          <a:ln/>
        </p:spPr>
        <p:txBody>
          <a:bodyPr lIns="91419" tIns="45709" rIns="91419" bIns="45709"/>
          <a:lstStyle/>
          <a:p>
            <a:pPr eaLnBrk="1" hangingPunct="1"/>
            <a:endParaRPr lang="zh-TW" altLang="en-US"/>
          </a:p>
        </p:txBody>
      </p:sp>
    </p:spTree>
    <p:extLst>
      <p:ext uri="{BB962C8B-B14F-4D97-AF65-F5344CB8AC3E}">
        <p14:creationId xmlns:p14="http://schemas.microsoft.com/office/powerpoint/2010/main" val="2874559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632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78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142875" y="768350"/>
            <a:ext cx="6821488" cy="3836988"/>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094EB6A5-F5CE-42C2-B342-4CB5B36674C5}"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109</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14024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142875" y="768350"/>
            <a:ext cx="6821488" cy="3836988"/>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4023203" y="9722228"/>
            <a:ext cx="3079202" cy="512385"/>
          </a:xfrm>
          <a:prstGeom prst="rect">
            <a:avLst/>
          </a:prstGeom>
          <a:noFill/>
          <a:ln w="9525">
            <a:noFill/>
            <a:miter lim="800000"/>
            <a:headEnd/>
            <a:tailEnd/>
          </a:ln>
        </p:spPr>
        <p:txBody>
          <a:bodyPr lIns="94771" tIns="47385" rIns="94771" bIns="47385" anchor="b"/>
          <a:lstStyle/>
          <a:p>
            <a:pPr marL="0" marR="0" lvl="0" indent="0" algn="r" defTabSz="980874" rtl="0" eaLnBrk="1" fontAlgn="base" latinLnBrk="0" hangingPunct="1">
              <a:lnSpc>
                <a:spcPct val="100000"/>
              </a:lnSpc>
              <a:spcBef>
                <a:spcPct val="0"/>
              </a:spcBef>
              <a:spcAft>
                <a:spcPct val="0"/>
              </a:spcAft>
              <a:buClrTx/>
              <a:buSzTx/>
              <a:buFontTx/>
              <a:buNone/>
              <a:tabLst/>
              <a:defRPr/>
            </a:pPr>
            <a:fld id="{11EB6DDB-28E7-4CE6-813B-EB098644F616}" type="slidenum">
              <a:rPr kumimoji="1" lang="zh-TW" altLang="en-US"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rPr>
              <a:pPr marL="0" marR="0" lvl="0" indent="0" algn="r" defTabSz="980874" rtl="0" eaLnBrk="1" fontAlgn="base" latinLnBrk="0" hangingPunct="1">
                <a:lnSpc>
                  <a:spcPct val="100000"/>
                </a:lnSpc>
                <a:spcBef>
                  <a:spcPct val="0"/>
                </a:spcBef>
                <a:spcAft>
                  <a:spcPct val="0"/>
                </a:spcAft>
                <a:buClrTx/>
                <a:buSzTx/>
                <a:buFontTx/>
                <a:buNone/>
                <a:tabLst/>
                <a:defRPr/>
              </a:pPr>
              <a:t>112</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Tree>
    <p:extLst>
      <p:ext uri="{BB962C8B-B14F-4D97-AF65-F5344CB8AC3E}">
        <p14:creationId xmlns:p14="http://schemas.microsoft.com/office/powerpoint/2010/main" val="4043432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7218"/>
            <a:ext cx="5441950" cy="4467939"/>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113</a:t>
            </a:fld>
            <a:endParaRPr lang="en-US" altLang="zh-TW"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9492"/>
            <a:ext cx="7891462" cy="3059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5630"/>
            <a:ext cx="5438775" cy="4469527"/>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136</a:t>
            </a:fld>
            <a:endParaRPr kumimoji="0" lang="en-US" altLang="zh-TW"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9670"/>
            <a:ext cx="2946400" cy="495379"/>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137</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5630"/>
            <a:ext cx="5438775" cy="4469527"/>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9670"/>
            <a:ext cx="2946400" cy="495379"/>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137</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5629"/>
            <a:ext cx="5438775" cy="4467939"/>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5630"/>
            <a:ext cx="5438775" cy="4469527"/>
          </a:xfrm>
          <a:noFill/>
          <a:ln/>
        </p:spPr>
        <p:txBody>
          <a:bodyPr lIns="88221" tIns="44111" rIns="88221" bIns="44111"/>
          <a:lstStyle/>
          <a:p>
            <a:pPr eaLnBrk="1" hangingPunct="1">
              <a:spcBef>
                <a:spcPct val="0"/>
              </a:spcBef>
            </a:pPr>
            <a:endParaRPr lang="zh-TW" altLang="en-US"/>
          </a:p>
        </p:txBody>
      </p:sp>
    </p:spTree>
    <p:extLst>
      <p:ext uri="{BB962C8B-B14F-4D97-AF65-F5344CB8AC3E}">
        <p14:creationId xmlns:p14="http://schemas.microsoft.com/office/powerpoint/2010/main" val="43194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9671"/>
            <a:ext cx="2946400" cy="496966"/>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15</a:t>
            </a:fld>
            <a:endParaRPr lang="en-US" altLang="zh-TW"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9492"/>
            <a:ext cx="7891462" cy="3059602"/>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7396"/>
            <a:ext cx="4271962" cy="339779"/>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16</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2024/12/12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2024/12/12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2024/12/12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2024/12/12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pPr/>
              <a:t>2024/12/12</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2024/12/12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2024/12/12</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2024/12/12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2024/12/12</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2024/12/12</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2024/12/12</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2024/12/12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2024/12/12</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2024/12/12</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26477;&#24030;&#20126;&#36939;&#21010;&#33337;&#22890;&#20896;.mp4" TargetMode="Externa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5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7.xml"/><Relationship Id="rId1" Type="http://schemas.openxmlformats.org/officeDocument/2006/relationships/tags" Target="../tags/tag6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22.jpe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23.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7.xml"/><Relationship Id="rId1" Type="http://schemas.openxmlformats.org/officeDocument/2006/relationships/tags" Target="../tags/tag66.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1.xml"/><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tags" Target="../tags/tag6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3.xml"/><Relationship Id="rId4" Type="http://schemas.openxmlformats.org/officeDocument/2006/relationships/image" Target="../media/image132.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notesSlide" Target="../notesSlides/notesSlide42.xml"/><Relationship Id="rId7"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138.png"/><Relationship Id="rId5" Type="http://schemas.openxmlformats.org/officeDocument/2006/relationships/image" Target="../media/image8.png"/><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3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38.xml"/><Relationship Id="rId3" Type="http://schemas.openxmlformats.org/officeDocument/2006/relationships/notesSlide" Target="../notesSlides/notesSlide1.xml"/><Relationship Id="rId7" Type="http://schemas.openxmlformats.org/officeDocument/2006/relationships/slide" Target="slide8.xml"/><Relationship Id="rId12" Type="http://schemas.openxmlformats.org/officeDocument/2006/relationships/slide" Target="slide130.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7.xml"/><Relationship Id="rId11" Type="http://schemas.openxmlformats.org/officeDocument/2006/relationships/slide" Target="slide115.xml"/><Relationship Id="rId5" Type="http://schemas.openxmlformats.org/officeDocument/2006/relationships/slide" Target="slide3.xml"/><Relationship Id="rId10" Type="http://schemas.openxmlformats.org/officeDocument/2006/relationships/slide" Target="slide96.xml"/><Relationship Id="rId4" Type="http://schemas.openxmlformats.org/officeDocument/2006/relationships/image" Target="../media/image9.png"/><Relationship Id="rId9" Type="http://schemas.openxmlformats.org/officeDocument/2006/relationships/slide" Target="slide8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4.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1.vm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slideLayout" Target="../slideLayouts/slideLayout6.xml"/><Relationship Id="rId7" Type="http://schemas.openxmlformats.org/officeDocument/2006/relationships/oleObject" Target="../embeddings/oleObject3.bin"/><Relationship Id="rId2" Type="http://schemas.openxmlformats.org/officeDocument/2006/relationships/tags" Target="../tags/tag15.xml"/><Relationship Id="rId1" Type="http://schemas.openxmlformats.org/officeDocument/2006/relationships/vmlDrawing" Target="../drawings/vmlDrawing2.vml"/><Relationship Id="rId6" Type="http://schemas.openxmlformats.org/officeDocument/2006/relationships/image" Target="../media/image60.wmf"/><Relationship Id="rId5" Type="http://schemas.openxmlformats.org/officeDocument/2006/relationships/oleObject" Target="../embeddings/oleObject2.bin"/><Relationship Id="rId10" Type="http://schemas.openxmlformats.org/officeDocument/2006/relationships/image" Target="../media/image62.wmf"/><Relationship Id="rId4" Type="http://schemas.openxmlformats.org/officeDocument/2006/relationships/image" Target="../media/image63.jpeg"/><Relationship Id="rId9"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5.bin"/><Relationship Id="rId3" Type="http://schemas.openxmlformats.org/officeDocument/2006/relationships/slideLayout" Target="../slideLayouts/slideLayout6.xml"/><Relationship Id="rId7" Type="http://schemas.openxmlformats.org/officeDocument/2006/relationships/oleObject" Target="../embeddings/oleObject2.bin"/><Relationship Id="rId12" Type="http://schemas.openxmlformats.org/officeDocument/2006/relationships/image" Target="../media/image61.wmf"/><Relationship Id="rId2" Type="http://schemas.openxmlformats.org/officeDocument/2006/relationships/tags" Target="../tags/tag16.xml"/><Relationship Id="rId16" Type="http://schemas.openxmlformats.org/officeDocument/2006/relationships/image" Target="../media/image65.wmf"/><Relationship Id="rId1" Type="http://schemas.openxmlformats.org/officeDocument/2006/relationships/vmlDrawing" Target="../drawings/vmlDrawing3.vml"/><Relationship Id="rId6" Type="http://schemas.openxmlformats.org/officeDocument/2006/relationships/image" Target="../media/image67.jpeg"/><Relationship Id="rId11" Type="http://schemas.openxmlformats.org/officeDocument/2006/relationships/oleObject" Target="../embeddings/oleObject3.bin"/><Relationship Id="rId5" Type="http://schemas.openxmlformats.org/officeDocument/2006/relationships/image" Target="../media/image63.jpeg"/><Relationship Id="rId15" Type="http://schemas.openxmlformats.org/officeDocument/2006/relationships/oleObject" Target="../embeddings/oleObject6.bin"/><Relationship Id="rId10" Type="http://schemas.openxmlformats.org/officeDocument/2006/relationships/image" Target="../media/image62.wmf"/><Relationship Id="rId4" Type="http://schemas.openxmlformats.org/officeDocument/2006/relationships/image" Target="../media/image66.jpeg"/><Relationship Id="rId9" Type="http://schemas.openxmlformats.org/officeDocument/2006/relationships/oleObject" Target="../embeddings/oleObject4.bin"/><Relationship Id="rId14" Type="http://schemas.openxmlformats.org/officeDocument/2006/relationships/image" Target="../media/image64.wmf"/></Relationships>
</file>

<file path=ppt/slides/_rels/slide45.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oleObject" Target="../embeddings/oleObject3.bin"/><Relationship Id="rId3" Type="http://schemas.openxmlformats.org/officeDocument/2006/relationships/slideLayout" Target="../slideLayouts/slideLayout6.xml"/><Relationship Id="rId7" Type="http://schemas.openxmlformats.org/officeDocument/2006/relationships/image" Target="../media/image71.jpeg"/><Relationship Id="rId12" Type="http://schemas.openxmlformats.org/officeDocument/2006/relationships/image" Target="../media/image62.wmf"/><Relationship Id="rId2" Type="http://schemas.openxmlformats.org/officeDocument/2006/relationships/tags" Target="../tags/tag17.xml"/><Relationship Id="rId1" Type="http://schemas.openxmlformats.org/officeDocument/2006/relationships/vmlDrawing" Target="../drawings/vmlDrawing4.vml"/><Relationship Id="rId6" Type="http://schemas.openxmlformats.org/officeDocument/2006/relationships/image" Target="../media/image70.jpeg"/><Relationship Id="rId11" Type="http://schemas.openxmlformats.org/officeDocument/2006/relationships/oleObject" Target="../embeddings/oleObject4.bin"/><Relationship Id="rId5" Type="http://schemas.openxmlformats.org/officeDocument/2006/relationships/image" Target="../media/image69.jpeg"/><Relationship Id="rId10" Type="http://schemas.openxmlformats.org/officeDocument/2006/relationships/image" Target="../media/image60.wmf"/><Relationship Id="rId4" Type="http://schemas.openxmlformats.org/officeDocument/2006/relationships/image" Target="../media/image68.jpeg"/><Relationship Id="rId9" Type="http://schemas.openxmlformats.org/officeDocument/2006/relationships/oleObject" Target="../embeddings/oleObject2.bin"/><Relationship Id="rId14" Type="http://schemas.openxmlformats.org/officeDocument/2006/relationships/image" Target="../media/image61.wmf"/></Relationships>
</file>

<file path=ppt/slides/_rels/slide46.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oleObject" Target="../embeddings/oleObject3.bin"/><Relationship Id="rId3" Type="http://schemas.openxmlformats.org/officeDocument/2006/relationships/slideLayout" Target="../slideLayouts/slideLayout6.xml"/><Relationship Id="rId7" Type="http://schemas.openxmlformats.org/officeDocument/2006/relationships/image" Target="../media/image72.jpeg"/><Relationship Id="rId12" Type="http://schemas.openxmlformats.org/officeDocument/2006/relationships/image" Target="../media/image60.wmf"/><Relationship Id="rId2" Type="http://schemas.openxmlformats.org/officeDocument/2006/relationships/tags" Target="../tags/tag18.xml"/><Relationship Id="rId1" Type="http://schemas.openxmlformats.org/officeDocument/2006/relationships/vmlDrawing" Target="../drawings/vmlDrawing5.vml"/><Relationship Id="rId6" Type="http://schemas.openxmlformats.org/officeDocument/2006/relationships/image" Target="../media/image63.jpeg"/><Relationship Id="rId11" Type="http://schemas.openxmlformats.org/officeDocument/2006/relationships/oleObject" Target="../embeddings/oleObject2.bin"/><Relationship Id="rId5" Type="http://schemas.openxmlformats.org/officeDocument/2006/relationships/image" Target="../media/image62.wmf"/><Relationship Id="rId10" Type="http://schemas.openxmlformats.org/officeDocument/2006/relationships/image" Target="../media/image75.jpeg"/><Relationship Id="rId4" Type="http://schemas.openxmlformats.org/officeDocument/2006/relationships/oleObject" Target="../embeddings/oleObject4.bin"/><Relationship Id="rId9" Type="http://schemas.openxmlformats.org/officeDocument/2006/relationships/image" Target="../media/image74.jpeg"/><Relationship Id="rId14" Type="http://schemas.openxmlformats.org/officeDocument/2006/relationships/image" Target="../media/image61.w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6.vml"/><Relationship Id="rId5" Type="http://schemas.openxmlformats.org/officeDocument/2006/relationships/image" Target="../media/image76.wmf"/><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80.png"/><Relationship Id="rId5" Type="http://schemas.openxmlformats.org/officeDocument/2006/relationships/image" Target="../media/image7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00.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1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115.png"/><Relationship Id="rId5" Type="http://schemas.openxmlformats.org/officeDocument/2006/relationships/image" Target="../media/image8.pn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14.png"/></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9" name="副標題 2">
            <a:extLst>
              <a:ext uri="{FF2B5EF4-FFF2-40B4-BE49-F238E27FC236}">
                <a16:creationId xmlns:a16="http://schemas.microsoft.com/office/drawing/2014/main" id="{1BBA2BA0-39C9-478C-AD5F-C2F47E28BD8F}"/>
              </a:ext>
            </a:extLst>
          </p:cNvPr>
          <p:cNvSpPr>
            <a:spLocks/>
          </p:cNvSpPr>
          <p:nvPr/>
        </p:nvSpPr>
        <p:spPr bwMode="auto">
          <a:xfrm>
            <a:off x="5267436" y="3212976"/>
            <a:ext cx="7416280" cy="1872208"/>
          </a:xfrm>
          <a:prstGeom prst="rect">
            <a:avLst/>
          </a:prstGeom>
          <a:noFill/>
          <a:ln>
            <a:noFill/>
          </a:ln>
        </p:spPr>
        <p:txBody>
          <a:bodyP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宣講講師：沈萌明（</a:t>
            </a:r>
            <a:r>
              <a:rPr kumimoji="0"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0922295238</a:t>
            </a: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p>
          <a:p>
            <a:pPr eaLnBrk="1" hangingPunct="1">
              <a:buFontTx/>
              <a:buNone/>
              <a:defRPr/>
            </a:pP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113</a:t>
            </a:r>
            <a:r>
              <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FF"/>
                </a:solidFill>
                <a:effectLst>
                  <a:outerShdw blurRad="38100" dist="38100" dir="2700000" algn="tl">
                    <a:srgbClr val="C0C0C0"/>
                  </a:outerShdw>
                </a:effectLst>
                <a:latin typeface="新細明體" panose="02020500000000000000" pitchFamily="18" charset="-120"/>
              </a:rPr>
              <a:t>12</a:t>
            </a:r>
            <a:r>
              <a:rPr kumimoji="0" lang="zh-TW" altLang="en-US" b="1" dirty="0" smtClean="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smtClean="0">
                <a:solidFill>
                  <a:srgbClr val="0000FF"/>
                </a:solidFill>
                <a:effectLst>
                  <a:outerShdw blurRad="38100" dist="38100" dir="2700000" algn="tl">
                    <a:srgbClr val="C0C0C0"/>
                  </a:outerShdw>
                </a:effectLst>
                <a:latin typeface="新細明體" panose="02020500000000000000" pitchFamily="18" charset="-120"/>
              </a:rPr>
              <a:t>13</a:t>
            </a:r>
            <a:r>
              <a:rPr kumimoji="0" lang="zh-TW" altLang="en-US" b="1" dirty="0" smtClean="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endParaRPr kumimoji="0" lang="zh-TW" altLang="en-US"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2875575688"/>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應日科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應英科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4966082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101</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852572068"/>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應日科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應英科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ustDataLst>
      <p:tags r:id="rId1"/>
    </p:custDataLst>
    <p:extLst>
      <p:ext uri="{BB962C8B-B14F-4D97-AF65-F5344CB8AC3E}">
        <p14:creationId xmlns:p14="http://schemas.microsoft.com/office/powerpoint/2010/main" val="38892136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ustDataLst>
      <p:tags r:id="rId1"/>
    </p:custDataLst>
    <p:extLst>
      <p:ext uri="{BB962C8B-B14F-4D97-AF65-F5344CB8AC3E}">
        <p14:creationId xmlns:p14="http://schemas.microsoft.com/office/powerpoint/2010/main" val="214811931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生涯規劃：</a:t>
            </a:r>
            <a:r>
              <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6</a:t>
            </a:r>
            <a:r>
              <a:rPr kumimoji="0" lang="zh-TW" altLang="en-US"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rPr>
              <a:t>分</a:t>
            </a:r>
            <a:endParaRPr kumimoji="0" lang="en-US" altLang="zh-TW" sz="3600" b="1" i="0" u="none" strike="noStrike" kern="1200" cap="none" spc="0" normalizeH="0" baseline="0" noProof="0">
              <a:ln>
                <a:noFill/>
              </a:ln>
              <a:solidFill>
                <a:srgbClr val="000090"/>
              </a:solidFill>
              <a:effectLst/>
              <a:uLnTx/>
              <a:uFillTx/>
              <a:latin typeface="標楷體" panose="03000509000000000000" pitchFamily="65" charset="-120"/>
              <a:ea typeface="標楷體" panose="03000509000000000000" pitchFamily="65" charset="-120"/>
              <a:cs typeface="+mn-cs"/>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家長意見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導師意見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與「</a:t>
            </a:r>
            <a:r>
              <a:rPr kumimoji="0" lang="zh-TW" altLang="en-US" sz="3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新細明體" panose="02020500000000000000" pitchFamily="18" charset="-120"/>
              </a:rPr>
              <a:t>輔導教師意見</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」相符者得</a:t>
            </a:r>
            <a:r>
              <a:rPr kumimoji="0"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dirty="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就近入學：</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桃園區學生符合就近入學得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共同就學區學生得</a:t>
            </a:r>
            <a:r>
              <a:rPr kumimoji="1" lang="en-US" altLang="zh-TW"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5</a:t>
            </a:r>
            <a:r>
              <a:rPr kumimoji="1" lang="zh-TW" altLang="en-US" sz="3200" b="0" i="0" u="none" strike="noStrike" kern="1200" cap="none" spc="0" normalizeH="0" baseline="0" noProof="0">
                <a:ln>
                  <a:noFill/>
                </a:ln>
                <a:solidFill>
                  <a:srgbClr val="000000"/>
                </a:solidFill>
                <a:effectLst/>
                <a:uLnTx/>
                <a:uFillTx/>
                <a:latin typeface="標楷體" pitchFamily="65" charset="-120"/>
                <a:ea typeface="標楷體" pitchFamily="65" charset="-120"/>
                <a:cs typeface="+mn-cs"/>
              </a:rPr>
              <a:t>分。</a:t>
            </a:r>
          </a:p>
        </p:txBody>
      </p:sp>
    </p:spTree>
    <p:custDataLst>
      <p:tags r:id="rId1"/>
    </p:custDataLst>
    <p:extLst>
      <p:ext uri="{BB962C8B-B14F-4D97-AF65-F5344CB8AC3E}">
        <p14:creationId xmlns:p14="http://schemas.microsoft.com/office/powerpoint/2010/main" val="11594863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矩形 9">
            <a:extLst>
              <a:ext uri="{FF2B5EF4-FFF2-40B4-BE49-F238E27FC236}">
                <a16:creationId xmlns:a16="http://schemas.microsoft.com/office/drawing/2014/main" id="{66285A73-AAFF-4C9B-8741-8F8CEDACCF3C}"/>
              </a:ext>
            </a:extLst>
          </p:cNvPr>
          <p:cNvSpPr>
            <a:spLocks noChangeArrowheads="1"/>
          </p:cNvSpPr>
          <p:nvPr/>
        </p:nvSpPr>
        <p:spPr bwMode="auto">
          <a:xfrm>
            <a:off x="1524000" y="908051"/>
            <a:ext cx="9144000" cy="504825"/>
          </a:xfrm>
          <a:prstGeom prst="rect">
            <a:avLst/>
          </a:prstGeom>
          <a:solidFill>
            <a:srgbClr val="CCFF99"/>
          </a:solidFill>
          <a:ln w="25400" algn="ctr">
            <a:solidFill>
              <a:srgbClr val="669900"/>
            </a:solidFill>
            <a:round/>
            <a:headEnd/>
            <a:tailEnd/>
          </a:ln>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165100" marR="0" lvl="0" indent="-165100" algn="just"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a:t>
            </a:r>
            <a:r>
              <a:rPr kumimoji="0" lang="zh-TW" altLang="en-US"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sym typeface="Wingdings" panose="05000000000000000000" pitchFamily="2" charset="2"/>
              </a:rPr>
              <a:t>五、生涯發展規劃書</a:t>
            </a:r>
            <a:endParaRPr kumimoji="0" lang="zh-TW" altLang="zh-TW" sz="28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pic>
        <p:nvPicPr>
          <p:cNvPr id="11" name="Picture 2">
            <a:extLst>
              <a:ext uri="{FF2B5EF4-FFF2-40B4-BE49-F238E27FC236}">
                <a16:creationId xmlns:a16="http://schemas.microsoft.com/office/drawing/2014/main" id="{D5CF9C19-10C4-4C12-8E59-378AEAC036C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135560" y="1481909"/>
            <a:ext cx="3816424" cy="535911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2" name="Picture 3">
            <a:extLst>
              <a:ext uri="{FF2B5EF4-FFF2-40B4-BE49-F238E27FC236}">
                <a16:creationId xmlns:a16="http://schemas.microsoft.com/office/drawing/2014/main" id="{C0C20FE2-E3C1-4FDA-B783-D38342A6D75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0354" y="1489275"/>
            <a:ext cx="3796665" cy="5348745"/>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pic>
        <p:nvPicPr>
          <p:cNvPr id="168965" name="圖片 1">
            <a:extLst>
              <a:ext uri="{FF2B5EF4-FFF2-40B4-BE49-F238E27FC236}">
                <a16:creationId xmlns:a16="http://schemas.microsoft.com/office/drawing/2014/main" id="{6596C654-CD1E-4A6A-8758-7C7798A1A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5167313"/>
            <a:ext cx="12954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6" name="矩形 1">
            <a:extLst>
              <a:ext uri="{FF2B5EF4-FFF2-40B4-BE49-F238E27FC236}">
                <a16:creationId xmlns:a16="http://schemas.microsoft.com/office/drawing/2014/main" id="{03FE4C49-1CD9-448F-834F-146D61697BD0}"/>
              </a:ext>
            </a:extLst>
          </p:cNvPr>
          <p:cNvSpPr>
            <a:spLocks noChangeArrowheads="1"/>
          </p:cNvSpPr>
          <p:nvPr/>
        </p:nvSpPr>
        <p:spPr bwMode="auto">
          <a:xfrm>
            <a:off x="6527801" y="3716338"/>
            <a:ext cx="576263" cy="20891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3200" b="1" i="0" u="none" strike="noStrike" kern="120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9" name="橢圓形圖說文字 8">
            <a:extLst>
              <a:ext uri="{FF2B5EF4-FFF2-40B4-BE49-F238E27FC236}">
                <a16:creationId xmlns:a16="http://schemas.microsoft.com/office/drawing/2014/main" id="{9C3AD70B-9360-4CEC-BED6-1C11251C3F6D}"/>
              </a:ext>
            </a:extLst>
          </p:cNvPr>
          <p:cNvSpPr/>
          <p:nvPr/>
        </p:nvSpPr>
        <p:spPr bwMode="auto">
          <a:xfrm>
            <a:off x="3208339" y="3970339"/>
            <a:ext cx="2382837" cy="3513137"/>
          </a:xfrm>
          <a:prstGeom prst="wedgeEllipseCallout">
            <a:avLst>
              <a:gd name="adj1" fmla="val -65106"/>
              <a:gd name="adj2" fmla="val 16500"/>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marL="0" marR="0" lvl="0" indent="0" algn="l" defTabSz="914400" rtl="0" eaLnBrk="1" fontAlgn="base" latinLnBrk="0" hangingPunct="1">
              <a:lnSpc>
                <a:spcPts val="24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參考生涯輔導紀錄手冊資料，親師生一起討論，依據</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孩子學習表現、專長、興趣</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等，並且考量想</a:t>
            </a:r>
            <a:r>
              <a:rPr kumimoji="0" lang="zh-TW" altLang="en-US" sz="1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升讀學校的入學條件</a:t>
            </a:r>
            <a:r>
              <a:rPr kumimoji="0" lang="zh-TW" altLang="en-US" sz="1600" b="1" i="0" u="none" strike="noStrike" kern="1200" cap="none" spc="0" normalizeH="0" baseline="0" noProof="0" dirty="0">
                <a:ln>
                  <a:noFill/>
                </a:ln>
                <a:solidFill>
                  <a:srgbClr val="000000"/>
                </a:solidFill>
                <a:effectLst/>
                <a:uLnTx/>
                <a:uFillTx/>
                <a:latin typeface="微軟正黑體" pitchFamily="34" charset="-120"/>
                <a:ea typeface="微軟正黑體" pitchFamily="34" charset="-120"/>
                <a:cs typeface="+mn-cs"/>
              </a:rPr>
              <a:t>，初步完成個人升學規劃。</a:t>
            </a:r>
          </a:p>
        </p:txBody>
      </p:sp>
      <p:grpSp>
        <p:nvGrpSpPr>
          <p:cNvPr id="3" name="群組 2">
            <a:extLst>
              <a:ext uri="{FF2B5EF4-FFF2-40B4-BE49-F238E27FC236}">
                <a16:creationId xmlns:a16="http://schemas.microsoft.com/office/drawing/2014/main" id="{BBA4B896-E68F-4190-BC58-2A5C6EDF3946}"/>
              </a:ext>
            </a:extLst>
          </p:cNvPr>
          <p:cNvGrpSpPr>
            <a:grpSpLocks/>
          </p:cNvGrpSpPr>
          <p:nvPr/>
        </p:nvGrpSpPr>
        <p:grpSpPr bwMode="auto">
          <a:xfrm>
            <a:off x="3189289" y="1381126"/>
            <a:ext cx="5761037" cy="5510213"/>
            <a:chOff x="1665536" y="1381059"/>
            <a:chExt cx="5760194" cy="5509751"/>
          </a:xfrm>
        </p:grpSpPr>
        <p:pic>
          <p:nvPicPr>
            <p:cNvPr id="8" name="Picture 3">
              <a:extLst>
                <a:ext uri="{FF2B5EF4-FFF2-40B4-BE49-F238E27FC236}">
                  <a16:creationId xmlns:a16="http://schemas.microsoft.com/office/drawing/2014/main" id="{CD1912E6-268D-4B23-AC9B-CC6F12F5652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65536" y="1381059"/>
              <a:ext cx="5760194" cy="5509751"/>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2" name="矩形 1">
              <a:extLst>
                <a:ext uri="{FF2B5EF4-FFF2-40B4-BE49-F238E27FC236}">
                  <a16:creationId xmlns:a16="http://schemas.microsoft.com/office/drawing/2014/main" id="{7FA6459D-A8AC-4D63-8EF2-E500A878C26A}"/>
                </a:ext>
              </a:extLst>
            </p:cNvPr>
            <p:cNvSpPr/>
            <p:nvPr/>
          </p:nvSpPr>
          <p:spPr bwMode="auto">
            <a:xfrm>
              <a:off x="1763947" y="2077914"/>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0" name="矩形 9">
              <a:extLst>
                <a:ext uri="{FF2B5EF4-FFF2-40B4-BE49-F238E27FC236}">
                  <a16:creationId xmlns:a16="http://schemas.microsoft.com/office/drawing/2014/main" id="{C1631254-0634-44CF-807F-BDCF94334479}"/>
                </a:ext>
              </a:extLst>
            </p:cNvPr>
            <p:cNvSpPr/>
            <p:nvPr/>
          </p:nvSpPr>
          <p:spPr bwMode="auto">
            <a:xfrm>
              <a:off x="1765533" y="3284312"/>
              <a:ext cx="838077" cy="431764"/>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sp>
          <p:nvSpPr>
            <p:cNvPr id="13" name="矩形 12">
              <a:extLst>
                <a:ext uri="{FF2B5EF4-FFF2-40B4-BE49-F238E27FC236}">
                  <a16:creationId xmlns:a16="http://schemas.microsoft.com/office/drawing/2014/main" id="{7BABBC2D-9495-426A-A60B-08EB9661E07D}"/>
                </a:ext>
              </a:extLst>
            </p:cNvPr>
            <p:cNvSpPr/>
            <p:nvPr/>
          </p:nvSpPr>
          <p:spPr bwMode="auto">
            <a:xfrm>
              <a:off x="1763947" y="4328800"/>
              <a:ext cx="838077" cy="669869"/>
            </a:xfrm>
            <a:prstGeom prst="rect">
              <a:avLst/>
            </a:prstGeom>
            <a:no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Calibri"/>
                <a:ea typeface="新細明體"/>
                <a:cs typeface="+mn-cs"/>
              </a:endParaRPr>
            </a:p>
          </p:txBody>
        </p:sp>
      </p:grpSp>
    </p:spTree>
    <p:custDataLst>
      <p:tags r:id="rId1"/>
    </p:custDataLst>
    <p:extLst>
      <p:ext uri="{BB962C8B-B14F-4D97-AF65-F5344CB8AC3E}">
        <p14:creationId xmlns:p14="http://schemas.microsoft.com/office/powerpoint/2010/main" val="3341328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a:extLst>
              <a:ext uri="{FF2B5EF4-FFF2-40B4-BE49-F238E27FC236}">
                <a16:creationId xmlns:a16="http://schemas.microsoft.com/office/drawing/2014/main" id="{71CB1812-8C19-4236-8750-C8037B2FA19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5114" y="1"/>
            <a:ext cx="9132887"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F289DA01-764C-4361-85B3-BD04C97D4F38}"/>
              </a:ext>
            </a:extLst>
          </p:cNvPr>
          <p:cNvSpPr/>
          <p:nvPr/>
        </p:nvSpPr>
        <p:spPr>
          <a:xfrm>
            <a:off x="6743701" y="2636839"/>
            <a:ext cx="3698875" cy="18002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1.</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適性輔導</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生涯發展規劃建議</a:t>
            </a: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
            </a:r>
            <a:b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br>
            <a:r>
              <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rPr>
              <a:t>2.</a:t>
            </a:r>
            <a:r>
              <a:rPr kumimoji="0" lang="zh-TW" altLang="en-US" sz="3200" b="1" i="0" u="none" strike="noStrike" kern="1200" cap="none" spc="0" normalizeH="0" baseline="0" noProof="0" dirty="0">
                <a:ln>
                  <a:noFill/>
                </a:ln>
                <a:solidFill>
                  <a:srgbClr val="000000"/>
                </a:solidFill>
                <a:effectLst/>
                <a:uLnTx/>
                <a:uFillTx/>
                <a:latin typeface="Calibri"/>
                <a:ea typeface="新細明體"/>
                <a:cs typeface="+mn-cs"/>
              </a:rPr>
              <a:t>志願少</a:t>
            </a:r>
            <a:endParaRPr kumimoji="0" lang="en-US" altLang="zh-TW" sz="3200" b="1" i="0" u="none" strike="noStrike" kern="1200" cap="none" spc="0" normalizeH="0" baseline="0" noProof="0" dirty="0">
              <a:ln>
                <a:noFill/>
              </a:ln>
              <a:solidFill>
                <a:srgbClr val="000000"/>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A0D2D391-2794-4025-9D32-63D14410D95C}"/>
              </a:ext>
            </a:extLst>
          </p:cNvPr>
          <p:cNvSpPr/>
          <p:nvPr/>
        </p:nvSpPr>
        <p:spPr>
          <a:xfrm>
            <a:off x="5686426" y="1679576"/>
            <a:ext cx="415925" cy="238125"/>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3" name="頁尾版面配置區 2">
            <a:extLst>
              <a:ext uri="{FF2B5EF4-FFF2-40B4-BE49-F238E27FC236}">
                <a16:creationId xmlns:a16="http://schemas.microsoft.com/office/drawing/2014/main" id="{5DACF692-E72E-492C-BEC5-3E512E5CB48E}"/>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
        <p:nvSpPr>
          <p:cNvPr id="4" name="投影片編號版面配置區 3">
            <a:extLst>
              <a:ext uri="{FF2B5EF4-FFF2-40B4-BE49-F238E27FC236}">
                <a16:creationId xmlns:a16="http://schemas.microsoft.com/office/drawing/2014/main" id="{1D6D41D6-3351-4D43-8B44-8E3C46E5C221}"/>
              </a:ext>
            </a:extLst>
          </p:cNvPr>
          <p:cNvSpPr>
            <a:spLocks noGrp="1"/>
          </p:cNvSpPr>
          <p:nvPr>
            <p:ph type="sldNum" sz="quarter" idx="4294967295"/>
          </p:nvPr>
        </p:nvSpPr>
        <p:spPr>
          <a:xfrm>
            <a:off x="7176120" y="260649"/>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dirty="0">
              <a:ln>
                <a:noFill/>
              </a:ln>
              <a:solidFill>
                <a:srgbClr val="000000"/>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139192991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126288" y="518002"/>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均衡學習：</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9</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5655" name="Text Box 25"/>
          <p:cNvSpPr txBox="1">
            <a:spLocks noChangeArrowheads="1"/>
          </p:cNvSpPr>
          <p:nvPr/>
        </p:nvSpPr>
        <p:spPr bwMode="auto">
          <a:xfrm>
            <a:off x="1625600" y="1389928"/>
            <a:ext cx="9438952" cy="2603790"/>
          </a:xfrm>
          <a:prstGeom prst="rect">
            <a:avLst/>
          </a:prstGeom>
          <a:noFill/>
          <a:ln w="9525">
            <a:noFill/>
            <a:miter lim="800000"/>
            <a:headEnd/>
            <a:tailEnd/>
          </a:ln>
        </p:spPr>
        <p:txBody>
          <a:bodyPr wrap="square">
            <a:spAutoFit/>
          </a:bodyPr>
          <a:lstStyle/>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107</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學年度以前入學：基本條件為國中</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健體、藝文、綜合領域五學期平均成績達</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分以上者各得</a:t>
            </a:r>
            <a:r>
              <a:rPr kumimoji="1" lang="en-US" altLang="zh-TW"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分</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261938" marR="0" lvl="0" indent="-261938" algn="l" defTabSz="914400" rtl="0" eaLnBrk="1" fontAlgn="base" latinLnBrk="0" hangingPunct="1">
              <a:lnSpc>
                <a:spcPct val="100000"/>
              </a:lnSpc>
              <a:spcBef>
                <a:spcPct val="10000"/>
              </a:spcBef>
              <a:spcAft>
                <a:spcPct val="0"/>
              </a:spcAft>
              <a:buClrTx/>
              <a:buSzTx/>
              <a:buFontTx/>
              <a:buChar char="•"/>
              <a:tabLst/>
              <a:defRPr/>
            </a:pP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108</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學年度以後入學：基本條件為國中</a:t>
            </a:r>
            <a:r>
              <a:rPr kumimoji="1" lang="zh-TW" altLang="en-US" sz="3200" b="0" i="0" u="none" strike="noStrike" kern="1200" cap="none" spc="0" normalizeH="0" baseline="0" noProof="0" dirty="0">
                <a:ln>
                  <a:noFill/>
                </a:ln>
                <a:solidFill>
                  <a:srgbClr val="0000FF"/>
                </a:solidFill>
                <a:effectLst/>
                <a:uLnTx/>
                <a:uFillTx/>
                <a:latin typeface="標楷體" pitchFamily="65" charset="-120"/>
                <a:ea typeface="標楷體" pitchFamily="65" charset="-120"/>
                <a:cs typeface="+mn-cs"/>
              </a:rPr>
              <a:t>健體、藝術、綜合活動、科技領域</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五學期平均成績達</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60</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分以上者，每個領域各得</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分，最高</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9</a:t>
            </a:r>
            <a:r>
              <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grpSp>
        <p:nvGrpSpPr>
          <p:cNvPr id="155657" name="群組 4"/>
          <p:cNvGrpSpPr>
            <a:grpSpLocks/>
          </p:cNvGrpSpPr>
          <p:nvPr/>
        </p:nvGrpSpPr>
        <p:grpSpPr bwMode="auto">
          <a:xfrm>
            <a:off x="1524000" y="4069275"/>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5658" name="群組 7"/>
          <p:cNvGrpSpPr>
            <a:grpSpLocks/>
          </p:cNvGrpSpPr>
          <p:nvPr/>
        </p:nvGrpSpPr>
        <p:grpSpPr bwMode="auto">
          <a:xfrm>
            <a:off x="5317640" y="3933056"/>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8" name="文字方塊 17"/>
          <p:cNvSpPr txBox="1"/>
          <p:nvPr/>
        </p:nvSpPr>
        <p:spPr>
          <a:xfrm>
            <a:off x="7214007" y="4102093"/>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品德表現：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9" name="Rectangle 3"/>
          <p:cNvSpPr>
            <a:spLocks noChangeArrowheads="1"/>
          </p:cNvSpPr>
          <p:nvPr/>
        </p:nvSpPr>
        <p:spPr bwMode="auto">
          <a:xfrm>
            <a:off x="1703512" y="4997963"/>
            <a:ext cx="10488488" cy="157184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大功每次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4.5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分，記功每次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1.5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endPar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嘉獎每次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0.5</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最高</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銷過後，無記過或二次</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含</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警告以下者得</a:t>
            </a:r>
            <a:r>
              <a:rPr kumimoji="1" lang="en-US" altLang="zh-TW"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6</a:t>
            </a:r>
            <a:r>
              <a:rPr kumimoji="1" lang="zh-TW" altLang="en-US" sz="32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新細明體" panose="02020500000000000000" pitchFamily="18" charset="-120"/>
              </a:rPr>
              <a:t>分。</a:t>
            </a:r>
          </a:p>
        </p:txBody>
      </p:sp>
    </p:spTree>
    <p:custDataLst>
      <p:tags r:id="rId1"/>
    </p:custDataLst>
    <p:extLst>
      <p:ext uri="{BB962C8B-B14F-4D97-AF65-F5344CB8AC3E}">
        <p14:creationId xmlns:p14="http://schemas.microsoft.com/office/powerpoint/2010/main" val="20863647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058" name="群組 4">
            <a:extLst>
              <a:ext uri="{FF2B5EF4-FFF2-40B4-BE49-F238E27FC236}">
                <a16:creationId xmlns:a16="http://schemas.microsoft.com/office/drawing/2014/main" id="{C88FD7EF-A6B4-4535-8249-C420D33AD3B8}"/>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31240520-5D15-47BD-8171-24D2147572DC}"/>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a:extLst>
                <a:ext uri="{FF2B5EF4-FFF2-40B4-BE49-F238E27FC236}">
                  <a16:creationId xmlns:a16="http://schemas.microsoft.com/office/drawing/2014/main" id="{CEE1C92C-F215-4C76-9CC6-B6D50FF5C50B}"/>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3059" name="群組 7">
            <a:extLst>
              <a:ext uri="{FF2B5EF4-FFF2-40B4-BE49-F238E27FC236}">
                <a16:creationId xmlns:a16="http://schemas.microsoft.com/office/drawing/2014/main" id="{A0298345-10FB-4BB1-98AE-BF5F48AC1498}"/>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E2E9AD6A-24DC-4D4F-9A95-C2B16FAEF4EA}"/>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a:extLst>
                <a:ext uri="{FF2B5EF4-FFF2-40B4-BE49-F238E27FC236}">
                  <a16:creationId xmlns:a16="http://schemas.microsoft.com/office/drawing/2014/main" id="{A97EFB3D-BE39-4B4F-9B63-D188C737605F}"/>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C0EE84B9-6F3B-4D7E-A1E6-AA3016F0DAD4}"/>
              </a:ext>
            </a:extLst>
          </p:cNvPr>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服務表現：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10</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2" name="Rectangle 3">
            <a:extLst>
              <a:ext uri="{FF2B5EF4-FFF2-40B4-BE49-F238E27FC236}">
                <a16:creationId xmlns:a16="http://schemas.microsoft.com/office/drawing/2014/main" id="{0884DD4D-74B0-4EB6-B114-A41301D26F24}"/>
              </a:ext>
            </a:extLst>
          </p:cNvPr>
          <p:cNvSpPr>
            <a:spLocks noChangeArrowheads="1"/>
          </p:cNvSpPr>
          <p:nvPr/>
        </p:nvSpPr>
        <p:spPr bwMode="auto">
          <a:xfrm>
            <a:off x="897522" y="1614976"/>
            <a:ext cx="10282658" cy="403405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班級內幹部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自治市幹部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及</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社團幹部</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任滿</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學期，經</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考核表現優良者得</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2</a:t>
            </a:r>
            <a:r>
              <a:rPr kumimoji="1" lang="zh-TW" altLang="en-US"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3C33F7"/>
                </a:solidFill>
                <a:effectLst/>
                <a:uLnTx/>
                <a:uFillTx/>
                <a:latin typeface="標楷體" pitchFamily="65" charset="-120"/>
                <a:ea typeface="標楷體" pitchFamily="65" charset="-120"/>
                <a:cs typeface="新細明體" charset="0"/>
              </a:rPr>
            </a:b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上限</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4</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志願服務學習時數，每</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小時</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0.3</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未滿</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1</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小時不計分</a:t>
            </a:r>
            <a:r>
              <a:rPr kumimoji="1" lang="en-US" altLang="zh-TW"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charset="0"/>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a:p>
            <a:pPr marL="357188" marR="0" lvl="0" indent="-357188" algn="l" defTabSz="914400" rtl="0" eaLnBrk="1" fontAlgn="base" latinLnBrk="0" hangingPunct="1">
              <a:lnSpc>
                <a:spcPct val="100000"/>
              </a:lnSpc>
              <a:spcBef>
                <a:spcPct val="0"/>
              </a:spcBef>
              <a:spcAft>
                <a:spcPct val="0"/>
              </a:spcAft>
              <a:buClrTx/>
              <a:buSzTx/>
              <a:buFontTx/>
              <a:buChar char="•"/>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擔任班級或學生幹部及志願服務學習時數得合併計分：</a:t>
            </a: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r>
            <a:b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br>
            <a:r>
              <a:rPr kumimoji="1" lang="en-US" altLang="zh-TW"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20</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小時≦志願服務≦</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34</a:t>
            </a: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小時</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r>
            <a:b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br>
            <a:r>
              <a:rPr kumimoji="0" lang="zh-TW" altLang="en-US"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(6</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20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r>
              <a:rPr kumimoji="0" lang="en-US" altLang="zh-TW" sz="3200" b="1" i="0" u="none" strike="noStrike" kern="1200" cap="none" spc="0" normalizeH="0" baseline="0" noProof="0" dirty="0">
                <a:ln>
                  <a:noFill/>
                </a:ln>
                <a:solidFill>
                  <a:srgbClr val="3319F5"/>
                </a:solidFill>
                <a:effectLst/>
                <a:uLnTx/>
                <a:uFillTx/>
                <a:latin typeface="標楷體" pitchFamily="65" charset="-120"/>
                <a:ea typeface="標楷體" pitchFamily="65" charset="-120"/>
                <a:cs typeface="新細明體" charset="0"/>
              </a:rPr>
              <a:t>  </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(10</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分除以</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0.3 =</a:t>
            </a:r>
            <a:r>
              <a:rPr kumimoji="0"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新細明體" pitchFamily="18" charset="-120"/>
              </a:rPr>
              <a:t>34</a:t>
            </a:r>
            <a:r>
              <a:rPr kumimoji="0"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小時</a:t>
            </a:r>
            <a:r>
              <a:rPr kumimoji="0"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32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charset="0"/>
            </a:endParaRPr>
          </a:p>
        </p:txBody>
      </p:sp>
      <p:sp>
        <p:nvSpPr>
          <p:cNvPr id="173064" name="投影片編號版面配置區 12">
            <a:extLst>
              <a:ext uri="{FF2B5EF4-FFF2-40B4-BE49-F238E27FC236}">
                <a16:creationId xmlns:a16="http://schemas.microsoft.com/office/drawing/2014/main" id="{AD4DFA3B-DB7A-45AD-93BE-B509E27AC4C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132C4-4026-4617-86F4-04969F5316BE}"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sp>
        <p:nvSpPr>
          <p:cNvPr id="2" name="文字方塊 1"/>
          <p:cNvSpPr txBox="1"/>
          <p:nvPr/>
        </p:nvSpPr>
        <p:spPr>
          <a:xfrm>
            <a:off x="2095472" y="5572140"/>
            <a:ext cx="8003232" cy="1077218"/>
          </a:xfrm>
          <a:prstGeom prst="rect">
            <a:avLst/>
          </a:prstGeom>
          <a:solidFill>
            <a:srgbClr val="99FFCC"/>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若有報考五專同學，志工服務時數會需要更多才能達滿分，詳細請參照五專招生簡章。</a:t>
            </a:r>
          </a:p>
        </p:txBody>
      </p:sp>
    </p:spTree>
    <p:custDataLst>
      <p:tags r:id="rId1"/>
    </p:custDataLst>
    <p:extLst>
      <p:ext uri="{BB962C8B-B14F-4D97-AF65-F5344CB8AC3E}">
        <p14:creationId xmlns:p14="http://schemas.microsoft.com/office/powerpoint/2010/main" val="264164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7" descr="Capture_2016_03_01_21_08_23_62">
            <a:extLst>
              <a:ext uri="{FF2B5EF4-FFF2-40B4-BE49-F238E27FC236}">
                <a16:creationId xmlns:a16="http://schemas.microsoft.com/office/drawing/2014/main" id="{4D1BAE5C-488A-4195-A057-9A585718B4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Text Box 4">
            <a:extLst>
              <a:ext uri="{FF2B5EF4-FFF2-40B4-BE49-F238E27FC236}">
                <a16:creationId xmlns:a16="http://schemas.microsoft.com/office/drawing/2014/main" id="{94E9C283-51C0-4D4C-8A48-3E28C8922F0E}"/>
              </a:ext>
            </a:extLst>
          </p:cNvPr>
          <p:cNvSpPr txBox="1">
            <a:spLocks noChangeArrowheads="1"/>
          </p:cNvSpPr>
          <p:nvPr/>
        </p:nvSpPr>
        <p:spPr bwMode="auto">
          <a:xfrm>
            <a:off x="8112126" y="4295776"/>
            <a:ext cx="2017713" cy="646113"/>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rPr>
              <a:t>學生</a:t>
            </a:r>
            <a:r>
              <a:rPr kumimoji="1" lang="en-US" altLang="zh-TW"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rPr>
              <a:t>07</a:t>
            </a:r>
            <a:endParaRPr kumimoji="1" lang="zh-TW" altLang="en-US" sz="3600" b="1" i="0" u="none" strike="noStrike" kern="1200" cap="none" spc="0" normalizeH="0" baseline="0" noProof="0" dirty="0">
              <a:ln>
                <a:noFill/>
              </a:ln>
              <a:solidFill>
                <a:srgbClr val="1F497D"/>
              </a:solidFill>
              <a:effectLst/>
              <a:uLnTx/>
              <a:uFillTx/>
              <a:latin typeface="Arial" panose="020B0604020202020204" pitchFamily="34" charset="0"/>
              <a:ea typeface="標楷體" panose="03000509000000000000" pitchFamily="65" charset="-120"/>
              <a:cs typeface="+mn-cs"/>
            </a:endParaRPr>
          </a:p>
        </p:txBody>
      </p:sp>
      <p:sp>
        <p:nvSpPr>
          <p:cNvPr id="166918" name="Text Box 6">
            <a:extLst>
              <a:ext uri="{FF2B5EF4-FFF2-40B4-BE49-F238E27FC236}">
                <a16:creationId xmlns:a16="http://schemas.microsoft.com/office/drawing/2014/main" id="{89778C45-D28A-4528-9D0C-D53DE087A801}"/>
              </a:ext>
            </a:extLst>
          </p:cNvPr>
          <p:cNvSpPr txBox="1">
            <a:spLocks noChangeArrowheads="1"/>
          </p:cNvSpPr>
          <p:nvPr/>
        </p:nvSpPr>
        <p:spPr bwMode="auto">
          <a:xfrm>
            <a:off x="6959601" y="4941888"/>
            <a:ext cx="2663825"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rPr>
              <a:t>個別序位</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80.12</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~100</a:t>
            </a:r>
            <a:r>
              <a:rPr kumimoji="0" lang="zh-TW" altLang="en-US"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a:t>
            </a:r>
            <a:endPar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2400" b="1"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mn-cs"/>
              </a:rPr>
              <a:t>22317~27852</a:t>
            </a:r>
          </a:p>
        </p:txBody>
      </p:sp>
      <p:sp>
        <p:nvSpPr>
          <p:cNvPr id="174085" name="Rectangle 6">
            <a:extLst>
              <a:ext uri="{FF2B5EF4-FFF2-40B4-BE49-F238E27FC236}">
                <a16:creationId xmlns:a16="http://schemas.microsoft.com/office/drawing/2014/main" id="{837C714E-3CC6-439D-9445-14C0C2385FC4}"/>
              </a:ext>
            </a:extLst>
          </p:cNvPr>
          <p:cNvSpPr>
            <a:spLocks noChangeArrowheads="1"/>
          </p:cNvSpPr>
          <p:nvPr/>
        </p:nvSpPr>
        <p:spPr bwMode="auto">
          <a:xfrm>
            <a:off x="506571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6" name="圓角矩形 5">
            <a:extLst>
              <a:ext uri="{FF2B5EF4-FFF2-40B4-BE49-F238E27FC236}">
                <a16:creationId xmlns:a16="http://schemas.microsoft.com/office/drawing/2014/main" id="{36E34BA1-242F-4C50-9ACF-66BD071CA47E}"/>
              </a:ext>
            </a:extLst>
          </p:cNvPr>
          <p:cNvSpPr/>
          <p:nvPr/>
        </p:nvSpPr>
        <p:spPr>
          <a:xfrm>
            <a:off x="5641976" y="3144838"/>
            <a:ext cx="415925" cy="179705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7" name="圓角矩形 6">
            <a:extLst>
              <a:ext uri="{FF2B5EF4-FFF2-40B4-BE49-F238E27FC236}">
                <a16:creationId xmlns:a16="http://schemas.microsoft.com/office/drawing/2014/main" id="{D0508C20-DDF1-466A-99E5-E23BBF2F5C5E}"/>
              </a:ext>
            </a:extLst>
          </p:cNvPr>
          <p:cNvSpPr/>
          <p:nvPr/>
        </p:nvSpPr>
        <p:spPr>
          <a:xfrm>
            <a:off x="5629276" y="4941889"/>
            <a:ext cx="415925" cy="287337"/>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8" name="圓角矩形 7">
            <a:extLst>
              <a:ext uri="{FF2B5EF4-FFF2-40B4-BE49-F238E27FC236}">
                <a16:creationId xmlns:a16="http://schemas.microsoft.com/office/drawing/2014/main" id="{E3CB6C3D-0375-4828-9E18-D63A72AA26C4}"/>
              </a:ext>
            </a:extLst>
          </p:cNvPr>
          <p:cNvSpPr/>
          <p:nvPr/>
        </p:nvSpPr>
        <p:spPr>
          <a:xfrm>
            <a:off x="5629276" y="5254626"/>
            <a:ext cx="415925" cy="162401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9" name="圓角矩形 8">
            <a:extLst>
              <a:ext uri="{FF2B5EF4-FFF2-40B4-BE49-F238E27FC236}">
                <a16:creationId xmlns:a16="http://schemas.microsoft.com/office/drawing/2014/main" id="{966742E8-2841-419E-87C3-F28F4685A2BC}"/>
              </a:ext>
            </a:extLst>
          </p:cNvPr>
          <p:cNvSpPr/>
          <p:nvPr/>
        </p:nvSpPr>
        <p:spPr>
          <a:xfrm>
            <a:off x="10155239" y="1628776"/>
            <a:ext cx="414337" cy="1223963"/>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FFFFFF"/>
              </a:solidFill>
              <a:effectLst/>
              <a:uLnTx/>
              <a:uFillTx/>
              <a:latin typeface="Calibri"/>
              <a:ea typeface="新細明體"/>
              <a:cs typeface="+mn-cs"/>
            </a:endParaRPr>
          </a:p>
        </p:txBody>
      </p:sp>
      <p:sp>
        <p:nvSpPr>
          <p:cNvPr id="174090" name="Rectangle 6">
            <a:extLst>
              <a:ext uri="{FF2B5EF4-FFF2-40B4-BE49-F238E27FC236}">
                <a16:creationId xmlns:a16="http://schemas.microsoft.com/office/drawing/2014/main" id="{BE4EA82B-A0AC-4FA0-9C8B-DB359078C2C0}"/>
              </a:ext>
            </a:extLst>
          </p:cNvPr>
          <p:cNvSpPr>
            <a:spLocks noChangeArrowheads="1"/>
          </p:cNvSpPr>
          <p:nvPr/>
        </p:nvSpPr>
        <p:spPr bwMode="auto">
          <a:xfrm>
            <a:off x="6494463" y="549275"/>
            <a:ext cx="1390650" cy="215900"/>
          </a:xfrm>
          <a:prstGeom prst="rect">
            <a:avLst/>
          </a:prstGeom>
          <a:noFill/>
          <a:ln w="38100">
            <a:solidFill>
              <a:srgbClr val="FF0000"/>
            </a:solidFill>
            <a:miter lim="800000"/>
            <a:headEnd/>
            <a:tailEnd/>
          </a:ln>
          <a:effectLst>
            <a:prstShdw prst="shdw17" dist="17961" dir="2700000">
              <a:srgbClr val="990000">
                <a:alpha val="50000"/>
              </a:srgb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panose="020B0604020202020204" pitchFamily="34" charset="0"/>
              <a:ea typeface="新細明體" pitchFamily="18" charset="-120"/>
              <a:cs typeface="+mn-cs"/>
            </a:endParaRPr>
          </a:p>
        </p:txBody>
      </p:sp>
      <p:sp>
        <p:nvSpPr>
          <p:cNvPr id="3" name="頁尾版面配置區 2">
            <a:extLst>
              <a:ext uri="{FF2B5EF4-FFF2-40B4-BE49-F238E27FC236}">
                <a16:creationId xmlns:a16="http://schemas.microsoft.com/office/drawing/2014/main" id="{B467078C-9181-4D8F-884A-223543FA18DA}"/>
              </a:ext>
            </a:extLst>
          </p:cNvPr>
          <p:cNvSpPr>
            <a:spLocks noGrp="1"/>
          </p:cNvSpPr>
          <p:nvPr>
            <p:ph type="ftr" sz="quarter" idx="4294967295"/>
          </p:nvPr>
        </p:nvSpPr>
        <p:spPr>
          <a:xfrm>
            <a:off x="4648200" y="6356351"/>
            <a:ext cx="28956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200" b="0" i="0" u="none" strike="noStrike" kern="1200" cap="none" spc="0" normalizeH="0" baseline="0" noProof="0">
              <a:ln>
                <a:noFill/>
              </a:ln>
              <a:solidFill>
                <a:srgbClr val="898989"/>
              </a:solidFill>
              <a:effectLst/>
              <a:uLnTx/>
              <a:uFillTx/>
              <a:latin typeface="Arial" pitchFamily="34" charset="0"/>
              <a:ea typeface="新細明體" pitchFamily="18" charset="-120"/>
              <a:cs typeface="+mn-cs"/>
            </a:endParaRPr>
          </a:p>
        </p:txBody>
      </p:sp>
    </p:spTree>
    <p:custDataLst>
      <p:tags r:id="rId1"/>
    </p:custDataLst>
    <p:extLst>
      <p:ext uri="{BB962C8B-B14F-4D97-AF65-F5344CB8AC3E}">
        <p14:creationId xmlns:p14="http://schemas.microsoft.com/office/powerpoint/2010/main" val="73316752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才藝表現：</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5</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57703" name="Text Box 12"/>
          <p:cNvSpPr txBox="1">
            <a:spLocks noChangeArrowheads="1"/>
          </p:cNvSpPr>
          <p:nvPr/>
        </p:nvSpPr>
        <p:spPr bwMode="auto">
          <a:xfrm>
            <a:off x="1666876" y="1857375"/>
            <a:ext cx="9325668" cy="3443288"/>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限</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中央部會</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教育主管機關</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主辦或委託辦理者。</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學</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年度同項比賽擇優</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次採計；</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同一事蹟、同一獎項不得重複採記積分。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團體賽：依個人賽積分折半計算。</a:t>
            </a:r>
          </a:p>
        </p:txBody>
      </p:sp>
    </p:spTree>
    <p:custDataLst>
      <p:tags r:id="rId1"/>
    </p:custDataLst>
    <p:extLst>
      <p:ext uri="{BB962C8B-B14F-4D97-AF65-F5344CB8AC3E}">
        <p14:creationId xmlns:p14="http://schemas.microsoft.com/office/powerpoint/2010/main" val="121963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8" name="群組 4">
            <a:extLst>
              <a:ext uri="{FF2B5EF4-FFF2-40B4-BE49-F238E27FC236}">
                <a16:creationId xmlns:a16="http://schemas.microsoft.com/office/drawing/2014/main" id="{A2F150C0-7C7A-4819-B93D-F1AAF5473F2D}"/>
              </a:ext>
            </a:extLst>
          </p:cNvPr>
          <p:cNvGrpSpPr>
            <a:grpSpLocks/>
          </p:cNvGrpSpPr>
          <p:nvPr/>
        </p:nvGrpSpPr>
        <p:grpSpPr bwMode="auto">
          <a:xfrm>
            <a:off x="1524000" y="500063"/>
            <a:ext cx="3786188" cy="857250"/>
            <a:chOff x="2389" y="1239"/>
            <a:chExt cx="2315099" cy="1266281"/>
          </a:xfrm>
        </p:grpSpPr>
        <p:sp>
          <p:nvSpPr>
            <p:cNvPr id="6" name="圓角矩形 5">
              <a:extLst>
                <a:ext uri="{FF2B5EF4-FFF2-40B4-BE49-F238E27FC236}">
                  <a16:creationId xmlns:a16="http://schemas.microsoft.com/office/drawing/2014/main" id="{7FA06A21-16C6-4478-A7FF-F29B22318460}"/>
                </a:ext>
              </a:extLst>
            </p:cNvPr>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a:extLst>
                <a:ext uri="{FF2B5EF4-FFF2-40B4-BE49-F238E27FC236}">
                  <a16:creationId xmlns:a16="http://schemas.microsoft.com/office/drawing/2014/main" id="{4A1446E5-ED18-4FD5-AAB5-9DD28B05A9E2}"/>
                </a:ext>
              </a:extLst>
            </p:cNvPr>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78179" name="群組 7">
            <a:extLst>
              <a:ext uri="{FF2B5EF4-FFF2-40B4-BE49-F238E27FC236}">
                <a16:creationId xmlns:a16="http://schemas.microsoft.com/office/drawing/2014/main" id="{1E2678DA-199B-4F2B-8F4E-0206457FB93A}"/>
              </a:ext>
            </a:extLst>
          </p:cNvPr>
          <p:cNvGrpSpPr>
            <a:grpSpLocks/>
          </p:cNvGrpSpPr>
          <p:nvPr/>
        </p:nvGrpSpPr>
        <p:grpSpPr bwMode="auto">
          <a:xfrm>
            <a:off x="5238751" y="357188"/>
            <a:ext cx="1857375" cy="1071562"/>
            <a:chOff x="2103175" y="-428010"/>
            <a:chExt cx="2040083" cy="1267522"/>
          </a:xfrm>
        </p:grpSpPr>
        <p:sp>
          <p:nvSpPr>
            <p:cNvPr id="9" name="向右箭號 8">
              <a:extLst>
                <a:ext uri="{FF2B5EF4-FFF2-40B4-BE49-F238E27FC236}">
                  <a16:creationId xmlns:a16="http://schemas.microsoft.com/office/drawing/2014/main" id="{BA80CE27-B769-4C82-81BF-9CD5AE212434}"/>
                </a:ext>
              </a:extLst>
            </p:cNvPr>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a:extLst>
                <a:ext uri="{FF2B5EF4-FFF2-40B4-BE49-F238E27FC236}">
                  <a16:creationId xmlns:a16="http://schemas.microsoft.com/office/drawing/2014/main" id="{729EF687-29C2-4210-A003-118C6DDF6707}"/>
                </a:ext>
              </a:extLst>
            </p:cNvPr>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a:extLst>
              <a:ext uri="{FF2B5EF4-FFF2-40B4-BE49-F238E27FC236}">
                <a16:creationId xmlns:a16="http://schemas.microsoft.com/office/drawing/2014/main" id="{238F03F6-60D0-4903-8CEB-B5AACCEF22F3}"/>
              </a:ext>
            </a:extLst>
          </p:cNvPr>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體適能：</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pic>
        <p:nvPicPr>
          <p:cNvPr id="178183" name="Picture 3" descr="一分鐘仰臥起坐">
            <a:extLst>
              <a:ext uri="{FF2B5EF4-FFF2-40B4-BE49-F238E27FC236}">
                <a16:creationId xmlns:a16="http://schemas.microsoft.com/office/drawing/2014/main" id="{439257CF-645F-4466-9EF9-E8F72F21E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4643439"/>
            <a:ext cx="2338388"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坐姿體前彎">
            <a:extLst>
              <a:ext uri="{FF2B5EF4-FFF2-40B4-BE49-F238E27FC236}">
                <a16:creationId xmlns:a16="http://schemas.microsoft.com/office/drawing/2014/main" id="{75A456A0-584C-4C42-B257-FDE4E98F7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063" y="4643439"/>
            <a:ext cx="20002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4" descr="800公尺跑走照片">
            <a:extLst>
              <a:ext uri="{FF2B5EF4-FFF2-40B4-BE49-F238E27FC236}">
                <a16:creationId xmlns:a16="http://schemas.microsoft.com/office/drawing/2014/main" id="{A5B80BF1-1D54-47BF-98D7-A8892F9AC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263" y="4608513"/>
            <a:ext cx="203835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投影片編號版面配置區 15">
            <a:extLst>
              <a:ext uri="{FF2B5EF4-FFF2-40B4-BE49-F238E27FC236}">
                <a16:creationId xmlns:a16="http://schemas.microsoft.com/office/drawing/2014/main" id="{39EEC8CD-13C2-45E7-8570-A5E32356CBF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4B096-A588-4D09-866F-E9E466796ABF}" type="slidenum">
              <a:rPr kumimoji="1" lang="zh-TW" altLang="en-US"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en-US" altLang="zh-TW" sz="1400" b="1" i="0" u="none" strike="noStrike" kern="1200" cap="none" spc="0" normalizeH="0" baseline="0" noProof="0">
              <a:ln>
                <a:noFill/>
              </a:ln>
              <a:solidFill>
                <a:srgbClr val="898989"/>
              </a:solidFill>
              <a:effectLst/>
              <a:uLnTx/>
              <a:uFillTx/>
              <a:latin typeface="Arial" panose="020B0604020202020204" pitchFamily="34" charset="0"/>
              <a:ea typeface="新細明體" pitchFamily="18" charset="-120"/>
              <a:cs typeface="+mn-cs"/>
            </a:endParaRPr>
          </a:p>
        </p:txBody>
      </p:sp>
      <p:pic>
        <p:nvPicPr>
          <p:cNvPr id="178187" name="Picture 2" descr="立定跳遠">
            <a:extLst>
              <a:ext uri="{FF2B5EF4-FFF2-40B4-BE49-F238E27FC236}">
                <a16:creationId xmlns:a16="http://schemas.microsoft.com/office/drawing/2014/main" id="{4CABA990-F9A5-4477-94DA-714A1924B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614" y="4635501"/>
            <a:ext cx="20796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1">
            <a:extLst>
              <a:ext uri="{FF2B5EF4-FFF2-40B4-BE49-F238E27FC236}">
                <a16:creationId xmlns:a16="http://schemas.microsoft.com/office/drawing/2014/main" id="{2AA189C7-2517-4602-B7D6-793131FEDAB4}"/>
              </a:ext>
            </a:extLst>
          </p:cNvPr>
          <p:cNvSpPr>
            <a:spLocks noChangeArrowheads="1"/>
          </p:cNvSpPr>
          <p:nvPr/>
        </p:nvSpPr>
        <p:spPr bwMode="auto">
          <a:xfrm>
            <a:off x="1708027" y="1517076"/>
            <a:ext cx="9433173" cy="3046988"/>
          </a:xfrm>
          <a:prstGeom prst="rect">
            <a:avLst/>
          </a:prstGeom>
          <a:noFill/>
          <a:ln>
            <a:noFill/>
          </a:ln>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各單項包括</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en-US" altLang="zh-TW"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標楷體" pitchFamily="65" charset="-120"/>
                <a:ea typeface="標楷體" pitchFamily="65" charset="-120"/>
                <a:cs typeface="+mn-cs"/>
              </a:rPr>
              <a:t>1.</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肌耐力、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柔軟度、</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3.</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瞬發力、</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4.</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心肺耐力</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等，</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r>
            <a:b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b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單項</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門檻達標準者</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得</a:t>
            </a:r>
            <a:r>
              <a:rPr kumimoji="1" lang="en-US" altLang="zh-TW"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6</a:t>
            </a:r>
            <a:r>
              <a:rPr kumimoji="1" lang="zh-TW" altLang="en-US" sz="32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標楷體" pitchFamily="65" charset="-120"/>
                <a:ea typeface="標楷體" pitchFamily="65" charset="-120"/>
                <a:cs typeface="+mn-cs"/>
              </a:rPr>
              <a:t>分</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身心障礙、重大疾病、體弱或因故無法測試者特殊學生等依教育部相關辦法辦理。</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 </a:t>
            </a:r>
          </a:p>
        </p:txBody>
      </p:sp>
    </p:spTree>
    <p:custDataLst>
      <p:tags r:id="rId1"/>
    </p:custDataLst>
    <p:extLst>
      <p:ext uri="{BB962C8B-B14F-4D97-AF65-F5344CB8AC3E}">
        <p14:creationId xmlns:p14="http://schemas.microsoft.com/office/powerpoint/2010/main" val="4001466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採計</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35</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endPar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總分</a:t>
              </a:r>
              <a:r>
                <a:rPr kumimoji="1" lang="en-US" altLang="zh-TW"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42</a:t>
              </a:r>
              <a:r>
                <a:rPr kumimoji="1" lang="zh-TW" altLang="en-US" sz="2400" b="1" i="0" u="none" strike="noStrike" kern="1200" cap="none" spc="0" normalizeH="0" baseline="0" noProof="0" dirty="0">
                  <a:ln>
                    <a:noFill/>
                  </a:ln>
                  <a:solidFill>
                    <a:srgbClr val="17375E"/>
                  </a:solidFill>
                  <a:effectLst/>
                  <a:uLnTx/>
                  <a:uFillTx/>
                  <a:latin typeface="標楷體" pitchFamily="65" charset="-120"/>
                  <a:ea typeface="標楷體" pitchFamily="65" charset="-120"/>
                  <a:cs typeface="+mn-cs"/>
                </a:rPr>
                <a:t>分</a:t>
              </a:r>
            </a:p>
          </p:txBody>
        </p:sp>
      </p:grpSp>
      <p:sp>
        <p:nvSpPr>
          <p:cNvPr id="11" name="文字方塊 10"/>
          <p:cNvSpPr txBox="1"/>
          <p:nvPr/>
        </p:nvSpPr>
        <p:spPr>
          <a:xfrm>
            <a:off x="7024694" y="571481"/>
            <a:ext cx="432789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本土語言認證：</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原住民族語言能力認證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：原住民族委員會主辦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客語能力認證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：客家委員會主辦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標楷體" pitchFamily="65" charset="-120"/>
                <a:ea typeface="標楷體" pitchFamily="65" charset="-120"/>
                <a:cs typeface="+mn-cs"/>
              </a:rPr>
              <a:t>閩南語語言能力認證</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：教育部主辦</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單項通過者得</a:t>
            </a:r>
            <a:r>
              <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2</a:t>
            </a:r>
            <a:r>
              <a:rPr kumimoji="1" lang="zh-TW" altLang="en-US"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endParaRPr kumimoji="1" lang="en-US" altLang="zh-TW" sz="3200" b="1"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19935725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marR="0" lvl="1" indent="0" algn="l" defTabSz="1066800" rtl="0" eaLnBrk="1" fontAlgn="auto" latinLnBrk="0" hangingPunct="1">
                <a:lnSpc>
                  <a:spcPct val="90000"/>
                </a:lnSpc>
                <a:spcBef>
                  <a:spcPts val="0"/>
                </a:spcBef>
                <a:spcAft>
                  <a:spcPct val="1500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Calibri"/>
                  <a:ea typeface="新細明體"/>
                  <a:cs typeface="+mn-cs"/>
                </a:rPr>
                <a:t>  </a:t>
              </a:r>
              <a:r>
                <a:rPr kumimoji="0" lang="en-US" altLang="zh-TW"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33</a:t>
              </a:r>
              <a:r>
                <a:rPr kumimoji="0" lang="zh-TW" altLang="en-US" sz="24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mn-cs"/>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TW" altLang="en-US"/>
            </a:p>
          </p:txBody>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l" defTabSz="1600200" rtl="0" eaLnBrk="1" fontAlgn="auto" latinLnBrk="0" hangingPunct="1">
                <a:lnSpc>
                  <a:spcPct val="90000"/>
                </a:lnSpc>
                <a:spcBef>
                  <a:spcPts val="0"/>
                </a:spcBef>
                <a:spcAft>
                  <a:spcPct val="3500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教育會考</a:t>
              </a:r>
            </a:p>
          </p:txBody>
        </p:sp>
      </p:grpSp>
      <p:graphicFrame>
        <p:nvGraphicFramePr>
          <p:cNvPr id="225284" name="Group 4"/>
          <p:cNvGraphicFramePr>
            <a:graphicFrameLocks noGrp="1"/>
          </p:cNvGraphicFramePr>
          <p:nvPr/>
        </p:nvGraphicFramePr>
        <p:xfrm>
          <a:off x="407368" y="1739097"/>
          <a:ext cx="11161240" cy="4537805"/>
        </p:xfrm>
        <a:graphic>
          <a:graphicData uri="http://schemas.openxmlformats.org/drawingml/2006/table">
            <a:tbl>
              <a:tblPr/>
              <a:tblGrid>
                <a:gridCol w="2758841">
                  <a:extLst>
                    <a:ext uri="{9D8B030D-6E8A-4147-A177-3AD203B41FA5}">
                      <a16:colId xmlns:a16="http://schemas.microsoft.com/office/drawing/2014/main" val="20000"/>
                    </a:ext>
                  </a:extLst>
                </a:gridCol>
                <a:gridCol w="4179529">
                  <a:extLst>
                    <a:ext uri="{9D8B030D-6E8A-4147-A177-3AD203B41FA5}">
                      <a16:colId xmlns:a16="http://schemas.microsoft.com/office/drawing/2014/main" val="20001"/>
                    </a:ext>
                  </a:extLst>
                </a:gridCol>
                <a:gridCol w="4222870">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級分      給</a:t>
                      </a:r>
                      <a:r>
                        <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647272461"/>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114</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04431"/>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898652"/>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ustDataLst>
      <p:tags r:id="rId1"/>
    </p:custData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79AF727-701D-4D3B-A4E4-52FFFD11EC90}"/>
              </a:ext>
            </a:extLst>
          </p:cNvPr>
          <p:cNvSpPr>
            <a:spLocks noGrp="1"/>
          </p:cNvSpPr>
          <p:nvPr>
            <p:ph type="sldNum" sz="quarter" idx="12"/>
          </p:nvPr>
        </p:nvSpPr>
        <p:spPr/>
        <p:txBody>
          <a:bodyPr/>
          <a:lstStyle/>
          <a:p>
            <a:pPr>
              <a:defRPr/>
            </a:pPr>
            <a:endParaRPr lang="zh-TW" altLang="en-US"/>
          </a:p>
        </p:txBody>
      </p:sp>
      <p:pic>
        <p:nvPicPr>
          <p:cNvPr id="4" name="圖片 3">
            <a:extLst>
              <a:ext uri="{FF2B5EF4-FFF2-40B4-BE49-F238E27FC236}">
                <a16:creationId xmlns:a16="http://schemas.microsoft.com/office/drawing/2014/main" id="{25C92238-3FDF-47BD-BDA0-A456CF78821A}"/>
              </a:ext>
            </a:extLst>
          </p:cNvPr>
          <p:cNvPicPr>
            <a:picLocks noChangeAspect="1"/>
          </p:cNvPicPr>
          <p:nvPr/>
        </p:nvPicPr>
        <p:blipFill rotWithShape="1">
          <a:blip r:embed="rId2"/>
          <a:srcRect l="36417" t="8245" r="40550"/>
          <a:stretch/>
        </p:blipFill>
        <p:spPr>
          <a:xfrm>
            <a:off x="1127448" y="91864"/>
            <a:ext cx="3096344" cy="6629612"/>
          </a:xfrm>
          <a:prstGeom prst="rect">
            <a:avLst/>
          </a:prstGeom>
        </p:spPr>
      </p:pic>
      <p:pic>
        <p:nvPicPr>
          <p:cNvPr id="6" name="圖片 5">
            <a:extLst>
              <a:ext uri="{FF2B5EF4-FFF2-40B4-BE49-F238E27FC236}">
                <a16:creationId xmlns:a16="http://schemas.microsoft.com/office/drawing/2014/main" id="{3DCB9C5E-1814-48D8-B52F-F273CB86CC67}"/>
              </a:ext>
            </a:extLst>
          </p:cNvPr>
          <p:cNvPicPr>
            <a:picLocks noChangeAspect="1"/>
          </p:cNvPicPr>
          <p:nvPr/>
        </p:nvPicPr>
        <p:blipFill rotWithShape="1">
          <a:blip r:embed="rId3"/>
          <a:srcRect l="36416" t="16494" r="44684" b="10443"/>
          <a:stretch/>
        </p:blipFill>
        <p:spPr>
          <a:xfrm>
            <a:off x="4439816" y="1344611"/>
            <a:ext cx="2592288" cy="5386389"/>
          </a:xfrm>
          <a:prstGeom prst="rect">
            <a:avLst/>
          </a:prstGeom>
        </p:spPr>
      </p:pic>
      <p:sp>
        <p:nvSpPr>
          <p:cNvPr id="8" name="文字方塊 7">
            <a:extLst>
              <a:ext uri="{FF2B5EF4-FFF2-40B4-BE49-F238E27FC236}">
                <a16:creationId xmlns:a16="http://schemas.microsoft.com/office/drawing/2014/main" id="{D9E663C6-F049-42BA-854F-9F16972DA2C1}"/>
              </a:ext>
            </a:extLst>
          </p:cNvPr>
          <p:cNvSpPr txBox="1"/>
          <p:nvPr/>
        </p:nvSpPr>
        <p:spPr>
          <a:xfrm>
            <a:off x="7752184" y="1988840"/>
            <a:ext cx="4032448" cy="1569660"/>
          </a:xfrm>
          <a:prstGeom prst="rect">
            <a:avLst/>
          </a:prstGeom>
          <a:noFill/>
        </p:spPr>
        <p:txBody>
          <a:bodyPr wrap="square" rtlCol="0">
            <a:spAutoFit/>
          </a:bodyPr>
          <a:lstStyle/>
          <a:p>
            <a:r>
              <a:rPr lang="zh-TW" altLang="en-US" b="1" dirty="0">
                <a:latin typeface="標楷體" panose="03000509000000000000" pitchFamily="65" charset="-120"/>
                <a:ea typeface="標楷體" panose="03000509000000000000" pitchFamily="65" charset="-120"/>
              </a:rPr>
              <a:t>志願選填時，請注意：部分學校有</a:t>
            </a:r>
            <a:r>
              <a:rPr lang="zh-TW" altLang="en-US" b="1" dirty="0">
                <a:solidFill>
                  <a:srgbClr val="FF0000"/>
                </a:solidFill>
                <a:latin typeface="標楷體" panose="03000509000000000000" pitchFamily="65" charset="-120"/>
                <a:ea typeface="標楷體" panose="03000509000000000000" pitchFamily="65" charset="-120"/>
              </a:rPr>
              <a:t>進修部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夜間部</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6574469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七、五專入學簡介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11437803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5/1-5/7</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5/15</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5/16-6/13</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5/19-23</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6/13</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6/17</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6/19-6/29</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7/9</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351617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16347156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436920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5" y="5510111"/>
            <a:ext cx="7152150" cy="1077218"/>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33601474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9638444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extLst>
              <p:ext uri="{D42A27DB-BD31-4B8C-83A1-F6EECF244321}">
                <p14:modId xmlns:p14="http://schemas.microsoft.com/office/powerpoint/2010/main" val="658105187"/>
              </p:ext>
            </p:extLst>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264942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114</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4870083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013503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126</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41685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97202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3917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15480" y="2420888"/>
            <a:ext cx="8856984"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八、適性入學宣導網說明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2C180EE-2F24-48EE-A7C4-87C32F02FE68}"/>
              </a:ext>
            </a:extLst>
          </p:cNvPr>
          <p:cNvPicPr>
            <a:picLocks noChangeAspect="1"/>
          </p:cNvPicPr>
          <p:nvPr/>
        </p:nvPicPr>
        <p:blipFill>
          <a:blip r:embed="rId2"/>
          <a:stretch>
            <a:fillRect/>
          </a:stretch>
        </p:blipFill>
        <p:spPr>
          <a:xfrm>
            <a:off x="555099" y="-10296"/>
            <a:ext cx="11081801" cy="6858000"/>
          </a:xfrm>
          <a:prstGeom prst="rect">
            <a:avLst/>
          </a:prstGeom>
        </p:spPr>
      </p:pic>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1026" name="Picture 2"/>
          <p:cNvPicPr>
            <a:picLocks noChangeAspect="1" noChangeArrowheads="1"/>
          </p:cNvPicPr>
          <p:nvPr/>
        </p:nvPicPr>
        <p:blipFill>
          <a:blip r:embed="rId2"/>
          <a:srcRect l="2379" t="19531" r="19107" b="6250"/>
          <a:stretch>
            <a:fillRect/>
          </a:stretch>
        </p:blipFill>
        <p:spPr bwMode="auto">
          <a:xfrm>
            <a:off x="120585" y="500042"/>
            <a:ext cx="11619017" cy="6175114"/>
          </a:xfrm>
          <a:prstGeom prst="rect">
            <a:avLst/>
          </a:prstGeom>
          <a:noFill/>
          <a:ln w="9525">
            <a:noFill/>
            <a:miter lim="800000"/>
            <a:headEnd/>
            <a:tailEnd/>
          </a:ln>
          <a:effectLst/>
        </p:spPr>
      </p:pic>
      <p:sp>
        <p:nvSpPr>
          <p:cNvPr id="4" name="圓角矩形 3"/>
          <p:cNvSpPr/>
          <p:nvPr/>
        </p:nvSpPr>
        <p:spPr bwMode="auto">
          <a:xfrm>
            <a:off x="10810908" y="571480"/>
            <a:ext cx="928694"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 name="圓角矩形 4"/>
          <p:cNvSpPr/>
          <p:nvPr/>
        </p:nvSpPr>
        <p:spPr bwMode="auto">
          <a:xfrm>
            <a:off x="1023902" y="2428868"/>
            <a:ext cx="1071570" cy="500066"/>
          </a:xfrm>
          <a:prstGeom prst="roundRect">
            <a:avLst/>
          </a:prstGeom>
          <a:noFill/>
          <a:ln w="762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3071664" y="2176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a:extLst>
              <a:ext uri="{FF2B5EF4-FFF2-40B4-BE49-F238E27FC236}">
                <a16:creationId xmlns:a16="http://schemas.microsoft.com/office/drawing/2014/main" id="{67452DF9-F83A-457E-9549-29CFC089F1A8}"/>
              </a:ext>
            </a:extLst>
          </p:cNvPr>
          <p:cNvPicPr>
            <a:picLocks noChangeAspect="1"/>
          </p:cNvPicPr>
          <p:nvPr/>
        </p:nvPicPr>
        <p:blipFill>
          <a:blip r:embed="rId8"/>
          <a:stretch>
            <a:fillRect/>
          </a:stretch>
        </p:blipFill>
        <p:spPr>
          <a:xfrm>
            <a:off x="1202302" y="691991"/>
            <a:ext cx="9478698" cy="61660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14</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980728"/>
            <a:ext cx="8229600" cy="5400600"/>
          </a:xfrm>
        </p:spPr>
        <p:txBody>
          <a:bodyPr>
            <a:noAutofit/>
          </a:bodyPr>
          <a:lstStyle/>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一</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二</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三</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四</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國中</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五</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spcBef>
                <a:spcPts val="600"/>
              </a:spcBef>
              <a:buFont typeface="Arial" pitchFamily="34" charset="0"/>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六</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七</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五專入學簡介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八</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spcBef>
                <a:spcPts val="600"/>
              </a:spcBef>
              <a:buBlip>
                <a:blip r:embed="rId4"/>
              </a:buBlip>
              <a:defRPr/>
            </a:pP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九</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3"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
        <p:nvSpPr>
          <p:cNvPr id="2" name="爆炸 1 1"/>
          <p:cNvSpPr/>
          <p:nvPr/>
        </p:nvSpPr>
        <p:spPr bwMode="auto">
          <a:xfrm>
            <a:off x="1703512" y="2348880"/>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 name="爆炸 1 5"/>
          <p:cNvSpPr/>
          <p:nvPr/>
        </p:nvSpPr>
        <p:spPr bwMode="auto">
          <a:xfrm>
            <a:off x="1703512" y="4365104"/>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7" name="爆炸 1 6"/>
          <p:cNvSpPr/>
          <p:nvPr/>
        </p:nvSpPr>
        <p:spPr bwMode="auto">
          <a:xfrm>
            <a:off x="1703512" y="5015959"/>
            <a:ext cx="576064" cy="504056"/>
          </a:xfrm>
          <a:prstGeom prst="irregularSeal1">
            <a:avLst/>
          </a:prstGeom>
          <a:solidFill>
            <a:srgbClr val="FF0000"/>
          </a:solidFill>
          <a:ln w="952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232081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20</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20</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5" name="圖片 4">
            <a:extLst>
              <a:ext uri="{FF2B5EF4-FFF2-40B4-BE49-F238E27FC236}">
                <a16:creationId xmlns:a16="http://schemas.microsoft.com/office/drawing/2014/main" id="{64087252-A5BB-475C-B407-9DC85D05A447}"/>
              </a:ext>
            </a:extLst>
          </p:cNvPr>
          <p:cNvPicPr>
            <a:picLocks noChangeAspect="1"/>
          </p:cNvPicPr>
          <p:nvPr/>
        </p:nvPicPr>
        <p:blipFill rotWithShape="1">
          <a:blip r:embed="rId3"/>
          <a:srcRect t="1239"/>
          <a:stretch/>
        </p:blipFill>
        <p:spPr>
          <a:xfrm>
            <a:off x="1415480" y="1080921"/>
            <a:ext cx="4104258" cy="584228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26-27</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2/10</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16</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4"/>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5"/>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6"/>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7"/>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8"/>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ustDataLst>
      <p:tags r:id="rId1"/>
    </p:custDataLst>
    <p:extLst>
      <p:ext uri="{BB962C8B-B14F-4D97-AF65-F5344CB8AC3E}">
        <p14:creationId xmlns:p14="http://schemas.microsoft.com/office/powerpoint/2010/main" val="294726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4"/>
          <a:srcRect/>
          <a:stretch>
            <a:fillRect/>
          </a:stretch>
        </p:blipFill>
        <p:spPr bwMode="auto">
          <a:xfrm>
            <a:off x="1775521" y="422381"/>
            <a:ext cx="8279706" cy="6435619"/>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87099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pic>
        <p:nvPicPr>
          <p:cNvPr id="3" name="圖片 2"/>
          <p:cNvPicPr>
            <a:picLocks noChangeAspect="1"/>
          </p:cNvPicPr>
          <p:nvPr/>
        </p:nvPicPr>
        <p:blipFill>
          <a:blip r:embed="rId3"/>
          <a:stretch>
            <a:fillRect/>
          </a:stretch>
        </p:blipFill>
        <p:spPr>
          <a:xfrm>
            <a:off x="-986826" y="-5242"/>
            <a:ext cx="14165652" cy="6868484"/>
          </a:xfrm>
          <a:prstGeom prst="rect">
            <a:avLst/>
          </a:prstGeom>
        </p:spPr>
      </p:pic>
      <p:pic>
        <p:nvPicPr>
          <p:cNvPr id="4" name="圖片 20"/>
          <p:cNvPicPr>
            <a:picLocks noChangeAspect="1"/>
          </p:cNvPicPr>
          <p:nvPr/>
        </p:nvPicPr>
        <p:blipFill>
          <a:blip r:embed="rId4"/>
          <a:srcRect/>
          <a:stretch>
            <a:fillRect/>
          </a:stretch>
        </p:blipFill>
        <p:spPr bwMode="auto">
          <a:xfrm>
            <a:off x="10614025" y="1447330"/>
            <a:ext cx="968375" cy="1114425"/>
          </a:xfrm>
          <a:prstGeom prst="rect">
            <a:avLst/>
          </a:prstGeom>
          <a:noFill/>
          <a:ln w="9525">
            <a:noFill/>
            <a:miter lim="800000"/>
            <a:headEnd/>
            <a:tailEnd/>
          </a:ln>
        </p:spPr>
      </p:pic>
      <p:sp>
        <p:nvSpPr>
          <p:cNvPr id="5" name="矩形 11"/>
          <p:cNvSpPr>
            <a:spLocks noChangeArrowheads="1"/>
          </p:cNvSpPr>
          <p:nvPr/>
        </p:nvSpPr>
        <p:spPr bwMode="auto">
          <a:xfrm>
            <a:off x="1524000" y="50900"/>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6" name="矩形 40"/>
          <p:cNvSpPr>
            <a:spLocks noChangeArrowheads="1"/>
          </p:cNvSpPr>
          <p:nvPr/>
        </p:nvSpPr>
        <p:spPr bwMode="auto">
          <a:xfrm>
            <a:off x="5678583" y="787726"/>
            <a:ext cx="1161407" cy="445644"/>
          </a:xfrm>
          <a:prstGeom prst="rect">
            <a:avLst/>
          </a:prstGeom>
          <a:solidFill>
            <a:srgbClr val="CCFFFF"/>
          </a:solidFill>
          <a:ln w="9525">
            <a:noFill/>
            <a:miter lim="800000"/>
            <a:headEnd/>
            <a:tailEnd/>
          </a:ln>
        </p:spPr>
        <p:txBody>
          <a:bodyPr/>
          <a:lstStyle/>
          <a:p>
            <a:pPr algn="ctr" eaLnBrk="1" hangingPunct="1"/>
            <a:r>
              <a:rPr lang="zh-TW" altLang="en-US" sz="2000" dirty="0">
                <a:latin typeface="微軟正黑體" pitchFamily="34" charset="-120"/>
                <a:ea typeface="微軟正黑體" pitchFamily="34" charset="-120"/>
              </a:rPr>
              <a:t>研究所</a:t>
            </a:r>
          </a:p>
        </p:txBody>
      </p:sp>
    </p:spTree>
    <p:custDataLst>
      <p:tags r:id="rId1"/>
    </p:custDataLst>
    <p:extLst>
      <p:ext uri="{BB962C8B-B14F-4D97-AF65-F5344CB8AC3E}">
        <p14:creationId xmlns:p14="http://schemas.microsoft.com/office/powerpoint/2010/main" val="2904548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3099731634"/>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中投區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14,608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3</a:t>
                      </a:r>
                      <a:r>
                        <a:rPr lang="en-US" sz="2000" kern="100" dirty="0">
                          <a:effectLst/>
                        </a:rPr>
                        <a:t>8</a:t>
                      </a:r>
                      <a:r>
                        <a:rPr lang="en-US" altLang="zh-TW" sz="2000" kern="100" dirty="0">
                          <a:effectLst/>
                        </a:rPr>
                        <a:t>6</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21,131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9,830</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15,451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14,552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a:t>
                      </a:r>
                      <a:r>
                        <a:rPr lang="en-US" altLang="zh-TW" sz="2000" kern="100" dirty="0">
                          <a:effectLst/>
                        </a:rPr>
                        <a:t>1</a:t>
                      </a:r>
                      <a:r>
                        <a:rPr lang="en-US" sz="2000" kern="100" dirty="0">
                          <a:effectLst/>
                        </a:rPr>
                        <a:t>,</a:t>
                      </a:r>
                      <a:r>
                        <a:rPr lang="en-US" altLang="zh-TW" sz="2000" kern="100" dirty="0">
                          <a:effectLst/>
                        </a:rPr>
                        <a:t>089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21,041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9,791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15,377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a:t>
                      </a:r>
                      <a:r>
                        <a:rPr lang="en-US" altLang="zh-TW" sz="2000" kern="100" dirty="0">
                          <a:effectLst/>
                        </a:rPr>
                        <a:t>9</a:t>
                      </a:r>
                      <a:r>
                        <a:rPr lang="en-US" sz="2000" kern="100" dirty="0">
                          <a:effectLst/>
                        </a:rPr>
                        <a:t>.</a:t>
                      </a:r>
                      <a:r>
                        <a:rPr lang="en-US" altLang="zh-TW" sz="2000" kern="100" dirty="0">
                          <a:effectLst/>
                        </a:rPr>
                        <a:t>05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99.52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65.1</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a:t>
                      </a:r>
                      <a:r>
                        <a:rPr lang="en-US" altLang="zh-TW" sz="2000" kern="100" dirty="0">
                          <a:effectLst/>
                        </a:rPr>
                        <a:t>9</a:t>
                      </a:r>
                      <a:r>
                        <a:rPr lang="en-US" sz="2000" kern="100" dirty="0">
                          <a:effectLst/>
                        </a:rPr>
                        <a:t>.6</a:t>
                      </a:r>
                      <a:r>
                        <a:rPr lang="en-US" altLang="zh-TW" sz="2000" kern="100" dirty="0">
                          <a:effectLst/>
                        </a:rPr>
                        <a:t>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41.6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55.5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44.38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98.85</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a:t>
                      </a:r>
                      <a:r>
                        <a:rPr lang="en-US" altLang="zh-TW" sz="2000" kern="100" dirty="0">
                          <a:effectLst/>
                        </a:rPr>
                        <a:t>9</a:t>
                      </a:r>
                      <a:r>
                        <a:rPr lang="en-US" sz="2000" kern="100" dirty="0">
                          <a:effectLst/>
                        </a:rPr>
                        <a:t>.</a:t>
                      </a:r>
                      <a:r>
                        <a:rPr lang="en-US" altLang="zh-TW" sz="2000" kern="100" dirty="0">
                          <a:effectLst/>
                        </a:rPr>
                        <a:t>99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72.71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88.17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78.62</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113</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nvGraphicFramePr>
        <p:xfrm>
          <a:off x="4459617" y="1988841"/>
          <a:ext cx="3209528" cy="3195263"/>
        </p:xfrm>
        <a:graphic>
          <a:graphicData uri="http://schemas.openxmlformats.org/presentationml/2006/ole">
            <mc:AlternateContent xmlns:mc="http://schemas.openxmlformats.org/markup-compatibility/2006">
              <mc:Choice xmlns:v="urn:schemas-microsoft-com:vml" Requires="v">
                <p:oleObj spid="_x0000_s1028" name="PhotoImpact" r:id="rId4" imgW="2857320" imgH="2844720" progId="PI3.Image">
                  <p:embed/>
                </p:oleObj>
              </mc:Choice>
              <mc:Fallback>
                <p:oleObj name="PhotoImpact" r:id="rId4" imgW="2857320" imgH="2844720" progId="PI3.Image">
                  <p:embed/>
                  <p:pic>
                    <p:nvPicPr>
                      <p:cNvPr id="9" name="物件 8"/>
                      <p:cNvPicPr/>
                      <p:nvPr/>
                    </p:nvPicPr>
                    <p:blipFill>
                      <a:blip r:embed="rId5"/>
                      <a:stretch>
                        <a:fillRect/>
                      </a:stretch>
                    </p:blipFill>
                    <p:spPr>
                      <a:xfrm>
                        <a:off x="4459617" y="1988841"/>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2072108"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7743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1784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custDataLst>
      <p:tags r:id="rId2"/>
    </p:custDataLst>
    <p:extLst>
      <p:ext uri="{BB962C8B-B14F-4D97-AF65-F5344CB8AC3E}">
        <p14:creationId xmlns:p14="http://schemas.microsoft.com/office/powerpoint/2010/main" val="2153975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7651"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pic>
        <p:nvPicPr>
          <p:cNvPr id="2062" name="Picture 14" descr="http://www.apps-club.com/img/app-features.png"/>
          <p:cNvPicPr>
            <a:picLocks noChangeAspect="1" noChangeArrowheads="1"/>
          </p:cNvPicPr>
          <p:nvPr/>
        </p:nvPicPr>
        <p:blipFill>
          <a:blip r:embed="rId4" cstate="screen"/>
          <a:srcRect/>
          <a:stretch>
            <a:fillRect/>
          </a:stretch>
        </p:blipFill>
        <p:spPr bwMode="auto">
          <a:xfrm>
            <a:off x="4511824" y="4869186"/>
            <a:ext cx="2952328" cy="1440135"/>
          </a:xfrm>
          <a:prstGeom prst="rect">
            <a:avLst/>
          </a:prstGeom>
          <a:ln>
            <a:noFill/>
          </a:ln>
          <a:effectLst>
            <a:outerShdw blurRad="292100" dist="139700" dir="2700000" algn="tl" rotWithShape="0">
              <a:srgbClr val="333333">
                <a:alpha val="65000"/>
              </a:srgbClr>
            </a:outerShdw>
          </a:effectLst>
        </p:spPr>
      </p:pic>
      <p:sp>
        <p:nvSpPr>
          <p:cNvPr id="27656" name="矩形 6"/>
          <p:cNvSpPr>
            <a:spLocks noChangeArrowheads="1"/>
          </p:cNvSpPr>
          <p:nvPr/>
        </p:nvSpPr>
        <p:spPr bwMode="auto">
          <a:xfrm>
            <a:off x="7464152" y="1848093"/>
            <a:ext cx="2952328" cy="738664"/>
          </a:xfrm>
          <a:prstGeom prst="rect">
            <a:avLst/>
          </a:prstGeom>
          <a:solidFill>
            <a:schemeClr val="accent2"/>
          </a:solidFill>
          <a:ln w="9525">
            <a:noFill/>
            <a:miter lim="800000"/>
            <a:headEnd/>
            <a:tailEnd/>
          </a:ln>
        </p:spPr>
        <p:txBody>
          <a:bodyPr wrap="square" lIns="0" tIns="0" rIns="0" bIns="0">
            <a:spAutoFit/>
          </a:bodyPr>
          <a:lstStyle/>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造型、機身結構設計與各種零組件製造</a:t>
            </a:r>
          </a:p>
        </p:txBody>
      </p:sp>
      <p:sp>
        <p:nvSpPr>
          <p:cNvPr id="27657" name="矩形 7"/>
          <p:cNvSpPr>
            <a:spLocks noChangeArrowheads="1"/>
          </p:cNvSpPr>
          <p:nvPr/>
        </p:nvSpPr>
        <p:spPr bwMode="auto">
          <a:xfrm>
            <a:off x="7560641" y="3527839"/>
            <a:ext cx="2870230" cy="738664"/>
          </a:xfrm>
          <a:prstGeom prst="rect">
            <a:avLst/>
          </a:prstGeom>
          <a:solidFill>
            <a:srgbClr val="00B050"/>
          </a:solidFill>
          <a:ln w="9525">
            <a:noFill/>
            <a:miter lim="800000"/>
            <a:headEnd/>
            <a:tailEnd/>
          </a:ln>
        </p:spPr>
        <p:txBody>
          <a:bodyPr wrap="square" lIns="0" tIns="0" rIns="0" bIns="0">
            <a:spAutoFit/>
          </a:bodyPr>
          <a:lstStyle/>
          <a:p>
            <a:pPr algn="l" eaLnBrk="0" hangingPunct="0"/>
            <a:r>
              <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27658" name="矩形 8"/>
          <p:cNvSpPr>
            <a:spLocks noChangeArrowheads="1"/>
          </p:cNvSpPr>
          <p:nvPr/>
        </p:nvSpPr>
        <p:spPr bwMode="auto">
          <a:xfrm>
            <a:off x="7684706" y="4869185"/>
            <a:ext cx="2622101" cy="1107996"/>
          </a:xfrm>
          <a:prstGeom prst="rect">
            <a:avLst/>
          </a:prstGeom>
          <a:solidFill>
            <a:schemeClr val="accent1"/>
          </a:solidFill>
          <a:ln w="9525">
            <a:noFill/>
            <a:miter lim="800000"/>
            <a:headEnd/>
            <a:tailEnd/>
          </a:ln>
        </p:spPr>
        <p:txBody>
          <a:bodyPr wrap="square" lIns="0" tIns="0" rIns="0" bIns="0">
            <a:spAutoFit/>
          </a:bodyPr>
          <a:lstStyle/>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l" eaLnBrk="0" hangingPunct="0"/>
            <a:r>
              <a:rPr lang="zh-TW" altLang="en-US" sz="24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cxnSp>
        <p:nvCxnSpPr>
          <p:cNvPr id="16" name="肘形接點 15"/>
          <p:cNvCxnSpPr>
            <a:endCxn id="2062" idx="1"/>
          </p:cNvCxnSpPr>
          <p:nvPr/>
        </p:nvCxnSpPr>
        <p:spPr>
          <a:xfrm rot="16200000" flipH="1">
            <a:off x="2675614" y="3753043"/>
            <a:ext cx="3312380" cy="360040"/>
          </a:xfrm>
          <a:prstGeom prst="bentConnector2">
            <a:avLst/>
          </a:prstGeom>
          <a:ln w="28575" cmpd="sng">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4151784" y="2276873"/>
            <a:ext cx="432048" cy="530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a:off x="3791745" y="4077073"/>
            <a:ext cx="109592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title"/>
          </p:nvPr>
        </p:nvSpPr>
        <p:spPr>
          <a:xfrm>
            <a:off x="2013826" y="380286"/>
            <a:ext cx="8322432" cy="86512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1/5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3" name="物件 2"/>
          <p:cNvGraphicFramePr>
            <a:graphicFrameLocks noChangeAspect="1"/>
          </p:cNvGraphicFramePr>
          <p:nvPr/>
        </p:nvGraphicFramePr>
        <p:xfrm>
          <a:off x="1703512" y="2472961"/>
          <a:ext cx="2139788" cy="2109756"/>
        </p:xfrm>
        <a:graphic>
          <a:graphicData uri="http://schemas.openxmlformats.org/presentationml/2006/ole">
            <mc:AlternateContent xmlns:mc="http://schemas.openxmlformats.org/markup-compatibility/2006">
              <mc:Choice xmlns:v="urn:schemas-microsoft-com:vml" Requires="v">
                <p:oleObj spid="_x0000_s2056" name="PhotoImpact" r:id="rId5" imgW="905040" imgH="892800" progId="PI3.Image">
                  <p:embed/>
                </p:oleObj>
              </mc:Choice>
              <mc:Fallback>
                <p:oleObj name="PhotoImpact" r:id="rId5" imgW="905040" imgH="892800" progId="PI3.Image">
                  <p:embed/>
                  <p:pic>
                    <p:nvPicPr>
                      <p:cNvPr id="3" name="物件 2"/>
                      <p:cNvPicPr/>
                      <p:nvPr/>
                    </p:nvPicPr>
                    <p:blipFill>
                      <a:blip r:embed="rId6"/>
                      <a:stretch>
                        <a:fillRect/>
                      </a:stretch>
                    </p:blipFill>
                    <p:spPr>
                      <a:xfrm>
                        <a:off x="1703512" y="2472961"/>
                        <a:ext cx="2139788" cy="2109756"/>
                      </a:xfrm>
                      <a:prstGeom prst="rect">
                        <a:avLst/>
                      </a:prstGeom>
                    </p:spPr>
                  </p:pic>
                </p:oleObj>
              </mc:Fallback>
            </mc:AlternateContent>
          </a:graphicData>
        </a:graphic>
      </p:graphicFrame>
      <p:graphicFrame>
        <p:nvGraphicFramePr>
          <p:cNvPr id="4" name="物件 3"/>
          <p:cNvGraphicFramePr>
            <a:graphicFrameLocks noChangeAspect="1"/>
          </p:cNvGraphicFramePr>
          <p:nvPr/>
        </p:nvGraphicFramePr>
        <p:xfrm>
          <a:off x="4547402" y="3184418"/>
          <a:ext cx="2687960" cy="1497278"/>
        </p:xfrm>
        <a:graphic>
          <a:graphicData uri="http://schemas.openxmlformats.org/presentationml/2006/ole">
            <mc:AlternateContent xmlns:mc="http://schemas.openxmlformats.org/markup-compatibility/2006">
              <mc:Choice xmlns:v="urn:schemas-microsoft-com:vml" Requires="v">
                <p:oleObj spid="_x0000_s2057" name="PhotoImpact" r:id="rId7" imgW="14592240" imgH="8127720" progId="PI3.Image">
                  <p:embed/>
                </p:oleObj>
              </mc:Choice>
              <mc:Fallback>
                <p:oleObj name="PhotoImpact" r:id="rId7" imgW="14592240" imgH="8127720" progId="PI3.Image">
                  <p:embed/>
                  <p:pic>
                    <p:nvPicPr>
                      <p:cNvPr id="4" name="物件 3"/>
                      <p:cNvPicPr/>
                      <p:nvPr/>
                    </p:nvPicPr>
                    <p:blipFill>
                      <a:blip r:embed="rId8"/>
                      <a:stretch>
                        <a:fillRect/>
                      </a:stretch>
                    </p:blipFill>
                    <p:spPr>
                      <a:xfrm>
                        <a:off x="4547402" y="3184418"/>
                        <a:ext cx="2687960" cy="1497278"/>
                      </a:xfrm>
                      <a:prstGeom prst="rect">
                        <a:avLst/>
                      </a:prstGeom>
                    </p:spPr>
                  </p:pic>
                </p:oleObj>
              </mc:Fallback>
            </mc:AlternateContent>
          </a:graphicData>
        </a:graphic>
      </p:graphicFrame>
      <p:graphicFrame>
        <p:nvGraphicFramePr>
          <p:cNvPr id="17" name="物件 16"/>
          <p:cNvGraphicFramePr>
            <a:graphicFrameLocks noChangeAspect="1"/>
          </p:cNvGraphicFramePr>
          <p:nvPr/>
        </p:nvGraphicFramePr>
        <p:xfrm>
          <a:off x="4583832" y="1167422"/>
          <a:ext cx="1966870" cy="1966870"/>
        </p:xfrm>
        <a:graphic>
          <a:graphicData uri="http://schemas.openxmlformats.org/presentationml/2006/ole">
            <mc:AlternateContent xmlns:mc="http://schemas.openxmlformats.org/markup-compatibility/2006">
              <mc:Choice xmlns:v="urn:schemas-microsoft-com:vml" Requires="v">
                <p:oleObj spid="_x0000_s2058" name="PhotoImpact" r:id="rId9" imgW="2286000" imgH="2286000" progId="PI3.Image">
                  <p:embed/>
                </p:oleObj>
              </mc:Choice>
              <mc:Fallback>
                <p:oleObj name="PhotoImpact" r:id="rId9" imgW="2286000" imgH="2286000" progId="PI3.Image">
                  <p:embed/>
                  <p:pic>
                    <p:nvPicPr>
                      <p:cNvPr id="17" name="物件 16"/>
                      <p:cNvPicPr/>
                      <p:nvPr/>
                    </p:nvPicPr>
                    <p:blipFill>
                      <a:blip r:embed="rId10"/>
                      <a:stretch>
                        <a:fillRect/>
                      </a:stretch>
                    </p:blipFill>
                    <p:spPr>
                      <a:xfrm>
                        <a:off x="4583832" y="1167422"/>
                        <a:ext cx="1966870" cy="196687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614625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867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p:nvPr/>
        </p:nvCxnSpPr>
        <p:spPr>
          <a:xfrm>
            <a:off x="4439816" y="2132857"/>
            <a:ext cx="1294234" cy="704007"/>
          </a:xfrm>
          <a:prstGeom prst="bentConnector3">
            <a:avLst>
              <a:gd name="adj1" fmla="val 50000"/>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p:nvPr/>
        </p:nvCxnSpPr>
        <p:spPr>
          <a:xfrm>
            <a:off x="4540250" y="2135188"/>
            <a:ext cx="1193800" cy="3136900"/>
          </a:xfrm>
          <a:prstGeom prst="bentConnector3">
            <a:avLst>
              <a:gd name="adj1" fmla="val 46417"/>
            </a:avLst>
          </a:prstGeom>
          <a:ln w="38100" cmpd="sng">
            <a:solidFill>
              <a:srgbClr val="000090"/>
            </a:solidFill>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6136019" y="3379060"/>
            <a:ext cx="1407941" cy="338554"/>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造型設計</a:t>
            </a:r>
          </a:p>
        </p:txBody>
      </p:sp>
      <p:sp>
        <p:nvSpPr>
          <p:cNvPr id="15" name="矩形 14"/>
          <p:cNvSpPr/>
          <p:nvPr/>
        </p:nvSpPr>
        <p:spPr>
          <a:xfrm>
            <a:off x="6009184" y="5821536"/>
            <a:ext cx="1692771"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none" lIns="0" tIns="0" rIns="0" bIns="0">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模具製造或</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精密機械加工</a:t>
            </a:r>
          </a:p>
        </p:txBody>
      </p:sp>
      <p:sp>
        <p:nvSpPr>
          <p:cNvPr id="16" name="矩形 15"/>
          <p:cNvSpPr/>
          <p:nvPr/>
        </p:nvSpPr>
        <p:spPr>
          <a:xfrm>
            <a:off x="8493696" y="2954689"/>
            <a:ext cx="1973708" cy="692497"/>
          </a:xfrm>
          <a:prstGeom prst="rect">
            <a:avLst/>
          </a:prstGeom>
          <a:solidFill>
            <a:schemeClr val="accent2"/>
          </a:solidFill>
          <a:effectLst>
            <a:glow rad="63500">
              <a:schemeClr val="accent3">
                <a:satMod val="175000"/>
                <a:alpha val="40000"/>
              </a:schemeClr>
            </a:glow>
          </a:effectLst>
        </p:spPr>
        <p:txBody>
          <a:bodyPr wrap="square">
            <a:spAutoFit/>
          </a:bodyPr>
          <a:lstStyle/>
          <a:p>
            <a:pPr algn="ctr" eaLnBrk="0" hangingPunct="0">
              <a:defRPr/>
            </a:pPr>
            <a:r>
              <a:rPr lang="zh-TW" altLang="en-US" sz="19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電腦機械製圖科等</a:t>
            </a:r>
            <a:endParaRPr lang="en-US" altLang="zh-TW" sz="19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a:defRPr/>
            </a:pPr>
            <a:r>
              <a:rPr lang="en-US" altLang="zh-TW"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機械群、設計群</a:t>
            </a:r>
            <a:r>
              <a:rPr lang="en-US" altLang="zh-TW"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18" name="肘形接點 17"/>
          <p:cNvCxnSpPr/>
          <p:nvPr/>
        </p:nvCxnSpPr>
        <p:spPr>
          <a:xfrm flipV="1">
            <a:off x="7752184" y="2203329"/>
            <a:ext cx="741512" cy="64960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472264" y="5445224"/>
            <a:ext cx="1995139" cy="707886"/>
          </a:xfrm>
          <a:prstGeom prst="rect">
            <a:avLst/>
          </a:prstGeom>
          <a:solidFill>
            <a:schemeClr val="accent2"/>
          </a:solidFill>
          <a:effectLst>
            <a:glow rad="63500">
              <a:schemeClr val="accent3">
                <a:satMod val="175000"/>
                <a:alpha val="40000"/>
              </a:schemeClr>
            </a:glow>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模具科、機械科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或機械群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cxnSp>
        <p:nvCxnSpPr>
          <p:cNvPr id="22" name="肘形接點 21"/>
          <p:cNvCxnSpPr/>
          <p:nvPr/>
        </p:nvCxnSpPr>
        <p:spPr>
          <a:xfrm flipV="1">
            <a:off x="7896226" y="4768116"/>
            <a:ext cx="576039" cy="503972"/>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92" name="Picture 2" descr="http://www.ckvs.ntpc.edu.tw/%E7%A7%91%E7%B3%BB%E7%9B%B8%E9%97%9C%E9%80%A3%E7%B5%90/%E7%BE%8E%E5%B7%A5%E7%A7%91/images/DSC_5134.jpg"/>
          <p:cNvPicPr>
            <a:picLocks noChangeAspect="1" noChangeArrowheads="1"/>
          </p:cNvPicPr>
          <p:nvPr/>
        </p:nvPicPr>
        <p:blipFill>
          <a:blip r:embed="rId4" cstate="screen"/>
          <a:srcRect/>
          <a:stretch>
            <a:fillRect/>
          </a:stretch>
        </p:blipFill>
        <p:spPr bwMode="auto">
          <a:xfrm>
            <a:off x="8493696" y="1594478"/>
            <a:ext cx="1973708" cy="1360211"/>
          </a:xfrm>
          <a:prstGeom prst="rect">
            <a:avLst/>
          </a:prstGeom>
          <a:noFill/>
          <a:ln w="9525">
            <a:noFill/>
            <a:miter lim="800000"/>
            <a:headEnd/>
            <a:tailEnd/>
          </a:ln>
        </p:spPr>
      </p:pic>
      <p:cxnSp>
        <p:nvCxnSpPr>
          <p:cNvPr id="26" name="肘形接點 8"/>
          <p:cNvCxnSpPr/>
          <p:nvPr/>
        </p:nvCxnSpPr>
        <p:spPr>
          <a:xfrm rot="16200000" flipH="1">
            <a:off x="1994185" y="1497408"/>
            <a:ext cx="1188132" cy="216025"/>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731327" y="2600831"/>
            <a:ext cx="3457182" cy="503412"/>
          </a:xfrm>
          <a:prstGeom prst="bentConnector3">
            <a:avLst>
              <a:gd name="adj1" fmla="val 105218"/>
            </a:avLst>
          </a:prstGeom>
        </p:spPr>
        <p:style>
          <a:lnRef idx="2">
            <a:schemeClr val="accent1"/>
          </a:lnRef>
          <a:fillRef idx="0">
            <a:schemeClr val="accent1"/>
          </a:fillRef>
          <a:effectRef idx="1">
            <a:schemeClr val="accent1"/>
          </a:effectRef>
          <a:fontRef idx="minor">
            <a:schemeClr val="tx1"/>
          </a:fontRef>
        </p:style>
      </p:cxnSp>
      <p:pic>
        <p:nvPicPr>
          <p:cNvPr id="30" name="Picture 14" descr="http://www.apps-club.com/img/app-features.png"/>
          <p:cNvPicPr>
            <a:picLocks noChangeAspect="1" noChangeArrowheads="1"/>
          </p:cNvPicPr>
          <p:nvPr/>
        </p:nvPicPr>
        <p:blipFill>
          <a:blip r:embed="rId5" cstate="screen"/>
          <a:srcRect/>
          <a:stretch>
            <a:fillRect/>
          </a:stretch>
        </p:blipFill>
        <p:spPr bwMode="auto">
          <a:xfrm>
            <a:off x="2427898" y="5229201"/>
            <a:ext cx="1021879" cy="695807"/>
          </a:xfrm>
          <a:prstGeom prst="rect">
            <a:avLst/>
          </a:prstGeom>
          <a:ln>
            <a:noFill/>
          </a:ln>
          <a:effectLst>
            <a:outerShdw blurRad="292100" dist="139700" dir="2700000" algn="tl" rotWithShape="0">
              <a:srgbClr val="333333">
                <a:alpha val="65000"/>
              </a:srgbClr>
            </a:outerShdw>
          </a:effectLst>
        </p:spPr>
      </p:pic>
      <p:cxnSp>
        <p:nvCxnSpPr>
          <p:cNvPr id="31"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27" name="Picture 5" descr="DSC01991"/>
          <p:cNvPicPr>
            <a:picLocks noChangeArrowheads="1"/>
          </p:cNvPicPr>
          <p:nvPr/>
        </p:nvPicPr>
        <p:blipFill>
          <a:blip r:embed="rId6" cstate="screen"/>
          <a:srcRect/>
          <a:stretch>
            <a:fillRect/>
          </a:stretch>
        </p:blipFill>
        <p:spPr bwMode="auto">
          <a:xfrm>
            <a:off x="8445219" y="4031068"/>
            <a:ext cx="2022185" cy="1486165"/>
          </a:xfrm>
          <a:prstGeom prst="rect">
            <a:avLst/>
          </a:prstGeom>
          <a:noFill/>
          <a:effectLst>
            <a:softEdge rad="31750"/>
          </a:effectLst>
        </p:spPr>
      </p:pic>
      <p:sp>
        <p:nvSpPr>
          <p:cNvPr id="2" name="標題 1"/>
          <p:cNvSpPr>
            <a:spLocks noGrp="1"/>
          </p:cNvSpPr>
          <p:nvPr>
            <p:ph type="title"/>
          </p:nvPr>
        </p:nvSpPr>
        <p:spPr>
          <a:xfrm>
            <a:off x="2938837" y="392979"/>
            <a:ext cx="8393114" cy="705292"/>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2/5</a:t>
            </a:r>
            <a:endParaRPr lang="zh-TW" altLang="en-US" sz="32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7" name="矩形 6"/>
          <p:cNvSpPr/>
          <p:nvPr/>
        </p:nvSpPr>
        <p:spPr>
          <a:xfrm>
            <a:off x="2453010" y="3017256"/>
            <a:ext cx="2592535" cy="677108"/>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36000" tIns="0" rIns="0" bIns="0">
            <a:spAutoFit/>
          </a:bodyPr>
          <a:lstStyle/>
          <a:p>
            <a:pP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造型、機身結構設計與零組件製造</a:t>
            </a:r>
          </a:p>
        </p:txBody>
      </p:sp>
      <p:graphicFrame>
        <p:nvGraphicFramePr>
          <p:cNvPr id="4" name="物件 3"/>
          <p:cNvGraphicFramePr>
            <a:graphicFrameLocks noChangeAspect="1"/>
          </p:cNvGraphicFramePr>
          <p:nvPr/>
        </p:nvGraphicFramePr>
        <p:xfrm>
          <a:off x="1801497" y="871156"/>
          <a:ext cx="904875" cy="892175"/>
        </p:xfrm>
        <a:graphic>
          <a:graphicData uri="http://schemas.openxmlformats.org/presentationml/2006/ole">
            <mc:AlternateContent xmlns:mc="http://schemas.openxmlformats.org/markup-compatibility/2006">
              <mc:Choice xmlns:v="urn:schemas-microsoft-com:vml" Requires="v">
                <p:oleObj spid="_x0000_s3084" name="PhotoImpact" r:id="rId7" imgW="905040" imgH="892800" progId="PI3.Image">
                  <p:embed/>
                </p:oleObj>
              </mc:Choice>
              <mc:Fallback>
                <p:oleObj name="PhotoImpact" r:id="rId7" imgW="905040" imgH="892800" progId="PI3.Image">
                  <p:embed/>
                  <p:pic>
                    <p:nvPicPr>
                      <p:cNvPr id="4" name="物件 3"/>
                      <p:cNvPicPr/>
                      <p:nvPr/>
                    </p:nvPicPr>
                    <p:blipFill>
                      <a:blip r:embed="rId8"/>
                      <a:stretch>
                        <a:fillRect/>
                      </a:stretch>
                    </p:blipFill>
                    <p:spPr>
                      <a:xfrm>
                        <a:off x="1801497" y="871156"/>
                        <a:ext cx="904875" cy="892175"/>
                      </a:xfrm>
                      <a:prstGeom prst="rect">
                        <a:avLst/>
                      </a:prstGeom>
                    </p:spPr>
                  </p:pic>
                </p:oleObj>
              </mc:Fallback>
            </mc:AlternateContent>
          </a:graphicData>
        </a:graphic>
      </p:graphicFrame>
      <p:graphicFrame>
        <p:nvGraphicFramePr>
          <p:cNvPr id="5" name="物件 4"/>
          <p:cNvGraphicFramePr>
            <a:graphicFrameLocks noChangeAspect="1"/>
          </p:cNvGraphicFramePr>
          <p:nvPr/>
        </p:nvGraphicFramePr>
        <p:xfrm>
          <a:off x="2834014" y="1264539"/>
          <a:ext cx="1648483" cy="1648483"/>
        </p:xfrm>
        <a:graphic>
          <a:graphicData uri="http://schemas.openxmlformats.org/presentationml/2006/ole">
            <mc:AlternateContent xmlns:mc="http://schemas.openxmlformats.org/markup-compatibility/2006">
              <mc:Choice xmlns:v="urn:schemas-microsoft-com:vml" Requires="v">
                <p:oleObj spid="_x0000_s3085" name="PhotoImpact" r:id="rId9" imgW="2286000" imgH="2286000" progId="PI3.Image">
                  <p:embed/>
                </p:oleObj>
              </mc:Choice>
              <mc:Fallback>
                <p:oleObj name="PhotoImpact" r:id="rId9" imgW="2286000" imgH="2286000" progId="PI3.Image">
                  <p:embed/>
                  <p:pic>
                    <p:nvPicPr>
                      <p:cNvPr id="5" name="物件 4"/>
                      <p:cNvPicPr/>
                      <p:nvPr/>
                    </p:nvPicPr>
                    <p:blipFill>
                      <a:blip r:embed="rId10"/>
                      <a:stretch>
                        <a:fillRect/>
                      </a:stretch>
                    </p:blipFill>
                    <p:spPr>
                      <a:xfrm>
                        <a:off x="2834014" y="1264539"/>
                        <a:ext cx="1648483" cy="1648483"/>
                      </a:xfrm>
                      <a:prstGeom prst="rect">
                        <a:avLst/>
                      </a:prstGeom>
                    </p:spPr>
                  </p:pic>
                </p:oleObj>
              </mc:Fallback>
            </mc:AlternateContent>
          </a:graphicData>
        </a:graphic>
      </p:graphicFrame>
      <p:graphicFrame>
        <p:nvGraphicFramePr>
          <p:cNvPr id="32" name="物件 31"/>
          <p:cNvGraphicFramePr>
            <a:graphicFrameLocks noChangeAspect="1"/>
          </p:cNvGraphicFramePr>
          <p:nvPr/>
        </p:nvGraphicFramePr>
        <p:xfrm>
          <a:off x="2427898" y="4130273"/>
          <a:ext cx="1618779" cy="901711"/>
        </p:xfrm>
        <a:graphic>
          <a:graphicData uri="http://schemas.openxmlformats.org/presentationml/2006/ole">
            <mc:AlternateContent xmlns:mc="http://schemas.openxmlformats.org/markup-compatibility/2006">
              <mc:Choice xmlns:v="urn:schemas-microsoft-com:vml" Requires="v">
                <p:oleObj spid="_x0000_s3086" name="PhotoImpact" r:id="rId11" imgW="14592240" imgH="8127720" progId="PI3.Image">
                  <p:embed/>
                </p:oleObj>
              </mc:Choice>
              <mc:Fallback>
                <p:oleObj name="PhotoImpact" r:id="rId11" imgW="14592240" imgH="8127720" progId="PI3.Image">
                  <p:embed/>
                  <p:pic>
                    <p:nvPicPr>
                      <p:cNvPr id="32" name="物件 31"/>
                      <p:cNvPicPr/>
                      <p:nvPr/>
                    </p:nvPicPr>
                    <p:blipFill>
                      <a:blip r:embed="rId12"/>
                      <a:stretch>
                        <a:fillRect/>
                      </a:stretch>
                    </p:blipFill>
                    <p:spPr>
                      <a:xfrm>
                        <a:off x="2427898" y="4130273"/>
                        <a:ext cx="1618779" cy="901711"/>
                      </a:xfrm>
                      <a:prstGeom prst="rect">
                        <a:avLst/>
                      </a:prstGeom>
                    </p:spPr>
                  </p:pic>
                </p:oleObj>
              </mc:Fallback>
            </mc:AlternateContent>
          </a:graphicData>
        </a:graphic>
      </p:graphicFrame>
      <p:graphicFrame>
        <p:nvGraphicFramePr>
          <p:cNvPr id="13" name="物件 12"/>
          <p:cNvGraphicFramePr>
            <a:graphicFrameLocks noChangeAspect="1"/>
          </p:cNvGraphicFramePr>
          <p:nvPr/>
        </p:nvGraphicFramePr>
        <p:xfrm>
          <a:off x="5760027" y="1484784"/>
          <a:ext cx="2009408" cy="1817018"/>
        </p:xfrm>
        <a:graphic>
          <a:graphicData uri="http://schemas.openxmlformats.org/presentationml/2006/ole">
            <mc:AlternateContent xmlns:mc="http://schemas.openxmlformats.org/markup-compatibility/2006">
              <mc:Choice xmlns:v="urn:schemas-microsoft-com:vml" Requires="v">
                <p:oleObj spid="_x0000_s3087" name="PhotoImpact" r:id="rId13" imgW="2387520" imgH="2158920" progId="PI3.Image">
                  <p:embed/>
                </p:oleObj>
              </mc:Choice>
              <mc:Fallback>
                <p:oleObj name="PhotoImpact" r:id="rId13" imgW="2387520" imgH="2158920" progId="PI3.Image">
                  <p:embed/>
                  <p:pic>
                    <p:nvPicPr>
                      <p:cNvPr id="13" name="物件 12"/>
                      <p:cNvPicPr/>
                      <p:nvPr/>
                    </p:nvPicPr>
                    <p:blipFill>
                      <a:blip r:embed="rId14"/>
                      <a:stretch>
                        <a:fillRect/>
                      </a:stretch>
                    </p:blipFill>
                    <p:spPr>
                      <a:xfrm>
                        <a:off x="5760027" y="1484784"/>
                        <a:ext cx="2009408" cy="1817018"/>
                      </a:xfrm>
                      <a:prstGeom prst="rect">
                        <a:avLst/>
                      </a:prstGeom>
                    </p:spPr>
                  </p:pic>
                </p:oleObj>
              </mc:Fallback>
            </mc:AlternateContent>
          </a:graphicData>
        </a:graphic>
      </p:graphicFrame>
      <p:graphicFrame>
        <p:nvGraphicFramePr>
          <p:cNvPr id="19" name="物件 18"/>
          <p:cNvGraphicFramePr>
            <a:graphicFrameLocks noChangeAspect="1"/>
          </p:cNvGraphicFramePr>
          <p:nvPr/>
        </p:nvGraphicFramePr>
        <p:xfrm>
          <a:off x="5791805" y="3910655"/>
          <a:ext cx="2045433" cy="1877775"/>
        </p:xfrm>
        <a:graphic>
          <a:graphicData uri="http://schemas.openxmlformats.org/presentationml/2006/ole">
            <mc:AlternateContent xmlns:mc="http://schemas.openxmlformats.org/markup-compatibility/2006">
              <mc:Choice xmlns:v="urn:schemas-microsoft-com:vml" Requires="v">
                <p:oleObj spid="_x0000_s3088" name="PhotoImpact" r:id="rId15" imgW="2323800" imgH="2133360" progId="PI3.Image">
                  <p:embed/>
                </p:oleObj>
              </mc:Choice>
              <mc:Fallback>
                <p:oleObj name="PhotoImpact" r:id="rId15" imgW="2323800" imgH="2133360" progId="PI3.Image">
                  <p:embed/>
                  <p:pic>
                    <p:nvPicPr>
                      <p:cNvPr id="19" name="物件 18"/>
                      <p:cNvPicPr/>
                      <p:nvPr/>
                    </p:nvPicPr>
                    <p:blipFill>
                      <a:blip r:embed="rId16"/>
                      <a:stretch>
                        <a:fillRect/>
                      </a:stretch>
                    </p:blipFill>
                    <p:spPr>
                      <a:xfrm>
                        <a:off x="5791805" y="3910655"/>
                        <a:ext cx="2045433" cy="1877775"/>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854658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29699"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endCxn id="4104" idx="1"/>
          </p:cNvCxnSpPr>
          <p:nvPr/>
        </p:nvCxnSpPr>
        <p:spPr>
          <a:xfrm flipV="1">
            <a:off x="4528479" y="2606205"/>
            <a:ext cx="1354137" cy="95799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endCxn id="4102" idx="1"/>
          </p:cNvCxnSpPr>
          <p:nvPr/>
        </p:nvCxnSpPr>
        <p:spPr>
          <a:xfrm>
            <a:off x="4454525" y="3563938"/>
            <a:ext cx="1354138" cy="12557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肘形接點 17"/>
          <p:cNvCxnSpPr>
            <a:stCxn id="4104" idx="3"/>
            <a:endCxn id="29709" idx="1"/>
          </p:cNvCxnSpPr>
          <p:nvPr/>
        </p:nvCxnSpPr>
        <p:spPr>
          <a:xfrm flipV="1">
            <a:off x="7898144" y="2082549"/>
            <a:ext cx="646128" cy="523657"/>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9706" name="Picture 4" descr="https://encrypted-tbn2.gstatic.com/images?q=tbn:ANd9GcS1GZUST8iYk2JcE8VYXZZti-vgo_C3e204s_wV_4CK4iBWFrFtng"/>
          <p:cNvPicPr>
            <a:picLocks noChangeAspect="1" noChangeArrowheads="1"/>
          </p:cNvPicPr>
          <p:nvPr/>
        </p:nvPicPr>
        <p:blipFill>
          <a:blip r:embed="rId4" cstate="screen"/>
          <a:srcRect/>
          <a:stretch>
            <a:fillRect/>
          </a:stretch>
        </p:blipFill>
        <p:spPr bwMode="auto">
          <a:xfrm>
            <a:off x="8534978" y="3782485"/>
            <a:ext cx="2018995" cy="1512181"/>
          </a:xfrm>
          <a:prstGeom prst="rect">
            <a:avLst/>
          </a:prstGeom>
          <a:solidFill>
            <a:srgbClr val="00B0F0"/>
          </a:solidFill>
          <a:ln w="9525">
            <a:noFill/>
            <a:miter lim="800000"/>
            <a:headEnd/>
            <a:tailEnd/>
          </a:ln>
        </p:spPr>
      </p:pic>
      <p:pic>
        <p:nvPicPr>
          <p:cNvPr id="4102" name="Picture 6" descr="http://www.tw.nxp.com/scale-image/w-800/wcm_documents/news/news-archive/2013/nxp-4357-02_1.jpg"/>
          <p:cNvPicPr>
            <a:picLocks noChangeAspect="1" noChangeArrowheads="1"/>
          </p:cNvPicPr>
          <p:nvPr/>
        </p:nvPicPr>
        <p:blipFill rotWithShape="1">
          <a:blip r:embed="rId5" cstate="screen"/>
          <a:srcRect/>
          <a:stretch/>
        </p:blipFill>
        <p:spPr bwMode="auto">
          <a:xfrm>
            <a:off x="5808663" y="4192589"/>
            <a:ext cx="1871662" cy="1252537"/>
          </a:xfrm>
          <a:prstGeom prst="rect">
            <a:avLst/>
          </a:prstGeom>
          <a:solidFill>
            <a:srgbClr val="00B0F0"/>
          </a:solidFill>
          <a:ln>
            <a:noFill/>
          </a:ln>
          <a:effectLst>
            <a:outerShdw blurRad="292100" dist="139700" dir="2700000" algn="tl" rotWithShape="0">
              <a:srgbClr val="333333">
                <a:alpha val="65000"/>
              </a:srgbClr>
            </a:outerShdw>
          </a:effectLst>
        </p:spPr>
      </p:pic>
      <p:pic>
        <p:nvPicPr>
          <p:cNvPr id="4104" name="Picture 8" descr="http://www.spear.com.hk/200832591725299_2.jpg"/>
          <p:cNvPicPr>
            <a:picLocks noChangeAspect="1" noChangeArrowheads="1"/>
          </p:cNvPicPr>
          <p:nvPr/>
        </p:nvPicPr>
        <p:blipFill>
          <a:blip r:embed="rId6" cstate="screen"/>
          <a:srcRect/>
          <a:stretch>
            <a:fillRect/>
          </a:stretch>
        </p:blipFill>
        <p:spPr bwMode="auto">
          <a:xfrm>
            <a:off x="5882616" y="1916373"/>
            <a:ext cx="2015529" cy="1379664"/>
          </a:xfrm>
          <a:prstGeom prst="rect">
            <a:avLst/>
          </a:prstGeom>
          <a:ln>
            <a:noFill/>
          </a:ln>
          <a:effectLst>
            <a:outerShdw blurRad="292100" dist="139700" dir="2700000" algn="tl" rotWithShape="0">
              <a:srgbClr val="333333">
                <a:alpha val="65000"/>
              </a:srgbClr>
            </a:outerShdw>
          </a:effectLst>
        </p:spPr>
      </p:pic>
      <p:pic>
        <p:nvPicPr>
          <p:cNvPr id="29709" name="Picture 10" descr="http://cweb.saihs.edu.tw/mediafile/1565004/active/41/2013-6/72013-6-25-0-46-37-pic1.jpg"/>
          <p:cNvPicPr>
            <a:picLocks noChangeAspect="1" noChangeArrowheads="1"/>
          </p:cNvPicPr>
          <p:nvPr/>
        </p:nvPicPr>
        <p:blipFill>
          <a:blip r:embed="rId7" cstate="screen"/>
          <a:srcRect/>
          <a:stretch>
            <a:fillRect/>
          </a:stretch>
        </p:blipFill>
        <p:spPr bwMode="auto">
          <a:xfrm>
            <a:off x="8544272" y="1379875"/>
            <a:ext cx="2016224" cy="1405347"/>
          </a:xfrm>
          <a:prstGeom prst="rect">
            <a:avLst/>
          </a:prstGeom>
          <a:noFill/>
          <a:ln w="9525">
            <a:noFill/>
            <a:miter lim="800000"/>
            <a:headEnd/>
            <a:tailEnd/>
          </a:ln>
        </p:spPr>
      </p:pic>
      <p:sp>
        <p:nvSpPr>
          <p:cNvPr id="24" name="矩形 23"/>
          <p:cNvSpPr/>
          <p:nvPr/>
        </p:nvSpPr>
        <p:spPr>
          <a:xfrm>
            <a:off x="5669533" y="3278795"/>
            <a:ext cx="2441695"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數位邏輯、</a:t>
            </a:r>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p>
        </p:txBody>
      </p:sp>
      <p:sp>
        <p:nvSpPr>
          <p:cNvPr id="13" name="矩形 12"/>
          <p:cNvSpPr/>
          <p:nvPr/>
        </p:nvSpPr>
        <p:spPr>
          <a:xfrm>
            <a:off x="5808664" y="5445126"/>
            <a:ext cx="1877437"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電子電路設計</a:t>
            </a:r>
          </a:p>
        </p:txBody>
      </p:sp>
      <p:sp>
        <p:nvSpPr>
          <p:cNvPr id="30" name="矩形 29"/>
          <p:cNvSpPr/>
          <p:nvPr/>
        </p:nvSpPr>
        <p:spPr>
          <a:xfrm>
            <a:off x="8541502" y="5179940"/>
            <a:ext cx="2018995" cy="707886"/>
          </a:xfrm>
          <a:prstGeom prst="rect">
            <a:avLst/>
          </a:prstGeom>
          <a:solidFill>
            <a:srgbClr val="00B0F0"/>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31" name="矩形 30"/>
          <p:cNvSpPr/>
          <p:nvPr/>
        </p:nvSpPr>
        <p:spPr>
          <a:xfrm>
            <a:off x="8555328" y="2785221"/>
            <a:ext cx="2005169" cy="707886"/>
          </a:xfrm>
          <a:prstGeom prst="rect">
            <a:avLst/>
          </a:prstGeom>
          <a:solidFill>
            <a:srgbClr val="00B0F0"/>
          </a:solidFill>
          <a:ln>
            <a:noFill/>
          </a:ln>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資訊科、電子科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電機與電子群</a:t>
            </a:r>
            <a:r>
              <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 </a:t>
            </a:r>
          </a:p>
        </p:txBody>
      </p:sp>
      <p:sp>
        <p:nvSpPr>
          <p:cNvPr id="25"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26" name="肘形接點 8"/>
          <p:cNvCxnSpPr/>
          <p:nvPr/>
        </p:nvCxnSpPr>
        <p:spPr>
          <a:xfrm rot="16200000" flipH="1">
            <a:off x="1999106" y="1650579"/>
            <a:ext cx="978772" cy="561847"/>
          </a:xfrm>
          <a:prstGeom prst="bentConnector3">
            <a:avLst>
              <a:gd name="adj1" fmla="val 98936"/>
            </a:avLst>
          </a:prstGeom>
        </p:spPr>
        <p:style>
          <a:lnRef idx="2">
            <a:schemeClr val="accent1"/>
          </a:lnRef>
          <a:fillRef idx="0">
            <a:schemeClr val="accent1"/>
          </a:fillRef>
          <a:effectRef idx="1">
            <a:schemeClr val="accent1"/>
          </a:effectRef>
          <a:fontRef idx="minor">
            <a:schemeClr val="tx1"/>
          </a:fontRef>
        </p:style>
      </p:cxnSp>
      <p:cxnSp>
        <p:nvCxnSpPr>
          <p:cNvPr id="29" name="肘形接點 11"/>
          <p:cNvCxnSpPr/>
          <p:nvPr/>
        </p:nvCxnSpPr>
        <p:spPr>
          <a:xfrm rot="16200000" flipH="1">
            <a:off x="1199379" y="2132779"/>
            <a:ext cx="2449072" cy="431406"/>
          </a:xfrm>
          <a:prstGeom prst="bentConnector3">
            <a:avLst>
              <a:gd name="adj1" fmla="val 98800"/>
            </a:avLst>
          </a:prstGeom>
        </p:spPr>
        <p:style>
          <a:lnRef idx="2">
            <a:schemeClr val="accent1"/>
          </a:lnRef>
          <a:fillRef idx="0">
            <a:schemeClr val="accent1"/>
          </a:fillRef>
          <a:effectRef idx="1">
            <a:schemeClr val="accent1"/>
          </a:effectRef>
          <a:fontRef idx="minor">
            <a:schemeClr val="tx1"/>
          </a:fontRef>
        </p:style>
      </p:cxnSp>
      <p:pic>
        <p:nvPicPr>
          <p:cNvPr id="32" name="Picture 14" descr="http://www.apps-club.com/img/app-features.png"/>
          <p:cNvPicPr>
            <a:picLocks noChangeAspect="1" noChangeArrowheads="1"/>
          </p:cNvPicPr>
          <p:nvPr/>
        </p:nvPicPr>
        <p:blipFill>
          <a:blip r:embed="rId8" cstate="screen"/>
          <a:srcRect/>
          <a:stretch>
            <a:fillRect/>
          </a:stretch>
        </p:blipFill>
        <p:spPr bwMode="auto">
          <a:xfrm>
            <a:off x="2423593" y="5373217"/>
            <a:ext cx="1021879" cy="695807"/>
          </a:xfrm>
          <a:prstGeom prst="rect">
            <a:avLst/>
          </a:prstGeom>
          <a:solidFill>
            <a:srgbClr val="00B0F0"/>
          </a:solidFill>
          <a:ln>
            <a:noFill/>
          </a:ln>
          <a:effectLst>
            <a:outerShdw blurRad="292100" dist="139700" dir="2700000" algn="tl" rotWithShape="0">
              <a:srgbClr val="333333">
                <a:alpha val="65000"/>
              </a:srgbClr>
            </a:outerShdw>
          </a:effectLst>
        </p:spPr>
      </p:pic>
      <p:cxnSp>
        <p:nvCxnSpPr>
          <p:cNvPr id="37" name="肘形接點 18"/>
          <p:cNvCxnSpPr/>
          <p:nvPr/>
        </p:nvCxnSpPr>
        <p:spPr>
          <a:xfrm rot="16200000" flipH="1">
            <a:off x="322532" y="3490457"/>
            <a:ext cx="3971684" cy="20161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48" name="肘形接點 47"/>
          <p:cNvCxnSpPr>
            <a:endCxn id="29706" idx="1"/>
          </p:cNvCxnSpPr>
          <p:nvPr/>
        </p:nvCxnSpPr>
        <p:spPr>
          <a:xfrm flipV="1">
            <a:off x="7673653" y="4538575"/>
            <a:ext cx="861324" cy="455604"/>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220835" y="6082186"/>
            <a:ext cx="2441695" cy="430887"/>
          </a:xfrm>
          <a:prstGeom prst="rect">
            <a:avLst/>
          </a:prstGeom>
          <a:solidFill>
            <a:srgbClr val="00B0F0"/>
          </a:solidFill>
        </p:spPr>
        <p:style>
          <a:lnRef idx="1">
            <a:schemeClr val="accent1"/>
          </a:lnRef>
          <a:fillRef idx="1001">
            <a:schemeClr val="lt2"/>
          </a:fillRef>
          <a:effectRef idx="1">
            <a:schemeClr val="accent1"/>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電路板、零件加工</a:t>
            </a:r>
          </a:p>
        </p:txBody>
      </p:sp>
      <p:sp>
        <p:nvSpPr>
          <p:cNvPr id="33" name="矩形 32"/>
          <p:cNvSpPr/>
          <p:nvPr/>
        </p:nvSpPr>
        <p:spPr>
          <a:xfrm>
            <a:off x="8541501" y="6082185"/>
            <a:ext cx="2012471" cy="400110"/>
          </a:xfrm>
          <a:prstGeom prst="rect">
            <a:avLst/>
          </a:prstGeom>
          <a:solidFill>
            <a:srgbClr val="00B0F0"/>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模具科或機械群  </a:t>
            </a:r>
          </a:p>
        </p:txBody>
      </p:sp>
      <p:cxnSp>
        <p:nvCxnSpPr>
          <p:cNvPr id="35" name="直線接點 34"/>
          <p:cNvCxnSpPr>
            <a:stCxn id="13" idx="3"/>
            <a:endCxn id="30" idx="1"/>
          </p:cNvCxnSpPr>
          <p:nvPr/>
        </p:nvCxnSpPr>
        <p:spPr>
          <a:xfrm flipV="1">
            <a:off x="7686101" y="5533883"/>
            <a:ext cx="855401" cy="126686"/>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7" idx="3"/>
            <a:endCxn id="33" idx="1"/>
          </p:cNvCxnSpPr>
          <p:nvPr/>
        </p:nvCxnSpPr>
        <p:spPr>
          <a:xfrm flipV="1">
            <a:off x="7662530" y="6282241"/>
            <a:ext cx="878971" cy="1538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2359093" y="4228230"/>
            <a:ext cx="2592535" cy="677108"/>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square" lIns="0" tIns="0" rIns="0" bIns="0">
            <a:spAutoFit/>
          </a:bodyPr>
          <a:lstStyle/>
          <a:p>
            <a:pPr eaLnBrk="0" hangingPunct="0"/>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IC</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設計</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電路系統設計與製造</a:t>
            </a:r>
          </a:p>
        </p:txBody>
      </p:sp>
      <p:sp>
        <p:nvSpPr>
          <p:cNvPr id="38" name="標題 1"/>
          <p:cNvSpPr>
            <a:spLocks noGrp="1"/>
          </p:cNvSpPr>
          <p:nvPr>
            <p:ph type="title"/>
          </p:nvPr>
        </p:nvSpPr>
        <p:spPr>
          <a:xfrm>
            <a:off x="2821773" y="325803"/>
            <a:ext cx="8322432" cy="936335"/>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3/5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graphicFrame>
        <p:nvGraphicFramePr>
          <p:cNvPr id="2" name="物件 1"/>
          <p:cNvGraphicFramePr>
            <a:graphicFrameLocks noChangeAspect="1"/>
          </p:cNvGraphicFramePr>
          <p:nvPr/>
        </p:nvGraphicFramePr>
        <p:xfrm>
          <a:off x="1755131" y="937460"/>
          <a:ext cx="904875" cy="892175"/>
        </p:xfrm>
        <a:graphic>
          <a:graphicData uri="http://schemas.openxmlformats.org/presentationml/2006/ole">
            <mc:AlternateContent xmlns:mc="http://schemas.openxmlformats.org/markup-compatibility/2006">
              <mc:Choice xmlns:v="urn:schemas-microsoft-com:vml" Requires="v">
                <p:oleObj spid="_x0000_s4104" name="PhotoImpact" r:id="rId9" imgW="905040" imgH="892800" progId="PI3.Image">
                  <p:embed/>
                </p:oleObj>
              </mc:Choice>
              <mc:Fallback>
                <p:oleObj name="PhotoImpact" r:id="rId9" imgW="905040" imgH="892800" progId="PI3.Image">
                  <p:embed/>
                  <p:pic>
                    <p:nvPicPr>
                      <p:cNvPr id="2" name="物件 1"/>
                      <p:cNvPicPr/>
                      <p:nvPr/>
                    </p:nvPicPr>
                    <p:blipFill>
                      <a:blip r:embed="rId10"/>
                      <a:stretch>
                        <a:fillRect/>
                      </a:stretch>
                    </p:blipFill>
                    <p:spPr>
                      <a:xfrm>
                        <a:off x="1755131" y="937460"/>
                        <a:ext cx="904875" cy="892175"/>
                      </a:xfrm>
                      <a:prstGeom prst="rect">
                        <a:avLst/>
                      </a:prstGeom>
                    </p:spPr>
                  </p:pic>
                </p:oleObj>
              </mc:Fallback>
            </mc:AlternateContent>
          </a:graphicData>
        </a:graphic>
      </p:graphicFrame>
      <p:graphicFrame>
        <p:nvGraphicFramePr>
          <p:cNvPr id="4" name="物件 3"/>
          <p:cNvGraphicFramePr>
            <a:graphicFrameLocks noChangeAspect="1"/>
          </p:cNvGraphicFramePr>
          <p:nvPr/>
        </p:nvGraphicFramePr>
        <p:xfrm>
          <a:off x="2813343" y="1493438"/>
          <a:ext cx="1053049" cy="1053049"/>
        </p:xfrm>
        <a:graphic>
          <a:graphicData uri="http://schemas.openxmlformats.org/presentationml/2006/ole">
            <mc:AlternateContent xmlns:mc="http://schemas.openxmlformats.org/markup-compatibility/2006">
              <mc:Choice xmlns:v="urn:schemas-microsoft-com:vml" Requires="v">
                <p:oleObj spid="_x0000_s4105" name="PhotoImpact" r:id="rId11" imgW="2286000" imgH="2286000" progId="PI3.Image">
                  <p:embed/>
                </p:oleObj>
              </mc:Choice>
              <mc:Fallback>
                <p:oleObj name="PhotoImpact" r:id="rId11" imgW="2286000" imgH="2286000" progId="PI3.Image">
                  <p:embed/>
                  <p:pic>
                    <p:nvPicPr>
                      <p:cNvPr id="4" name="物件 3"/>
                      <p:cNvPicPr/>
                      <p:nvPr/>
                    </p:nvPicPr>
                    <p:blipFill>
                      <a:blip r:embed="rId12"/>
                      <a:stretch>
                        <a:fillRect/>
                      </a:stretch>
                    </p:blipFill>
                    <p:spPr>
                      <a:xfrm>
                        <a:off x="2813343" y="1493438"/>
                        <a:ext cx="1053049" cy="1053049"/>
                      </a:xfrm>
                      <a:prstGeom prst="rect">
                        <a:avLst/>
                      </a:prstGeom>
                    </p:spPr>
                  </p:pic>
                </p:oleObj>
              </mc:Fallback>
            </mc:AlternateContent>
          </a:graphicData>
        </a:graphic>
      </p:graphicFrame>
      <p:graphicFrame>
        <p:nvGraphicFramePr>
          <p:cNvPr id="36" name="物件 35"/>
          <p:cNvGraphicFramePr>
            <a:graphicFrameLocks noChangeAspect="1"/>
          </p:cNvGraphicFramePr>
          <p:nvPr>
            <p:extLst>
              <p:ext uri="{D42A27DB-BD31-4B8C-83A1-F6EECF244321}">
                <p14:modId xmlns:p14="http://schemas.microsoft.com/office/powerpoint/2010/main" val="2533854941"/>
              </p:ext>
            </p:extLst>
          </p:nvPr>
        </p:nvGraphicFramePr>
        <p:xfrm>
          <a:off x="2374069" y="2651805"/>
          <a:ext cx="2687960" cy="1497278"/>
        </p:xfrm>
        <a:graphic>
          <a:graphicData uri="http://schemas.openxmlformats.org/presentationml/2006/ole">
            <mc:AlternateContent xmlns:mc="http://schemas.openxmlformats.org/markup-compatibility/2006">
              <mc:Choice xmlns:v="urn:schemas-microsoft-com:vml" Requires="v">
                <p:oleObj spid="_x0000_s4106" name="PhotoImpact" r:id="rId13" imgW="14592240" imgH="8127720" progId="PI3.Image">
                  <p:embed/>
                </p:oleObj>
              </mc:Choice>
              <mc:Fallback>
                <p:oleObj name="PhotoImpact" r:id="rId13" imgW="14592240" imgH="8127720" progId="PI3.Image">
                  <p:embed/>
                  <p:pic>
                    <p:nvPicPr>
                      <p:cNvPr id="36" name="物件 35"/>
                      <p:cNvPicPr/>
                      <p:nvPr/>
                    </p:nvPicPr>
                    <p:blipFill>
                      <a:blip r:embed="rId14"/>
                      <a:stretch>
                        <a:fillRect/>
                      </a:stretch>
                    </p:blipFill>
                    <p:spPr>
                      <a:xfrm>
                        <a:off x="2374069" y="2651805"/>
                        <a:ext cx="2687960" cy="1497278"/>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154473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物件 34"/>
          <p:cNvGraphicFramePr>
            <a:graphicFrameLocks noChangeAspect="1"/>
          </p:cNvGraphicFramePr>
          <p:nvPr/>
        </p:nvGraphicFramePr>
        <p:xfrm>
          <a:off x="2475438" y="1678890"/>
          <a:ext cx="1053049" cy="1053049"/>
        </p:xfrm>
        <a:graphic>
          <a:graphicData uri="http://schemas.openxmlformats.org/presentationml/2006/ole">
            <mc:AlternateContent xmlns:mc="http://schemas.openxmlformats.org/markup-compatibility/2006">
              <mc:Choice xmlns:v="urn:schemas-microsoft-com:vml" Requires="v">
                <p:oleObj spid="_x0000_s5128" name="PhotoImpact" r:id="rId4" imgW="2286000" imgH="2286000" progId="PI3.Image">
                  <p:embed/>
                </p:oleObj>
              </mc:Choice>
              <mc:Fallback>
                <p:oleObj name="PhotoImpact" r:id="rId4" imgW="2286000" imgH="2286000" progId="PI3.Image">
                  <p:embed/>
                  <p:pic>
                    <p:nvPicPr>
                      <p:cNvPr id="35" name="物件 34"/>
                      <p:cNvPicPr/>
                      <p:nvPr/>
                    </p:nvPicPr>
                    <p:blipFill>
                      <a:blip r:embed="rId5"/>
                      <a:stretch>
                        <a:fillRect/>
                      </a:stretch>
                    </p:blipFill>
                    <p:spPr>
                      <a:xfrm>
                        <a:off x="2475438" y="1678890"/>
                        <a:ext cx="1053049" cy="1053049"/>
                      </a:xfrm>
                      <a:prstGeom prst="rect">
                        <a:avLst/>
                      </a:prstGeom>
                    </p:spPr>
                  </p:pic>
                </p:oleObj>
              </mc:Fallback>
            </mc:AlternateContent>
          </a:graphicData>
        </a:graphic>
      </p:graphicFrame>
      <p:sp>
        <p:nvSpPr>
          <p:cNvPr id="30722" name="AutoShape 2"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pPr algn="ctr" eaLnBrk="0" hangingPunct="0"/>
            <a:endParaRPr lang="zh-TW" altLang="en-US"/>
          </a:p>
        </p:txBody>
      </p:sp>
      <p:sp>
        <p:nvSpPr>
          <p:cNvPr id="30723" name="AutoShape 4" descr="data:image/jpeg;base64,/9j/4AAQSkZJRgABAQAAAQABAAD/2wCEAAkGBhAQEBAUDxAQDxAVDxUQEA8QFBIPEA8UFRQVFRQQFBQXHCceFx0jGRYWHy8gIyopLC4uFx4xNTAqNSYrLCkBCQoKDgwOGg8PGiwkHCQsMSksLCwsKTQqLSwsKSkpLCwsLCosLCksMCwsLCosLCwsLCwsKSksLywsLCwsKSwsKf/AABEIAM0A9gMBIgACEQEDEQH/xAAcAAAABwEBAAAAAAAAAAAAAAAAAQIEBQYHAwj/xABQEAABAwIDAgcIDQoGAgMBAAABAAIDBBEFEiETMQYHIjJBUXFhcnOBkbHB0RQVFyMzNUJSU1SSobMWQ2KCk5SistPhJTR0wsPSg/BVZKMk/8QAGgEAAgMBAQAAAAAAAAAAAAAAAAECAwQFBv/EADcRAAIBAgMFBAkDBAMAAAAAAAABAgMREiExBBMyUYEFQWGhFDNScZGxwdHwIiPhFUKy8TRikv/aAAwDAQACEQMRAD8A1pGgqjwx4w48PkbCyE1FQWCQtL9kyNpJDczrEkmx0A6NbaXnCEpvDHUC32RrK/dmn+oxfvD/AOkh7tE/1GL94f8A0lo9CrcvNfcjiRqiMBZV7tE/1GH94f8A0kfu0zfUIv3h/wDSR6HW5ea+4YkaqjWU+7VN9Qi/eH/0kPdqm+oRfvD/AOkj0Oty819wxI1ZHZZT7tc31CL94f8A0lyk49JmuaDhocD8pk5dbtvGLKL2Wqs2vNDujXEFlHu2zfUIv3l/9Jc5ePWVoucPjPcFS7+kh7JVSu15r7hdGuAIZe4vNOL8Jqioe+WeaV7nOLsmd4jjHQ1jL2aANNOrW5UWccI6X/tHIlRhB2lPP3MLnqrL3EMvcXlT29PW/wDaOQ9vj1v/AGjlHBS9vyYZnqvL3EMq8qe3x63/ALRyf09SXtDhI/XozO06xvRu6Xt+TDM9OZSisvM+0d9K/wC071pfsuX6xN+0l/7J7ul7fkwuz0rlRZSvNnsyX6xN+0l/7JBmcd8ryesueT50bul7fkwuz0tlSV5viLzzZn36LPeD5brSuKfhTJJDWMqpnOZTBkommdmLInh+Zrnu1IaYybk/KtuAQ6KwuUJXt4MLmjEJKqvB/jJpK2o2LGyxkk7F8oa1s9rkgAG7TYEgG2nd0VsVdSnKm7TVhiUSUiVYCUSUiQASCCNABgLDONB9sXm8FD+GFuiwjjU+NpvBQ/hha9kdqgnoQ4AISHRo4DolOXoNUVnEtRZUoolCwCcqGVGglkAWVJISykOKTA5vKY1r9CnUhTKqOhWWq8hoLEX2aO99aj6ulLGB2cG+8dSf4jzR3vpKg5Hndc26BfQLk1/WMmgbUqVpcFe9jXZwLi9rf3UOjDj1qNOUU/1K/UZOfk8/6QeT+6e0OHvjaWlwOtx0W7irMTuU25Nri+vRfVTWGbLO+xcQWuIbnBN2usNcvSHX8XSrd5R9jzFmSmxd1obB3X5kioY0Wym468wdfu2A5PYVxujeUfY8wzOjyQbItokILO7XyGPaN+oXekxV0VLXRtuDUOpY3EGxyMNQ948ZDAe44ptRbwmsoNiei7R4zmt5it+xavp9RMlqKrMBjlbe8UjJhbQnZuDsvjtbxr0gx4cARqCAQe4dQvNdMbt8S3jgHXbbDaN18xEIieekvhJid97CtfakP0xl0EidRJSJcQkJRI0EAJQRkIIANYRxq/G03gofwwt4WEcavxtN4KH8MLVsnGJkFTHRdHLlTbl1evQR4Ss5FJSikqLA5VEMj4nGLnjUDuA2P3XKbYVXbRpD77Rp16nNO49uh+5SDqgjQNuC3KbEC/RfXuJjQ4c2Ic4ucec46eILBCNbfNvh/LDysT1ZwbqIqdlQ9rRE/LYh13DMLtuFEOUhPjVQ+FkD5nugYQWRaBotoLkC5t0XJso9y0xxW/X5COEqZVW4p7KmVTzSs9UkgsR5o730lDBfa4Q1BqmVc1SYZG07I2NEEUha4RyvftA51nZTa1tDo5DEeaO99JTTBvzn6v8AuWSnQVfad23a/wBrltOOJpEfsH/Nd5ChsH/Nd5CrhhmESVGYtLGRsy7WeV7Y4oQ42DnOPYdBcm2gJSsQwh0dXLTMJle2odTsIGUyuD8jSG30ubaX6V0/6PSvh3mfuNG5jpcpuwf813kKeYTG4SDku1BG49voV0kwuhY8wyVcu1D8j5mQtdSMcNHC+cPe0G4zhvRcNOl4+SjfT1JilGV7JTG4bxe9rg9IO8HpBBSXZFOWk38BKjF9422bvmu8hQ2bvmu8hVtioomRsfUPkbtLmKKFjXyFgcW7Vxe5oa3M1wG8nKdwFyoYPnkgbA8SMncWxveNmWOZYyslbc5Sxpa42JBa4EXvYU/0yHt+XIW5XMhMDfRM2ns+mrJ75dl7Fc2PLzs2fMRe/Jt2FN4TCHSZoZXMLrxC5DmNudHEWBNreRWSno6WVzI4pp9o9wZHJLCxkD3ONmA5ZC9gcSBextfUb1GyNIuCLEXBB3gjeE12XF/3v4BuVzI9j4zJeJrmM05LjmN7am9+tJZRZ6SskH5qajcex4q4/O5q5YfvCsnBSg22H4+35tJTTDthfNKP5Fz9kla793zMrICgfoth4nqzNRzxH81VOy97I1r7/bMixfDnrSeKCsDa2pj+lpWyDqvC+1vJMfIuvtkcezPwzBGtEIkpJXnCQRSUpEUAJQRoIAMLCeNgf4tL4CE/wkehbusI42fjeX/Tw/yuWvZON+76oT0ICm3Lq9cqbcur1348JWcikpRSVFgEgggkASQ5LSHKLAbypnU80p5KmdTzSslUkgsR5o730lNMG/Ofq/7k7xHmjvfSU0wb85+r/uUNi/5y6/4svocSJF249iukGX8oXZv/AJGTLf5+d2z/AI8qqhli2RbsztfpM5tvvzezRd8Qxd0tVJUsBie6cztAOYxuL84sba2PTboXpqkHO68GvjY2NNsj27vErHjOJywVEg+VLh1HDPnBLv8ALUj379zs8Yue1cn4tRPkM0lHIZi7O+FswbSPedXHJkL2tLrnIHdwEDQM3YxtH1UlRG2eSdjgHk5djI6Rj9q0WO4NLQNLB3csk7yd3Hu8Oa+VhZvVFixm96bq9r6XJ2bEX/8A02n3qQwO+wjcJNlkxF020y7TK2KjfLPyPlchrRl6bgKLpa+J8MTKiOR4Y33qWF7Y5WtcS4xOzMcHtzOc4biC462Nh09tsr4TFG1kcQeGRPO12m1bknMzrDOXt5JsAA0NAAtdZZRbjht+fn5zLD2ixSibO1zKR1PyhspTMagUzr8ibYFoD8pscpeQLdNgoWsp3RvlY/V7JHxvNy67mOLXG536g6p9HV0rHNeynmLw7M2KWdr6dpGrc2WJr5ADbklwvbUnpj55XOL3PJc5znPe473OcS5zj2kkpxja+vV3+rCxD4fvC0fiRhD3Yo1250VOw9jvZIPnWcYfvC0viK+FxHvKXz1C8nR9VLp8znsy+CAxSPjdzo5HRO7WOLT94Vv4D1uxxKidfK10phf0XErHMa37ZZ5Aovh9Q+x8XrWgENdNtm93bNbISO5mc7yJsypMYbI0XdG9szR1ujcHtHlaF6KH7tJrmvmhHpVEUI5A4BzdQ4Bw7CLhGvLEhKIo0SAEoIyggA1hHGz8by/6eH+Vy3hYPxs/G8v+nh/lcteycb931QnoQFNuXV65Uy6vXfjwlZyKSlFJUWASJGgkASQ5LSHKLAbypnU80p5KmdTzSslUkgsR5o730lduA+XbuzvjjblsXS3yahwsba636LHuhccR5o730lWfihwDDqo1nthHJJk2OyyPkjtm2ue+RwvzWrFvlQr7x6L6qxZTdmSTWwWHxcGl+Vwa4uygglpJyA7+jdyVXKzCdmzNt6eXUNyxPc91zf8ARA6Dr6wr5jnAjCo3tFPTyOkkHIhkmnAjaN8jiH3Ou4dNj1I8N4vsOzObU07g+12mOoqDG4DeQL3BuRe5I6ulbafbUIvJP4o1JyisVjM0FP4xwNZ7ZyUtOzIA5vOllcxjTHGb5iSSSXX8aY4/wcFNCQ+MsmbXMhL2ySObJG6Fz7i5seUN4A3dq0Q7ehOagoO7dtS9tpXsO6F1429lvIbLuo/CsMzR3DZSATqM5HlCVVU7WscWl1wPnE2+9bqtSpBSk4qyz1/grba7iyYe2nyQlxjziW8rZDGQ9pc8EEPYbAMEZG+5c4AB2oZSVTdk9gjjOvJlDC15aHPJuSSRe7RbqFimEOGZyGsbK9x3MYXvcbC5s1up0BPiKQaNlrgu3fOd61H93N4V/wCv4FmMcP3haXxE/C4j3lL56hZrQb1pfET8LiXeUvnqF5il6qfQwvUjOPKgyV1NMN0tMWHtiedfJI3yKoUxu3xLU+PbD89FTzAXMVTlLulrJWkHxF7Y/uWT0D9F2+z53poTN+4AVu2wyidfMWwiFxN7l0JMTr37rFPlUPicrC6kqIj+aqiWjqZIxrv5xIr6uJtEMFWUfEaElEUaJUDCKJGggA1g/Gwf8Xm8BCP4L+lbwsG41/jefwUP4YWvZOPoJ6EBTbl2euNNuXZ678eErOJRISHQ9isWLYHTCqfGyqZE4va1kGylc1hcG2aZd2pN79F1VOai7P8ALW5e8CuIlK0WCNkfsnVDYp9o+PZGOR+rL3OcafJK5xYXG91o6hr4xE6WSUxyMEbW2+SdXE3GgUd5H8TCxHFIcn9TSwNaSypErtLM2Mkd9deU7QaapgU730/PiA3lTOp5pTyVM6rmlZauhJBYjzR3vpKu3EZsb1xmJFjTloAzB3w9wR5FScR5o730lXLiTGmIb9NgdBf6ZcraIY5tE4yw5lu4QkyV4LQ1+ZsUdNyhAGRsuXtJcdSDmP67R0KRoXgTE2cbBzZMxDrZt5YR3RoVXMYbPPWNLPeWxNygm0geCbl1iLDo0VnwykcA69ySQS9wHKK5yhGVXDc3Oco0MVin4nicFNi08j3usWtY7klxa3Yw2GmhPJP/ALdQ/DjhTFWQxBtw8VwcGZSBswx4Did1yTqO70rhw6bbEKgeD/CYqvXAnZ2NjtBrvtoV6yn2TQp0o11fFk9e/Ilicqab8DV+AvGWyloRTup3vfFmLHCQNZLtJXuIdybtsHnrvl6LqqYxV56eNliBFCIhd+fNrcuFwC25+TcgaAKCwmJ+Zw2p1bfmt6D/AHT+sicI3EyFwtqLNF/GFor01CNRqm02m73XJ/8AbxZXJWTyJ3AMU9jTxyEPLLOZKI3ZJDHIwsfkdplcAcwNxq0ahNa+OJr3ine+SEWEb5Ghj3DKL3aN2tx4guceFuzFrqnZ2sG3jvmvv3brab+tKlwZwY53stps1xtk32vpu6bfesi7VoN4kpaW7vuQ30SFw/eFpfESffcR8HS+eoWa0G9aVxE/DYj4Om89QuRTypS6GXvLvxlUAmwmuafkwGcdsJEv+xee8OevU08Ie1zXc1zS09hFj515WhgMMj43c6OR0Tu1ji0/eF0uzZ6rx+f+hM0zigrAyuqI/paUPHVeF+7yTHyLXFgvAmt2OJUT75WmYwu6ARKx0bWn9dzPIFvRVPaULVr81/A0EkpSSVzRhIIIIANYNxr/ABvP4KH8MLeVg3Gv8bz+Ch/DC1bJx9BPQgKXcuz1xpty7PXoI8JWcXi4PYntdie0qTPly3lbJkvfm5dL2/R6ulMiiKg0m7gPocVy1RnyX99kkyX+eHaZrdGbq6Fww2s2JcHN2jHxGKRlyzM02Nw4bjcBNkFHAvzwAeVU9OWkRwPjdpZxlLwNdeTlF9EwKWUhyilZAN5UzqeaU8lTOp5pWaroSQWI80d76SuXBzal0jYtoXG3JjzEusHE6N32Fz5V1xHmjvfSVIcX/B2rq3zuo5YYXx5AXSvfE73wSN5BY09AcDu3hZqNWNLasctFf/EtpyUXdi9nUam09gLuNn6AGxJ8YXH2ZJ9JJ9p3rWgScCuEDgQauksb399lBIIsRfZbrKJbxS4kd0uHnslmP/Gu3HtPZ/7n8E/salWj3lZoqF9XK0SvkMLDZ9iG2vYgF7ju1cesW6bhFwlwBlI+INmMhdIHCMkuMTbEZSbWdyg4X0vlV+o+L/FYoNk1mFklxO1c6Z0gB3hp2WhtYXXLG+LnF6pkDXPoGiJ2bSWY5zazSfetLC+7rXlnUfpTmuDE30vcoTjZ5WeK/S404F4hCynyOdSscaiV7jI5jJyNnDsmtc+J4LCRIDpcbwd4LHhjUNc+d7dlYxRE7Dkw5xDGJNnfozh29PYOKXFGuBz0Bsd21nH/ABJ5UcVuKPa5pNCARYkTT3/BXerbZszxuMs2mtH3ljnHNrvOmIYGABeVgcHRMLLXeGvBcZMpIvYAGw+cNR0xVZgxDMzXNcMpLr8hzHAOOTKTc8kA3GnKte4KstbwfxWOMF4wpmUg59pNd2t8mXY2dc9FlXKkV2XL/wDzMblGYMc+7rNtmuWXuRv69L7lw6NOGHhf58TnylGm7NrrqVmg3rSuIn4bEfB03nqFmmH71pfET8NiPg6bz1ClT9XPoXPU10rzfxg0OwxetaBla6UTN6AdqxshI/Wc7xgr0eViXHpQ5K6lmH52mMZ7YX3v5JR5FfsMrVLcwZUm1BYGyNF3RubK0dboyHt+8BelIpQ9rXN3OaHDsIuF5opjdq3fi9rBLhdGQb5Idge2EmI/yLd2pG8Yz6CRYURRpJXDJBIIIIANYNxr/G8/gofw1vKwbjX+N5/BQ/hhatk4+gnoQFNuXZ640y6vXoI8JWciiKMpJUWASCCCQAKQ5LKQVFgN5UzqeaU8lTOq5pWSroSQWI80d76Sn/AKVzTUFsjoz73YtJH0nSEwxHmjvfSVNcWlA2X2XmLhbZWy6b9rfzLk7TU3c3LkKdPeRwot9Lic2UAzguvblXcbdv8A7uUuPZMQa6RzMpOhbc7917HW+/S6OhwiNpBADnjc5wGY9WvYuuLVEos2ExCMsIcJRduYke+W1LrAGzbeMb1ljt9WcsMM+n8BHYIRjiqfMdwVs4ty2PuQAGuIIOmhBRV3CKWmsZnxxtOjbuLsxGt+vcCqvPE5xYI5JJjHYWaLAm989t19DppvJG5SeIYXDVyNkmzlzeZTglrpB9Gbm1y7Mb6aAa71OU6sH+7byLo0KU1+1fzJrDuEksovHJTvAtfWQa9ltE/mxSq3h0YsdzQ4jsPJJ8izijw8xzzvo5HRw8mINe0vsXOs8Zzuyjc43seu2tqxR+zia+EsjcDyn5mvL2kdI1ubkW07u66g6rvl8i1bNl+rLqKrfZEpvKC82Nr6BoPUOhMZsPdlPvZvlPd6O1caDhA6/Ldt7uynTmeNrNPGrFM0GNxFiC02LTcWsUpbTVjk2U1Nhpp3un46mN4d0eJaXxE/DYj4Om89Qsywv5PYPMtM4ifhsR8HTeeoW6Hq59PmRNdWbcetBnoYJQLmKqGY9TJGOaf4gxaSq1xjYft8Krm2JIgMzQN+aIiUW8bEqEsNSL8QZgVA/Ra9xOVuamqYiReKpztb0hkrAQfG9sn3rGsNetI4oqzJXTx/S0ubxwvFh5JXeRd3bI49mfhmJGuJJSklecJBIIIIAMLBuNb42n8FD+GFvCwfjX+Np/BQ/hhatl4+gnoQFNuXV65U25dXr0EeErORSSlFJKiwCQQQSACQUspBUWA3lTOp5pTyVM6nmlZKmhJBYjzR3vpKsvFIP87ewA2Jc4mwaBtbuJVaxDmjs9JU/wAVuOUVMK1tc5gZIIgGSAkPsJQdwO7MFxtthjco+76F1LKSJrFOFTyTsyIofku/PSN6Ha6NB6LhRJ4S6gPblaTlHKJeb6DuXU5L+TzySasg3JBLpnFt+q+gtuva9t996gajC8KEuePEo5LuvkkZI3J08k6j7vGlCooRwxy+JZOKnO0bW5yt8c729y82T/Byd1Q4RxFwjEkhkfcNlc2MnKxvRcm9+5bsTrheBFlbA18AexwkvqHEhriQddeux6QqY7hLFTytdC9srQeVGb5ZBuIJt4wesI63hfHUTGR/vbBcNiuSbkWL3WFugburuqmUW54jQrQeCTV1y06NZaDiesmjiyxFrSZA8vIu6/yQL6aut1qxDhB7KpYc4DpJC1xLspDA35mmmp377XVUbjlPpeRp6bcoXXaDEYLnYOaxjHckDOW3Iu4C+oFz/ZTlFYsl4jrygnaLumWibDo4rSRE5TZkjbC2Y8146tdLd0Kc4PyP2UzXG4bfIT0NLAbeI33daqlVjkJhc1soLtC0WdqWuB3203b1IU/CKliD8s1y5ti3lFp00I07qyVFKSz1L686Shgj3ZrPne68vMpWFbm9g8y0ziJ+GxHwdN56hZrhwtbxLSuIn4bEfB03nqF1Yern0+ZxzXSucsQc1zXbnAtPYRYpZRKgZ5WipzDLJE7nRyOid2scWE+UK18Da7Y4jQvJs0z7F2/UTNdE0HuZntPiTHjEodhi9YAMrXyNnb1ESsa5x+3n+9MmzljQ9urmFsrO+YQ5v3gL1NP92k1zXzRE9KlEkQzh7WvbzXNDx2OFx50sryxIJBEUEAGsH41x/i03gYT/AAW9C3cLCeNj43l8BD/KVr2Tj6CehX6bcur1ypty6vXfjwlZyKSUopKiwOkFM+Q2Y0uPcSZInNJDgWkbwRYhT2EsD4Y8oc4se/aMjfs3nNfKb3GlrdPR3LJrwhdrE0kGRrCJCNd9soJ6Tv8AL3VmVVueGw7EQkFKSSrmIbypnU80p5KmdTzSslXQkgsQ5o7PSVJcXojvU7RjX/B2zNDrfCX3qNxDmjs9JUlxfH/M9Pwf/IuTtPGycXY07glg9K6SWSSGF+za3I0sYWgvzDMRbWwB8qscAonuAbT0ju4IoTfyBU7Cak7HYvfsttVHli18rYHPFr7+Uy9lJRUZdDHGyvzPEli+QXc4W0DrWIOhN9PEsm8w5I006WNXC4U8H6OOdj2wwxQzMc+QNY0ZJGus8tAGgOZp8qpfCx0Do4BDCxrBWsG0yNaZBkk03aj1KzcNKvaRUNyHv2cpeRpchzGF1u65jlUMdqn7OnjNsnsxjx13ySC33qVNXqxfijPPJNHL2LH8xn2Wp/hlNHyhkZ0Hmt7q6YJg8lZURwRWD3k8p18rGgFznm3UAfHYdK0nCOLGGklvUSuri5nvdPHHsLlp5T3EyatF27yBr03AXp61WnTylryOVThOWaM/9ix/MZ9kIn0rLHkM3H5IV/4X8FoBGZKaCWCZpBdBYyCRhNi9uUuAtvNju3jUKiP3HsPmVdOUakbpEpJxdmVLD94WlcRXwuI+DpvPULNcP3jxLSuIr4XEe8pfPULkU/VS6HRepraIo0kqgZi3HlQ5KykmH5yndGe2F97+SX7gqfSuu1apx4UGegilA+Bqmk97I1zD/EWLJcPfovRdnzvTRFm88XVaJcLoz8yL2Of/AAOMX3hgPjViVA4nq29PVRE6x1Ae1vUyVg872Sfer8VxdphgqyXiSQESCCzgBYTxrn/FpvAQj+En0rdlhHGr8bTeCh/DC17Jx9BPQgabcur1zp9yU8rvrhKxBSEmVxvpfcueZ3d8iqcgO7XEbiQesaIlwzO7vkQzO7vkUcQHYpDkjM7u+RGCbaoxXA5SplU80p5ImdTuKzVNCSCxDmjs9JTzgTVsj9kZ5GR32ds7g29s97X7QmmIc0dnpKgn71ytoV5skjVuEeKUjKOmdT1UbqqKVtQW7Vjw9zhlMeUHQBriO7boUhFwwodkMpbnDc+QyRNERAFmsPyjc2F9wv1WWLoLK6SZfGs4qyPQnB/hBhLqGnpq2emkEWUB7qlrX55HAPfcG+heSb9Aud11UuHtFRQiE0tdTVLDWsI2c0Uj2tySF2bIbAN5Iv8ApBZQgpwjhknyK5PEj0TxV45hUNPM+SopGVgkcLzSxMkLMrcrYy48063t03v0K5YRwrw3K2R2JUb55I2bQmpiG4FwY2PNZgBcdN/WSRdeRF2o3WkZ3wHl0V9Sq6knJ95VCCikj2P+V2H/AF+j/eIf+yy7h57CZOZKarglE2d72RyRv2Tha/NO51769N1llkAEUqrpSugnBTVmOcP3haTxFfC4j3lL56hZxRbwtG4jPhcR8HTeeoUqfq59CT1NbJRIIKgZX+H+G+yMMrY7ZnbB0jAN5fFaVn8TAvPWGybl6ie0EEHUEWI7h3ry/JRmnqJoTe8Uz4bnQnI8tB8YF/Guv2bPVEWaHxTVmSvlj6JaXNf9KF7co8kj/ItcWDcEa3Y4hRPJsNuInd0TNdEAe5me0+Jbwqu0oWrX5r+BoCJBBc0YFhfGmP8AFpvBQ/hhbhJMGi5NliHGwQ2v24cDHJExtweY9l2lp6rjKR41q2VpVMxMrzXWCQ+ZRUmLN+cPKuDsSHzgupLaYrJMhYmWvuf7geddX1F2/wB226+1QDcUtudbxoe2v6f3ql7QmOxPOnvb1t6R2onS9xp7SD6VBe2x+f8Aeh7bH5/3pekILE4Zxl/uLedcHPUUMV/T+9JOIg73BHpCCxIvcmtSdCuAr2/OCTNVtI3hQlVi1qMc4gOSOz1qGY4Ne0ubnAcCWnQOAOrTbrVhkiD2ixvomDsMPUsleEt48hoj62Zr3ucyNsTSSQ1t7DUnpPmsO4uFlK+1Z6kPas9SpwS5MZFWU9wXxyGmzbWN7iXNIcxsbiAA645Y7oTb2rPUj9qz1IwS5MCPrpQ+WRzb2dI5wuADYuJF7aLkw2IPUbqV9qz1IjhR6kYJcmBKWXeaVhY1rWWItd5y3cdb7hfUnpJ0aLW1XRsLLDlN3daPYs+c3yowS5AFRDULReIz4XEfB03nqFQYTG3UuHi1K0DiNiObEH25BFPGHdBc3bOc3xBzT+sFdGLVOV1y+Yu81hJQRLMMCwjjZwk0+KOkAOSojbMD0Z2gRyNH2Wn9dbsSqjxk8EjiFJ70AamEmWDcC/Sz4bndmAHja1atlqbuom9HkJmNbVzWhzOey0jO+aczT5QF6Op6gSMY9vNexrx2OAI868100tgWuBa4Etc0ggtINiCDqCCLWW88BZL4ZQ9ymYzxMGQfcF0e00nGMhInSjRILiEhD4w7eLphUcHqeTnxMd2gFSKNAEE7gZSH8xH9hvqSfyKpPoY/sN9SsAQQBAfkVSfQxfYb6kf5E0n0MX2G+pT6O6AK/wDkTSfQxfYb6kf5E0n0MX2G+pWBBAFf/Imk+hi+w31I/wAiaT6GL7DfUrAhdAEAOBVJ9DF9hvqQm4HwAciKIHvG+pWFBAGV4vxRNme57XuhJN3bINAJ6Tlta/dUf7iZ+tTfZj9S2RCynvJLvAxv3Ez9am+zH6kPcTP1qb7MfqWyWQsnvJ8xWMb9xM/WpvJH6kPcUP1qb7Mf/VbJZFZLeT5hYxz3FD9am8kf/VF7ih+tTeSP1LZLIWT3k+YWMb9xQ/Wpvsx+pD3FT9am+zH6lsaFkbyfMLGOt4lv/szHuWZ6lbeDvBOWjY1kUhbGDfKAAHE73G28nrV0sgoucnqxnOBpAFzcpT+4jJRKIEVXR1B+De0douoGrosUPMqWN/8AHf0q5IiEAZFivFvW1Epllni2juc9sWQv6LusdTbp3q4cHaGugZHG+SMxsaGNa1mWzWiwG/qVsshZTdSUkot5IAggjQUAP//Z"/>
          <p:cNvSpPr>
            <a:spLocks noChangeAspect="1" noChangeArrowheads="1"/>
          </p:cNvSpPr>
          <p:nvPr/>
        </p:nvSpPr>
        <p:spPr bwMode="auto">
          <a:xfrm>
            <a:off x="1831975" y="7938"/>
            <a:ext cx="304800" cy="304800"/>
          </a:xfrm>
          <a:prstGeom prst="rect">
            <a:avLst/>
          </a:prstGeom>
          <a:noFill/>
          <a:ln w="9525">
            <a:noFill/>
            <a:miter lim="800000"/>
            <a:headEnd/>
            <a:tailEnd/>
          </a:ln>
        </p:spPr>
        <p:txBody>
          <a:bodyPr/>
          <a:lstStyle/>
          <a:p>
            <a:pPr algn="ctr" eaLnBrk="0" hangingPunct="0"/>
            <a:endParaRPr lang="zh-TW" altLang="en-US"/>
          </a:p>
        </p:txBody>
      </p:sp>
      <p:cxnSp>
        <p:nvCxnSpPr>
          <p:cNvPr id="3" name="肘形接點 2"/>
          <p:cNvCxnSpPr>
            <a:stCxn id="29" idx="3"/>
          </p:cNvCxnSpPr>
          <p:nvPr/>
        </p:nvCxnSpPr>
        <p:spPr>
          <a:xfrm flipV="1">
            <a:off x="4713289" y="2541588"/>
            <a:ext cx="592137" cy="2119312"/>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肘形接點 10"/>
          <p:cNvCxnSpPr>
            <a:stCxn id="29" idx="3"/>
          </p:cNvCxnSpPr>
          <p:nvPr/>
        </p:nvCxnSpPr>
        <p:spPr>
          <a:xfrm>
            <a:off x="4713288" y="4660901"/>
            <a:ext cx="569912" cy="384175"/>
          </a:xfrm>
          <a:prstGeom prst="bentConnector3">
            <a:avLst>
              <a:gd name="adj1" fmla="val 51972"/>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肘形接點 8"/>
          <p:cNvCxnSpPr/>
          <p:nvPr/>
        </p:nvCxnSpPr>
        <p:spPr>
          <a:xfrm rot="16200000" flipH="1">
            <a:off x="1970882" y="1811735"/>
            <a:ext cx="676275" cy="201612"/>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2" name="肘形接點 11"/>
          <p:cNvCxnSpPr/>
          <p:nvPr/>
        </p:nvCxnSpPr>
        <p:spPr>
          <a:xfrm rot="16200000" flipH="1">
            <a:off x="1304925" y="2027238"/>
            <a:ext cx="2008188" cy="20161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4" name="矩形 23"/>
          <p:cNvSpPr/>
          <p:nvPr/>
        </p:nvSpPr>
        <p:spPr>
          <a:xfrm>
            <a:off x="5784640" y="3279639"/>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程式設計</a:t>
            </a:r>
          </a:p>
        </p:txBody>
      </p:sp>
      <p:sp>
        <p:nvSpPr>
          <p:cNvPr id="31" name="矩形 30"/>
          <p:cNvSpPr/>
          <p:nvPr/>
        </p:nvSpPr>
        <p:spPr>
          <a:xfrm>
            <a:off x="8481764" y="2912131"/>
            <a:ext cx="2016224" cy="707886"/>
          </a:xfrm>
          <a:prstGeom prst="rect">
            <a:avLst/>
          </a:prstGeom>
          <a:solidFill>
            <a:schemeClr val="accent1"/>
          </a:solidFill>
          <a:effectLst/>
        </p:spPr>
        <p:txBody>
          <a:bodyPr wrap="square">
            <a:spAutoFit/>
          </a:bodyPr>
          <a:lstStyle/>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algn="ctr" eaLnBrk="0" hangingPunct="0">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a:t>
            </a:r>
          </a:p>
        </p:txBody>
      </p:sp>
      <p:pic>
        <p:nvPicPr>
          <p:cNvPr id="29" name="Picture 14" descr="http://www.apps-club.com/img/app-features.png"/>
          <p:cNvPicPr>
            <a:picLocks noChangeAspect="1" noChangeArrowheads="1"/>
          </p:cNvPicPr>
          <p:nvPr/>
        </p:nvPicPr>
        <p:blipFill>
          <a:blip r:embed="rId6" cstate="screen"/>
          <a:srcRect/>
          <a:stretch>
            <a:fillRect/>
          </a:stretch>
        </p:blipFill>
        <p:spPr bwMode="auto">
          <a:xfrm>
            <a:off x="2409826" y="3876675"/>
            <a:ext cx="2303463" cy="1568450"/>
          </a:xfrm>
          <a:prstGeom prst="rect">
            <a:avLst/>
          </a:prstGeom>
          <a:solidFill>
            <a:srgbClr val="FFFFFF">
              <a:shade val="85000"/>
            </a:srgbClr>
          </a:solidFill>
          <a:ln w="88900" cap="sq">
            <a:solidFill>
              <a:srgbClr val="99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9" name="肘形接點 18"/>
          <p:cNvCxnSpPr>
            <a:endCxn id="29" idx="1"/>
          </p:cNvCxnSpPr>
          <p:nvPr/>
        </p:nvCxnSpPr>
        <p:spPr>
          <a:xfrm rot="16200000" flipH="1">
            <a:off x="541338" y="2792413"/>
            <a:ext cx="3535362" cy="201612"/>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30740" name="Picture 2" descr="http://ydweb.yuda.tyc.edu.tw/Page/BBP/BBP_Upload/41/9757/%E9%99%84%E4%BB%B601_20121105091953.jpg"/>
          <p:cNvPicPr>
            <a:picLocks noChangeAspect="1" noChangeArrowheads="1"/>
          </p:cNvPicPr>
          <p:nvPr/>
        </p:nvPicPr>
        <p:blipFill rotWithShape="1">
          <a:blip r:embed="rId7" cstate="screen"/>
          <a:srcRect t="10655"/>
          <a:stretch/>
        </p:blipFill>
        <p:spPr bwMode="auto">
          <a:xfrm>
            <a:off x="8481764" y="3814425"/>
            <a:ext cx="1968568" cy="1375480"/>
          </a:xfrm>
          <a:prstGeom prst="rect">
            <a:avLst/>
          </a:prstGeom>
          <a:noFill/>
          <a:ln w="9525">
            <a:noFill/>
            <a:miter lim="800000"/>
            <a:headEnd/>
            <a:tailEnd/>
          </a:ln>
        </p:spPr>
      </p:pic>
      <p:pic>
        <p:nvPicPr>
          <p:cNvPr id="30741" name="Picture 4" descr="http://www.ccivs.cyc.edu.tw/isotrope/attachments/201301/4726723159.jpg"/>
          <p:cNvPicPr>
            <a:picLocks noChangeAspect="1" noChangeArrowheads="1"/>
          </p:cNvPicPr>
          <p:nvPr/>
        </p:nvPicPr>
        <p:blipFill>
          <a:blip r:embed="rId8" cstate="screen"/>
          <a:srcRect/>
          <a:stretch>
            <a:fillRect/>
          </a:stretch>
        </p:blipFill>
        <p:spPr bwMode="auto">
          <a:xfrm>
            <a:off x="8472264" y="1401986"/>
            <a:ext cx="2016224" cy="1511673"/>
          </a:xfrm>
          <a:prstGeom prst="rect">
            <a:avLst/>
          </a:prstGeom>
          <a:noFill/>
          <a:ln w="9525">
            <a:noFill/>
            <a:miter lim="800000"/>
            <a:headEnd/>
            <a:tailEnd/>
          </a:ln>
        </p:spPr>
      </p:pic>
      <p:pic>
        <p:nvPicPr>
          <p:cNvPr id="30742" name="Picture 6" descr="http://2.bp.blogspot.com/-3KgD0SKDBBo/TZlUULsWI3I/AAAAAAAABGs/zACc2DB-Q9g/s1600/click4.JPG"/>
          <p:cNvPicPr>
            <a:picLocks noChangeAspect="1" noChangeArrowheads="1"/>
          </p:cNvPicPr>
          <p:nvPr/>
        </p:nvPicPr>
        <p:blipFill>
          <a:blip r:embed="rId9" cstate="screen"/>
          <a:srcRect/>
          <a:stretch>
            <a:fillRect/>
          </a:stretch>
        </p:blipFill>
        <p:spPr bwMode="auto">
          <a:xfrm>
            <a:off x="5305426" y="1722744"/>
            <a:ext cx="2397165" cy="1576082"/>
          </a:xfrm>
          <a:prstGeom prst="rect">
            <a:avLst/>
          </a:prstGeom>
          <a:noFill/>
          <a:ln w="9525">
            <a:noFill/>
            <a:miter lim="800000"/>
            <a:headEnd/>
            <a:tailEnd/>
          </a:ln>
        </p:spPr>
      </p:pic>
      <p:pic>
        <p:nvPicPr>
          <p:cNvPr id="30743" name="Picture 10" descr="http://pic.pimg.tw/jun431869/4b9cc87bbb32b.jpg"/>
          <p:cNvPicPr>
            <a:picLocks noChangeAspect="1" noChangeArrowheads="1"/>
          </p:cNvPicPr>
          <p:nvPr/>
        </p:nvPicPr>
        <p:blipFill>
          <a:blip r:embed="rId10" cstate="screen"/>
          <a:srcRect/>
          <a:stretch>
            <a:fillRect/>
          </a:stretch>
        </p:blipFill>
        <p:spPr bwMode="auto">
          <a:xfrm>
            <a:off x="5283200" y="4077072"/>
            <a:ext cx="2324968" cy="1649412"/>
          </a:xfrm>
          <a:prstGeom prst="rect">
            <a:avLst/>
          </a:prstGeom>
          <a:noFill/>
          <a:ln w="9525">
            <a:noFill/>
            <a:miter lim="800000"/>
            <a:headEnd/>
            <a:tailEnd/>
          </a:ln>
        </p:spPr>
      </p:pic>
      <p:cxnSp>
        <p:nvCxnSpPr>
          <p:cNvPr id="43" name="直線單箭頭接點 42"/>
          <p:cNvCxnSpPr/>
          <p:nvPr/>
        </p:nvCxnSpPr>
        <p:spPr>
          <a:xfrm>
            <a:off x="7598764" y="2326518"/>
            <a:ext cx="864000" cy="80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stCxn id="30743" idx="3"/>
            <a:endCxn id="30740" idx="1"/>
          </p:cNvCxnSpPr>
          <p:nvPr/>
        </p:nvCxnSpPr>
        <p:spPr>
          <a:xfrm flipV="1">
            <a:off x="7608168" y="4502166"/>
            <a:ext cx="873596" cy="39961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314168" y="5876674"/>
            <a:ext cx="1313181" cy="430887"/>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13" name="矩形 12"/>
          <p:cNvSpPr/>
          <p:nvPr/>
        </p:nvSpPr>
        <p:spPr>
          <a:xfrm>
            <a:off x="6179097" y="5328140"/>
            <a:ext cx="1312862" cy="431800"/>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none">
            <a:spAutoFit/>
          </a:bodyPr>
          <a:lstStyle/>
          <a:p>
            <a:pPr algn="ctr" eaLnBrk="0" hangingPunct="0">
              <a:defRPr/>
            </a:pP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p>
        </p:txBody>
      </p:sp>
      <p:sp>
        <p:nvSpPr>
          <p:cNvPr id="36" name="矩形 35"/>
          <p:cNvSpPr/>
          <p:nvPr/>
        </p:nvSpPr>
        <p:spPr>
          <a:xfrm>
            <a:off x="8462765" y="6092116"/>
            <a:ext cx="1976636" cy="400110"/>
          </a:xfrm>
          <a:prstGeom prst="rect">
            <a:avLst/>
          </a:prstGeom>
          <a:solidFill>
            <a:schemeClr val="accent1"/>
          </a:solidFill>
          <a:effectLst/>
        </p:spPr>
        <p:txBody>
          <a:bodyPr wrap="square">
            <a:spAutoFit/>
          </a:bodyPr>
          <a:lstStyle/>
          <a:p>
            <a:pPr algn="ctr">
              <a:defRPr/>
            </a:pP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資料處理科等</a:t>
            </a:r>
          </a:p>
        </p:txBody>
      </p:sp>
      <p:cxnSp>
        <p:nvCxnSpPr>
          <p:cNvPr id="38" name="直線接點 37"/>
          <p:cNvCxnSpPr>
            <a:cxnSpLocks/>
            <a:stCxn id="13" idx="3"/>
            <a:endCxn id="30" idx="1"/>
          </p:cNvCxnSpPr>
          <p:nvPr/>
        </p:nvCxnSpPr>
        <p:spPr>
          <a:xfrm>
            <a:off x="7491959" y="5544040"/>
            <a:ext cx="970805" cy="11319"/>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p:cNvCxnSpPr>
            <a:stCxn id="28" idx="3"/>
            <a:endCxn id="36" idx="1"/>
          </p:cNvCxnSpPr>
          <p:nvPr/>
        </p:nvCxnSpPr>
        <p:spPr>
          <a:xfrm>
            <a:off x="6627349" y="6092117"/>
            <a:ext cx="1835417" cy="200054"/>
          </a:xfrm>
          <a:prstGeom prst="line">
            <a:avLst/>
          </a:prstGeom>
          <a:ln w="38100">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376663" y="5488156"/>
            <a:ext cx="2361951" cy="1015663"/>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lIns="72000" tIns="0" rIns="0" bIns="0">
            <a:spAutoFit/>
          </a:bodyPr>
          <a:lstStyle/>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網頁設計</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應用程式</a:t>
            </a:r>
            <a:endParaRPr lang="en-US" altLang="zh-TW"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a:p>
            <a:pPr eaLnBrk="0" hangingPunct="0"/>
            <a:r>
              <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資料運用</a:t>
            </a:r>
          </a:p>
        </p:txBody>
      </p:sp>
      <p:sp>
        <p:nvSpPr>
          <p:cNvPr id="34" name="標題 1"/>
          <p:cNvSpPr>
            <a:spLocks noGrp="1"/>
          </p:cNvSpPr>
          <p:nvPr>
            <p:ph type="title"/>
          </p:nvPr>
        </p:nvSpPr>
        <p:spPr>
          <a:xfrm>
            <a:off x="2679591" y="359717"/>
            <a:ext cx="8363272" cy="881063"/>
          </a:xfrm>
        </p:spPr>
        <p:txBody>
          <a:bodyPr/>
          <a:lstStyle/>
          <a:p>
            <a:r>
              <a:rPr lang="zh-TW" altLang="en-US" sz="4000" b="1" dirty="0">
                <a:latin typeface="Microsoft JhengHei" panose="020B0604030504040204" pitchFamily="34" charset="-120"/>
                <a:ea typeface="Microsoft JhengHei" panose="020B0604030504040204" pitchFamily="34" charset="-120"/>
                <a:cs typeface="DFKai-SB" panose="03000509000000000000" pitchFamily="49"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rPr>
              <a:t>4/5</a:t>
            </a:r>
            <a:endParaRPr lang="zh-TW" altLang="en-US" sz="3600" dirty="0">
              <a:solidFill>
                <a:srgbClr val="FF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30" name="矩形 29"/>
          <p:cNvSpPr/>
          <p:nvPr/>
        </p:nvSpPr>
        <p:spPr>
          <a:xfrm>
            <a:off x="8462764" y="5201416"/>
            <a:ext cx="3321868" cy="707886"/>
          </a:xfrm>
          <a:prstGeom prst="rect">
            <a:avLst/>
          </a:prstGeom>
          <a:solidFill>
            <a:schemeClr val="accent1"/>
          </a:solidFill>
          <a:effectLst/>
        </p:spPr>
        <p:txBody>
          <a:bodyPr wrap="square" lIns="36000" rIns="36000">
            <a:spAutoFit/>
          </a:bodyPr>
          <a:lstStyle/>
          <a:p>
            <a:pPr algn="ctr">
              <a:defRPr/>
            </a:pPr>
            <a:r>
              <a:rPr lang="zh-TW" altLang="en-US" sz="2000" spc="-15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資料處理科、多媒體設計科、廣告設計科</a:t>
            </a:r>
          </a:p>
        </p:txBody>
      </p:sp>
      <p:graphicFrame>
        <p:nvGraphicFramePr>
          <p:cNvPr id="2" name="物件 1"/>
          <p:cNvGraphicFramePr>
            <a:graphicFrameLocks noChangeAspect="1"/>
          </p:cNvGraphicFramePr>
          <p:nvPr/>
        </p:nvGraphicFramePr>
        <p:xfrm>
          <a:off x="1755775" y="1004776"/>
          <a:ext cx="904875" cy="892175"/>
        </p:xfrm>
        <a:graphic>
          <a:graphicData uri="http://schemas.openxmlformats.org/presentationml/2006/ole">
            <mc:AlternateContent xmlns:mc="http://schemas.openxmlformats.org/markup-compatibility/2006">
              <mc:Choice xmlns:v="urn:schemas-microsoft-com:vml" Requires="v">
                <p:oleObj spid="_x0000_s5129" name="PhotoImpact" r:id="rId11" imgW="905040" imgH="892800" progId="PI3.Image">
                  <p:embed/>
                </p:oleObj>
              </mc:Choice>
              <mc:Fallback>
                <p:oleObj name="PhotoImpact" r:id="rId11" imgW="905040" imgH="892800" progId="PI3.Image">
                  <p:embed/>
                  <p:pic>
                    <p:nvPicPr>
                      <p:cNvPr id="2" name="物件 1"/>
                      <p:cNvPicPr/>
                      <p:nvPr/>
                    </p:nvPicPr>
                    <p:blipFill>
                      <a:blip r:embed="rId12"/>
                      <a:stretch>
                        <a:fillRect/>
                      </a:stretch>
                    </p:blipFill>
                    <p:spPr>
                      <a:xfrm>
                        <a:off x="1755775" y="1004776"/>
                        <a:ext cx="904875" cy="892175"/>
                      </a:xfrm>
                      <a:prstGeom prst="rect">
                        <a:avLst/>
                      </a:prstGeom>
                    </p:spPr>
                  </p:pic>
                </p:oleObj>
              </mc:Fallback>
            </mc:AlternateContent>
          </a:graphicData>
        </a:graphic>
      </p:graphicFrame>
      <p:graphicFrame>
        <p:nvGraphicFramePr>
          <p:cNvPr id="33" name="物件 32"/>
          <p:cNvGraphicFramePr>
            <a:graphicFrameLocks noChangeAspect="1"/>
          </p:cNvGraphicFramePr>
          <p:nvPr/>
        </p:nvGraphicFramePr>
        <p:xfrm>
          <a:off x="2409825" y="2822179"/>
          <a:ext cx="1596428" cy="889261"/>
        </p:xfrm>
        <a:graphic>
          <a:graphicData uri="http://schemas.openxmlformats.org/presentationml/2006/ole">
            <mc:AlternateContent xmlns:mc="http://schemas.openxmlformats.org/markup-compatibility/2006">
              <mc:Choice xmlns:v="urn:schemas-microsoft-com:vml" Requires="v">
                <p:oleObj spid="_x0000_s5130" name="PhotoImpact" r:id="rId13" imgW="14592240" imgH="8127720" progId="PI3.Image">
                  <p:embed/>
                </p:oleObj>
              </mc:Choice>
              <mc:Fallback>
                <p:oleObj name="PhotoImpact" r:id="rId13" imgW="14592240" imgH="8127720" progId="PI3.Image">
                  <p:embed/>
                  <p:pic>
                    <p:nvPicPr>
                      <p:cNvPr id="33" name="物件 32"/>
                      <p:cNvPicPr/>
                      <p:nvPr/>
                    </p:nvPicPr>
                    <p:blipFill>
                      <a:blip r:embed="rId14"/>
                      <a:stretch>
                        <a:fillRect/>
                      </a:stretch>
                    </p:blipFill>
                    <p:spPr>
                      <a:xfrm>
                        <a:off x="2409825" y="2822179"/>
                        <a:ext cx="1596428" cy="889261"/>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555797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2855640" y="331611"/>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 </a:t>
            </a:r>
            <a:r>
              <a:rPr lang="en-US" altLang="zh-TW" sz="3600" dirty="0">
                <a:solidFill>
                  <a:srgbClr val="FF0000"/>
                </a:solidFill>
                <a:latin typeface="Microsoft JhengHei" panose="020B0604030504040204" pitchFamily="34" charset="-120"/>
                <a:ea typeface="Microsoft JhengHei" panose="020B0604030504040204" pitchFamily="34" charset="-120"/>
              </a:rPr>
              <a:t>5/5</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291864579"/>
              </p:ext>
            </p:extLst>
          </p:nvPr>
        </p:nvGraphicFramePr>
        <p:xfrm>
          <a:off x="1775520" y="1052737"/>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rgbClr val="0070C0"/>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19336" y="5589240"/>
            <a:ext cx="15252813" cy="1077218"/>
          </a:xfrm>
          <a:prstGeom prst="rect">
            <a:avLst/>
          </a:prstGeom>
          <a:noFill/>
        </p:spPr>
        <p:txBody>
          <a:bodyPr wrap="square" rtlCol="0">
            <a:spAutoFit/>
          </a:bodyPr>
          <a:lstStyle/>
          <a:p>
            <a:pPr>
              <a:spcBef>
                <a:spcPts val="600"/>
              </a:spcBef>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indent="263525">
              <a:spcBef>
                <a:spcPts val="0"/>
              </a:spcBef>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nvGraphicFramePr>
        <p:xfrm>
          <a:off x="1899036" y="2924945"/>
          <a:ext cx="1316644" cy="1290687"/>
        </p:xfrm>
        <a:graphic>
          <a:graphicData uri="http://schemas.openxmlformats.org/presentationml/2006/ole">
            <mc:AlternateContent xmlns:mc="http://schemas.openxmlformats.org/markup-compatibility/2006">
              <mc:Choice xmlns:v="urn:schemas-microsoft-com:vml" Requires="v">
                <p:oleObj spid="_x0000_s6148" name="PhotoImpact" r:id="rId4" imgW="630720" imgH="566640" progId="PI3.Image">
                  <p:embed/>
                </p:oleObj>
              </mc:Choice>
              <mc:Fallback>
                <p:oleObj name="PhotoImpact" r:id="rId4" imgW="630720" imgH="566640" progId="PI3.Image">
                  <p:embed/>
                  <p:pic>
                    <p:nvPicPr>
                      <p:cNvPr id="5" name="物件 4"/>
                      <p:cNvPicPr/>
                      <p:nvPr/>
                    </p:nvPicPr>
                    <p:blipFill>
                      <a:blip r:embed="rId5"/>
                      <a:stretch>
                        <a:fillRect/>
                      </a:stretch>
                    </p:blipFill>
                    <p:spPr>
                      <a:xfrm>
                        <a:off x="1899036" y="2924945"/>
                        <a:ext cx="1316644" cy="129068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953863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419226"/>
            <a:ext cx="9142412" cy="5440363"/>
          </a:xfrm>
          <a:prstGeom prst="rect">
            <a:avLst/>
          </a:prstGeom>
          <a:solidFill>
            <a:schemeClr val="accent6"/>
          </a:solidFill>
          <a:ln>
            <a:noFill/>
          </a:ln>
        </p:spPr>
      </p:pic>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Arial Unicode MS" panose="020B0604020202020204" pitchFamily="34" charset="-120"/>
              </a:rPr>
              <a:t>以</a:t>
            </a:r>
            <a:r>
              <a:rPr lang="zh-TW" altLang="en-US" sz="4800" b="1" dirty="0">
                <a:latin typeface="Microsoft JhengHei" panose="020B0604030504040204" pitchFamily="34" charset="-120"/>
                <a:ea typeface="Microsoft JhengHei" panose="020B0604030504040204" pitchFamily="34" charset="-120"/>
                <a:cs typeface="Arial Unicode MS" panose="020B0604020202020204" pitchFamily="34" charset="-120"/>
              </a:rPr>
              <a:t>便利商店</a:t>
            </a:r>
            <a:r>
              <a:rPr lang="zh-TW" altLang="en-US" sz="3600" b="1" dirty="0">
                <a:solidFill>
                  <a:schemeClr val="tx1">
                    <a:lumMod val="65000"/>
                    <a:lumOff val="35000"/>
                  </a:schemeClr>
                </a:solidFill>
                <a:latin typeface="Microsoft JhengHei" panose="020B0604030504040204" pitchFamily="34" charset="-120"/>
                <a:ea typeface="Microsoft JhengHei" panose="020B0604030504040204" pitchFamily="34" charset="-120"/>
                <a:cs typeface="Arial Unicode MS" panose="020B0604020202020204" pitchFamily="34" charset="-120"/>
              </a:rPr>
              <a:t>為例</a:t>
            </a:r>
            <a:endParaRPr lang="zh-TW" altLang="en-US" sz="4000" b="1" dirty="0">
              <a:solidFill>
                <a:schemeClr val="tx1">
                  <a:lumMod val="65000"/>
                  <a:lumOff val="35000"/>
                </a:schemeClr>
              </a:solidFill>
              <a:latin typeface="Microsoft JhengHei" panose="020B0604030504040204" pitchFamily="34" charset="-120"/>
              <a:ea typeface="Microsoft JhengHei" panose="020B0604030504040204" pitchFamily="34" charset="-120"/>
            </a:endParaRPr>
          </a:p>
        </p:txBody>
      </p:sp>
      <p:sp>
        <p:nvSpPr>
          <p:cNvPr id="10" name="圓角矩形圖說文字 9"/>
          <p:cNvSpPr/>
          <p:nvPr/>
        </p:nvSpPr>
        <p:spPr>
          <a:xfrm>
            <a:off x="1775520" y="5438776"/>
            <a:ext cx="3600400" cy="899765"/>
          </a:xfrm>
          <a:prstGeom prst="wedgeRoundRectCallout">
            <a:avLst>
              <a:gd name="adj1" fmla="val -618"/>
              <a:gd name="adj2" fmla="val -155138"/>
              <a:gd name="adj3" fmla="val 16667"/>
            </a:avLst>
          </a:prstGeom>
          <a:ln/>
        </p:spPr>
        <p:style>
          <a:lnRef idx="0">
            <a:schemeClr val="accent6"/>
          </a:lnRef>
          <a:fillRef idx="3">
            <a:schemeClr val="accent6"/>
          </a:fillRef>
          <a:effectRef idx="3">
            <a:schemeClr val="accent6"/>
          </a:effectRef>
          <a:fontRef idx="minor">
            <a:schemeClr val="lt1"/>
          </a:fontRef>
        </p:style>
        <p:txBody>
          <a:bodyPr lIns="36000" tIns="288000" rIns="36000" bIns="36000" anchor="ctr" anchorCtr="1"/>
          <a:lstStyle/>
          <a:p>
            <a:pPr algn="ctr">
              <a:spcBef>
                <a:spcPts val="600"/>
              </a:spcBef>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科、資料處理科</a:t>
            </a:r>
          </a:p>
          <a:p>
            <a:pPr algn="ctr">
              <a:defRPr/>
            </a:pP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
        <p:nvSpPr>
          <p:cNvPr id="11" name="圓角矩形圖說文字 10"/>
          <p:cNvSpPr/>
          <p:nvPr/>
        </p:nvSpPr>
        <p:spPr>
          <a:xfrm>
            <a:off x="5819775" y="1700213"/>
            <a:ext cx="3660601" cy="792683"/>
          </a:xfrm>
          <a:prstGeom prst="wedgeRoundRectCallout">
            <a:avLst>
              <a:gd name="adj1" fmla="val -35610"/>
              <a:gd name="adj2" fmla="val 99768"/>
              <a:gd name="adj3" fmla="val 16667"/>
            </a:avLst>
          </a:prstGeom>
          <a:ln/>
        </p:spPr>
        <p:style>
          <a:lnRef idx="0">
            <a:schemeClr val="accent2"/>
          </a:lnRef>
          <a:fillRef idx="3">
            <a:schemeClr val="accent2"/>
          </a:fillRef>
          <a:effectRef idx="3">
            <a:schemeClr val="accent2"/>
          </a:effectRef>
          <a:fontRef idx="minor">
            <a:schemeClr val="lt1"/>
          </a:fontRef>
        </p:style>
        <p:txBody>
          <a:bodyPr lIns="36000" tIns="0" rIns="36000" bIns="0" anchor="ctr" anchorCtr="1"/>
          <a:lstStyle/>
          <a:p>
            <a:pPr algn="ctr">
              <a:spcBef>
                <a:spcPts val="600"/>
              </a:spcBef>
              <a:defRPr/>
            </a:pPr>
            <a:r>
              <a:rPr lang="zh-TW" altLang="zh-TW" sz="2400" dirty="0">
                <a:solidFill>
                  <a:schemeClr val="bg1"/>
                </a:solidFill>
                <a:latin typeface="Microsoft JhengHei" panose="020B0604030504040204" pitchFamily="34" charset="-120"/>
                <a:ea typeface="Microsoft JhengHei" panose="020B0604030504040204" pitchFamily="34" charset="-120"/>
              </a:rPr>
              <a:t>經營管理</a:t>
            </a:r>
            <a:r>
              <a:rPr lang="zh-TW" altLang="en-US"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a:t>
            </a:r>
            <a: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t/>
            </a:r>
            <a:br>
              <a:rPr lang="en-US" altLang="zh-TW" sz="24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rPr>
            </a:br>
            <a:r>
              <a:rPr lang="zh-TW" altLang="zh-TW" sz="2400" dirty="0">
                <a:solidFill>
                  <a:schemeClr val="bg1"/>
                </a:solidFill>
                <a:latin typeface="Microsoft JhengHei" panose="020B0604030504040204" pitchFamily="34" charset="-120"/>
                <a:ea typeface="Microsoft JhengHei" panose="020B0604030504040204" pitchFamily="34" charset="-120"/>
              </a:rPr>
              <a:t>商業經營科</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會計事務科</a:t>
            </a: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
        <p:nvSpPr>
          <p:cNvPr id="9" name="圓角矩形圖說文字 8"/>
          <p:cNvSpPr/>
          <p:nvPr/>
        </p:nvSpPr>
        <p:spPr>
          <a:xfrm>
            <a:off x="6974807" y="5013176"/>
            <a:ext cx="3600399" cy="899765"/>
          </a:xfrm>
          <a:prstGeom prst="wedgeRoundRectCallout">
            <a:avLst>
              <a:gd name="adj1" fmla="val 41230"/>
              <a:gd name="adj2" fmla="val -114765"/>
              <a:gd name="adj3" fmla="val 16667"/>
            </a:avLst>
          </a:prstGeom>
          <a:solidFill>
            <a:schemeClr val="accent6"/>
          </a:solidFill>
          <a:ln/>
        </p:spPr>
        <p:style>
          <a:lnRef idx="0">
            <a:schemeClr val="accent3"/>
          </a:lnRef>
          <a:fillRef idx="3">
            <a:schemeClr val="accent3"/>
          </a:fillRef>
          <a:effectRef idx="3">
            <a:schemeClr val="accent3"/>
          </a:effectRef>
          <a:fontRef idx="minor">
            <a:schemeClr val="lt1"/>
          </a:fontRef>
        </p:style>
        <p:txBody>
          <a:bodyPr lIns="36000" tIns="0" rIns="36000" bIns="0" anchor="ctr" anchorCtr="1"/>
          <a:lstStyle/>
          <a:p>
            <a:pPr algn="ctr">
              <a:spcBef>
                <a:spcPts val="600"/>
              </a:spcBef>
              <a:defRPr/>
            </a:pPr>
            <a:r>
              <a:rPr lang="zh-TW" altLang="zh-TW" sz="2400" dirty="0">
                <a:solidFill>
                  <a:schemeClr val="bg1"/>
                </a:solidFill>
                <a:latin typeface="Microsoft JhengHei" panose="020B0604030504040204" pitchFamily="34" charset="-120"/>
                <a:ea typeface="Microsoft JhengHei" panose="020B0604030504040204" pitchFamily="34" charset="-120"/>
              </a:rPr>
              <a:t>流通管理</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en-US" altLang="zh-TW" sz="2400" dirty="0">
                <a:solidFill>
                  <a:schemeClr val="bg1"/>
                </a:solidFill>
                <a:latin typeface="Microsoft JhengHei" panose="020B0604030504040204" pitchFamily="34" charset="-120"/>
                <a:ea typeface="Microsoft JhengHei" panose="020B0604030504040204" pitchFamily="34" charset="-120"/>
              </a:rPr>
              <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zh-TW" sz="2400" dirty="0">
                <a:solidFill>
                  <a:schemeClr val="bg1"/>
                </a:solidFill>
                <a:latin typeface="Microsoft JhengHei" panose="020B0604030504040204" pitchFamily="34" charset="-120"/>
                <a:ea typeface="Microsoft JhengHei" panose="020B0604030504040204" pitchFamily="34" charset="-120"/>
              </a:rPr>
              <a:t>商業經營科</a:t>
            </a:r>
            <a:r>
              <a:rPr lang="zh-TW" altLang="en-US" sz="2400" dirty="0">
                <a:solidFill>
                  <a:schemeClr val="bg1"/>
                </a:solidFill>
                <a:latin typeface="Microsoft JhengHei" panose="020B0604030504040204" pitchFamily="34" charset="-120"/>
                <a:ea typeface="Microsoft JhengHei" panose="020B0604030504040204" pitchFamily="34" charset="-120"/>
              </a:rPr>
              <a:t>、</a:t>
            </a:r>
            <a:r>
              <a:rPr lang="zh-TW" altLang="zh-TW" sz="2400" dirty="0">
                <a:solidFill>
                  <a:schemeClr val="bg1"/>
                </a:solidFill>
                <a:latin typeface="Microsoft JhengHei" panose="020B0604030504040204" pitchFamily="34" charset="-120"/>
                <a:ea typeface="Microsoft JhengHei" panose="020B0604030504040204" pitchFamily="34" charset="-120"/>
              </a:rPr>
              <a:t>流通管理科</a:t>
            </a:r>
            <a:endParaRPr lang="zh-TW" altLang="en-US" sz="2400" dirty="0">
              <a:solidFill>
                <a:schemeClr val="bg1"/>
              </a:solidFill>
              <a:latin typeface="Microsoft JhengHei" panose="020B0604030504040204" pitchFamily="34" charset="-120"/>
              <a:ea typeface="Microsoft JhengHei" panose="020B0604030504040204" pitchFamily="34" charset="-120"/>
            </a:endParaRPr>
          </a:p>
        </p:txBody>
      </p:sp>
    </p:spTree>
    <p:custDataLst>
      <p:tags r:id="rId1"/>
    </p:custDataLst>
    <p:extLst>
      <p:ext uri="{BB962C8B-B14F-4D97-AF65-F5344CB8AC3E}">
        <p14:creationId xmlns:p14="http://schemas.microsoft.com/office/powerpoint/2010/main" val="3106145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510" y="300607"/>
            <a:ext cx="8229600" cy="825356"/>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1/3</a:t>
            </a:r>
            <a:endParaRPr lang="en-US" sz="3600" b="1" dirty="0">
              <a:solidFill>
                <a:schemeClr val="accent6"/>
              </a:solidFill>
              <a:latin typeface="Microsoft JhengHei" panose="020B0604030504040204" pitchFamily="34" charset="-120"/>
              <a:ea typeface="Microsoft JhengHei" panose="020B0604030504040204" pitchFamily="34" charset="-120"/>
            </a:endParaRPr>
          </a:p>
        </p:txBody>
      </p:sp>
      <p:pic>
        <p:nvPicPr>
          <p:cNvPr id="4" name="Picture 3"/>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32556" y="789584"/>
            <a:ext cx="2839540" cy="174467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28446" y="1864540"/>
            <a:ext cx="1836712" cy="137196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640777" y="3464105"/>
            <a:ext cx="1944216" cy="129514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788590" y="4930705"/>
            <a:ext cx="2051720" cy="1538790"/>
          </a:xfrm>
          <a:prstGeom prst="rect">
            <a:avLst/>
          </a:prstGeom>
        </p:spPr>
      </p:pic>
      <p:cxnSp>
        <p:nvCxnSpPr>
          <p:cNvPr id="11" name="Elbow Connector 10"/>
          <p:cNvCxnSpPr>
            <a:endCxn id="5" idx="1"/>
          </p:cNvCxnSpPr>
          <p:nvPr/>
        </p:nvCxnSpPr>
        <p:spPr>
          <a:xfrm flipV="1">
            <a:off x="3259812" y="2550522"/>
            <a:ext cx="1268634" cy="761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4" idx="2"/>
            <a:endCxn id="7" idx="1"/>
          </p:cNvCxnSpPr>
          <p:nvPr/>
        </p:nvCxnSpPr>
        <p:spPr>
          <a:xfrm rot="16200000" flipH="1">
            <a:off x="3157839" y="2628741"/>
            <a:ext cx="1577424" cy="138845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Elbow Connector 14"/>
          <p:cNvCxnSpPr>
            <a:stCxn id="4" idx="2"/>
            <a:endCxn id="9" idx="1"/>
          </p:cNvCxnSpPr>
          <p:nvPr/>
        </p:nvCxnSpPr>
        <p:spPr>
          <a:xfrm rot="16200000" flipH="1">
            <a:off x="2437535" y="3349045"/>
            <a:ext cx="3165846" cy="153626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5"/>
          <p:cNvSpPr/>
          <p:nvPr/>
        </p:nvSpPr>
        <p:spPr>
          <a:xfrm>
            <a:off x="6472662" y="2199929"/>
            <a:ext cx="1415772" cy="830997"/>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商業經營</a:t>
            </a:r>
            <a:r>
              <a:rPr lang="en-US" altLang="zh-TW" sz="2400" dirty="0">
                <a:solidFill>
                  <a:schemeClr val="bg1"/>
                </a:solidFill>
                <a:latin typeface="Microsoft JhengHei" panose="020B0604030504040204" pitchFamily="34" charset="-120"/>
                <a:ea typeface="Microsoft JhengHei" panose="020B0604030504040204" pitchFamily="34" charset="-120"/>
              </a:rPr>
              <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門市服務</a:t>
            </a:r>
          </a:p>
        </p:txBody>
      </p:sp>
      <p:sp>
        <p:nvSpPr>
          <p:cNvPr id="20" name="Rectangle 16"/>
          <p:cNvSpPr/>
          <p:nvPr/>
        </p:nvSpPr>
        <p:spPr>
          <a:xfrm>
            <a:off x="6691483" y="3900027"/>
            <a:ext cx="1415773" cy="461665"/>
          </a:xfrm>
          <a:prstGeom prst="rect">
            <a:avLst/>
          </a:prstGeom>
          <a:solidFill>
            <a:schemeClr val="accent1"/>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物流管理</a:t>
            </a:r>
          </a:p>
        </p:txBody>
      </p:sp>
      <p:sp>
        <p:nvSpPr>
          <p:cNvPr id="21" name="Rectangle 17"/>
          <p:cNvSpPr/>
          <p:nvPr/>
        </p:nvSpPr>
        <p:spPr>
          <a:xfrm>
            <a:off x="6956803" y="5469119"/>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p>
        </p:txBody>
      </p:sp>
      <p:sp>
        <p:nvSpPr>
          <p:cNvPr id="24" name="標題 1"/>
          <p:cNvSpPr txBox="1">
            <a:spLocks/>
          </p:cNvSpPr>
          <p:nvPr/>
        </p:nvSpPr>
        <p:spPr>
          <a:xfrm>
            <a:off x="8605840" y="2400176"/>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軟硬體工程相關</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5" name="標題 1"/>
          <p:cNvSpPr txBox="1">
            <a:spLocks/>
          </p:cNvSpPr>
          <p:nvPr/>
        </p:nvSpPr>
        <p:spPr>
          <a:xfrm>
            <a:off x="8605840" y="1778359"/>
            <a:ext cx="2746744" cy="619087"/>
          </a:xfrm>
          <a:prstGeom prst="rect">
            <a:avLst/>
          </a:prstGeom>
          <a:solidFill>
            <a:srgbClr val="E1FFFF"/>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gn="ctr">
              <a:lnSpc>
                <a:spcPct val="90000"/>
              </a:lnSpc>
              <a:defRPr/>
            </a:pPr>
            <a:r>
              <a:rPr lang="zh-TW" altLang="en-US" sz="2400" spc="50" dirty="0">
                <a:ln w="11430"/>
                <a:solidFill>
                  <a:srgbClr val="FF0000"/>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★衍生相關行業</a:t>
            </a:r>
            <a:endParaRPr lang="en-US" altLang="zh-TW" sz="2400" spc="50" dirty="0">
              <a:ln w="11430"/>
              <a:solidFill>
                <a:srgbClr val="FF0000"/>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8" name="標題 1"/>
          <p:cNvSpPr txBox="1">
            <a:spLocks/>
          </p:cNvSpPr>
          <p:nvPr/>
        </p:nvSpPr>
        <p:spPr>
          <a:xfrm>
            <a:off x="8605840" y="2941880"/>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食品、日常用品</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29" name="標題 1"/>
          <p:cNvSpPr txBox="1">
            <a:spLocks/>
          </p:cNvSpPr>
          <p:nvPr/>
        </p:nvSpPr>
        <p:spPr>
          <a:xfrm>
            <a:off x="8605840" y="3483584"/>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餐飲相關</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0" name="標題 1"/>
          <p:cNvSpPr txBox="1">
            <a:spLocks/>
          </p:cNvSpPr>
          <p:nvPr/>
        </p:nvSpPr>
        <p:spPr>
          <a:xfrm>
            <a:off x="8605840" y="4025288"/>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電訊、通訊</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1" name="標題 1"/>
          <p:cNvSpPr txBox="1">
            <a:spLocks/>
          </p:cNvSpPr>
          <p:nvPr/>
        </p:nvSpPr>
        <p:spPr>
          <a:xfrm>
            <a:off x="8605840" y="4566992"/>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文教、影印</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2" name="標題 1"/>
          <p:cNvSpPr txBox="1">
            <a:spLocks/>
          </p:cNvSpPr>
          <p:nvPr/>
        </p:nvSpPr>
        <p:spPr>
          <a:xfrm>
            <a:off x="8605840" y="5108696"/>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購票、快捷</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3" name="標題 1"/>
          <p:cNvSpPr txBox="1">
            <a:spLocks/>
          </p:cNvSpPr>
          <p:nvPr/>
        </p:nvSpPr>
        <p:spPr>
          <a:xfrm>
            <a:off x="8605840" y="5650400"/>
            <a:ext cx="2746744" cy="541701"/>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zh-TW" altLang="en-US"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在地化服務</a:t>
            </a:r>
            <a:endParaRPr lang="en-US" altLang="zh-TW" sz="2400"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endParaRPr>
          </a:p>
        </p:txBody>
      </p:sp>
      <p:sp>
        <p:nvSpPr>
          <p:cNvPr id="34" name="標題 1"/>
          <p:cNvSpPr txBox="1">
            <a:spLocks/>
          </p:cNvSpPr>
          <p:nvPr/>
        </p:nvSpPr>
        <p:spPr>
          <a:xfrm>
            <a:off x="8605840" y="6192102"/>
            <a:ext cx="2746744" cy="477258"/>
          </a:xfrm>
          <a:prstGeom prst="rect">
            <a:avLst/>
          </a:prstGeom>
          <a:solidFill>
            <a:srgbClr val="E5FFE5"/>
          </a:solidFill>
          <a:ln w="19525" cap="flat" cmpd="sng" algn="ctr">
            <a:solidFill>
              <a:schemeClr val="bg1"/>
            </a:solidFill>
            <a:prstDash val="solid"/>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tIns="0" bIns="0" anchor="ctr">
            <a:scene3d>
              <a:camera prst="orthographicFront"/>
              <a:lightRig rig="threePt" dir="t"/>
            </a:scene3d>
            <a:sp3d>
              <a:bevelB w="0" h="0"/>
              <a:contourClr>
                <a:srgbClr val="1C5C90"/>
              </a:contourClr>
            </a:sp3d>
          </a:bodyPr>
          <a:lstStyle/>
          <a:p>
            <a:pPr marL="531813" indent="-531813">
              <a:lnSpc>
                <a:spcPct val="90000"/>
              </a:lnSpc>
              <a:defRPr/>
            </a:pPr>
            <a:r>
              <a:rPr lang="en-US" altLang="zh-TW" spc="50" dirty="0">
                <a:ln w="11430"/>
                <a:solidFill>
                  <a:srgbClr val="0000FF"/>
                </a:solidFill>
                <a:effectLst>
                  <a:outerShdw blurRad="76200" dist="50800" dir="5400000" algn="tl" rotWithShape="0">
                    <a:srgbClr val="000000">
                      <a:alpha val="65000"/>
                    </a:srgbClr>
                  </a:outerShdw>
                </a:effectLst>
                <a:latin typeface="Microsoft JhengHei" panose="020B0604030504040204" pitchFamily="34" charset="-120"/>
                <a:ea typeface="Microsoft JhengHei" panose="020B0604030504040204" pitchFamily="34" charset="-120"/>
                <a:cs typeface="Segoe UI" pitchFamily="34" charset="0"/>
              </a:rPr>
              <a:t>……</a:t>
            </a:r>
          </a:p>
        </p:txBody>
      </p:sp>
    </p:spTree>
    <p:custDataLst>
      <p:tags r:id="rId1"/>
    </p:custDataLst>
    <p:extLst>
      <p:ext uri="{BB962C8B-B14F-4D97-AF65-F5344CB8AC3E}">
        <p14:creationId xmlns:p14="http://schemas.microsoft.com/office/powerpoint/2010/main" val="351416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right)">
                                      <p:cBhvr>
                                        <p:cTn id="11" dur="500"/>
                                        <p:tgtEl>
                                          <p:spTgt spid="2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animBg="1"/>
      <p:bldP spid="25" grpId="0" animBg="1"/>
      <p:bldP spid="28" grpId="0" animBg="1"/>
      <p:bldP spid="29" grpId="0" animBg="1"/>
      <p:bldP spid="30" grpId="0" animBg="1"/>
      <p:bldP spid="31" grpId="0" animBg="1"/>
      <p:bldP spid="3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10</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2927535349"/>
              </p:ext>
            </p:extLst>
          </p:nvPr>
        </p:nvGraphicFramePr>
        <p:xfrm>
          <a:off x="335360" y="1839354"/>
          <a:ext cx="11737309" cy="4125230"/>
        </p:xfrm>
        <a:graphic>
          <a:graphicData uri="http://schemas.openxmlformats.org/drawingml/2006/table">
            <a:tbl>
              <a:tblPr firstRow="1" firstCol="1" bandRow="1">
                <a:tableStyleId>{5C22544A-7EE6-4342-B048-85BDC9FD1C3A}</a:tableStyleId>
              </a:tblPr>
              <a:tblGrid>
                <a:gridCol w="1578639">
                  <a:extLst>
                    <a:ext uri="{9D8B030D-6E8A-4147-A177-3AD203B41FA5}">
                      <a16:colId xmlns:a16="http://schemas.microsoft.com/office/drawing/2014/main" val="254185441"/>
                    </a:ext>
                  </a:extLst>
                </a:gridCol>
                <a:gridCol w="1015867">
                  <a:extLst>
                    <a:ext uri="{9D8B030D-6E8A-4147-A177-3AD203B41FA5}">
                      <a16:colId xmlns:a16="http://schemas.microsoft.com/office/drawing/2014/main" val="3986607439"/>
                    </a:ext>
                  </a:extLst>
                </a:gridCol>
                <a:gridCol w="1015867">
                  <a:extLst>
                    <a:ext uri="{9D8B030D-6E8A-4147-A177-3AD203B41FA5}">
                      <a16:colId xmlns:a16="http://schemas.microsoft.com/office/drawing/2014/main" val="2464573548"/>
                    </a:ext>
                  </a:extLst>
                </a:gridCol>
                <a:gridCol w="1015867">
                  <a:extLst>
                    <a:ext uri="{9D8B030D-6E8A-4147-A177-3AD203B41FA5}">
                      <a16:colId xmlns:a16="http://schemas.microsoft.com/office/drawing/2014/main" val="1283432225"/>
                    </a:ext>
                  </a:extLst>
                </a:gridCol>
                <a:gridCol w="1015867">
                  <a:extLst>
                    <a:ext uri="{9D8B030D-6E8A-4147-A177-3AD203B41FA5}">
                      <a16:colId xmlns:a16="http://schemas.microsoft.com/office/drawing/2014/main" val="3941859150"/>
                    </a:ext>
                  </a:extLst>
                </a:gridCol>
                <a:gridCol w="1015867">
                  <a:extLst>
                    <a:ext uri="{9D8B030D-6E8A-4147-A177-3AD203B41FA5}">
                      <a16:colId xmlns:a16="http://schemas.microsoft.com/office/drawing/2014/main" val="537544458"/>
                    </a:ext>
                  </a:extLst>
                </a:gridCol>
                <a:gridCol w="1015867">
                  <a:extLst>
                    <a:ext uri="{9D8B030D-6E8A-4147-A177-3AD203B41FA5}">
                      <a16:colId xmlns:a16="http://schemas.microsoft.com/office/drawing/2014/main" val="909219341"/>
                    </a:ext>
                  </a:extLst>
                </a:gridCol>
                <a:gridCol w="1015867">
                  <a:extLst>
                    <a:ext uri="{9D8B030D-6E8A-4147-A177-3AD203B41FA5}">
                      <a16:colId xmlns:a16="http://schemas.microsoft.com/office/drawing/2014/main" val="735278889"/>
                    </a:ext>
                  </a:extLst>
                </a:gridCol>
                <a:gridCol w="1015867">
                  <a:extLst>
                    <a:ext uri="{9D8B030D-6E8A-4147-A177-3AD203B41FA5}">
                      <a16:colId xmlns:a16="http://schemas.microsoft.com/office/drawing/2014/main" val="55710627"/>
                    </a:ext>
                  </a:extLst>
                </a:gridCol>
                <a:gridCol w="1015867">
                  <a:extLst>
                    <a:ext uri="{9D8B030D-6E8A-4147-A177-3AD203B41FA5}">
                      <a16:colId xmlns:a16="http://schemas.microsoft.com/office/drawing/2014/main" val="2839369890"/>
                    </a:ext>
                  </a:extLst>
                </a:gridCol>
                <a:gridCol w="1015867">
                  <a:extLst>
                    <a:ext uri="{9D8B030D-6E8A-4147-A177-3AD203B41FA5}">
                      <a16:colId xmlns:a16="http://schemas.microsoft.com/office/drawing/2014/main" val="2947123099"/>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113</a:t>
                      </a:r>
                      <a:endParaRPr lang="zh-TW" altLang="en-US" dirty="0"/>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98.85%</a:t>
                      </a:r>
                      <a:endParaRPr lang="zh-TW" altLang="en-US" dirty="0"/>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99.6%</a:t>
                      </a:r>
                      <a:endParaRPr lang="zh-TW" altLang="en-US" dirty="0"/>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1919364" y="1832001"/>
            <a:ext cx="1008284"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1524000" y="1040288"/>
            <a:ext cx="2267744" cy="1393097"/>
          </a:xfrm>
          <a:prstGeom prst="rect">
            <a:avLst/>
          </a:prstGeom>
          <a:noFill/>
          <a:ln w="9525">
            <a:noFill/>
            <a:miter lim="800000"/>
            <a:headEnd/>
            <a:tailEnd/>
          </a:ln>
        </p:spPr>
      </p:pic>
      <p:pic>
        <p:nvPicPr>
          <p:cNvPr id="33796" name="Picture 4"/>
          <p:cNvPicPr>
            <a:picLocks noChangeAspect="1"/>
          </p:cNvPicPr>
          <p:nvPr/>
        </p:nvPicPr>
        <p:blipFill>
          <a:blip r:embed="rId4" cstate="screen"/>
          <a:srcRect/>
          <a:stretch>
            <a:fillRect/>
          </a:stretch>
        </p:blipFill>
        <p:spPr bwMode="auto">
          <a:xfrm>
            <a:off x="3150240" y="1844049"/>
            <a:ext cx="1943100" cy="1452563"/>
          </a:xfrm>
          <a:prstGeom prst="rect">
            <a:avLst/>
          </a:prstGeom>
          <a:noFill/>
          <a:ln w="9525">
            <a:noFill/>
            <a:miter lim="800000"/>
            <a:headEnd/>
            <a:tailEnd/>
          </a:ln>
        </p:spPr>
      </p:pic>
      <p:pic>
        <p:nvPicPr>
          <p:cNvPr id="33797" name="Picture 6"/>
          <p:cNvPicPr>
            <a:picLocks noChangeAspect="1"/>
          </p:cNvPicPr>
          <p:nvPr/>
        </p:nvPicPr>
        <p:blipFill>
          <a:blip r:embed="rId5" cstate="screen"/>
          <a:srcRect/>
          <a:stretch>
            <a:fillRect/>
          </a:stretch>
        </p:blipFill>
        <p:spPr bwMode="auto">
          <a:xfrm>
            <a:off x="3137742" y="3473093"/>
            <a:ext cx="1943100" cy="1295400"/>
          </a:xfrm>
          <a:prstGeom prst="rect">
            <a:avLst/>
          </a:prstGeom>
          <a:noFill/>
          <a:ln w="9525">
            <a:noFill/>
            <a:miter lim="800000"/>
            <a:headEnd/>
            <a:tailEnd/>
          </a:ln>
        </p:spPr>
      </p:pic>
      <p:pic>
        <p:nvPicPr>
          <p:cNvPr id="33798" name="Picture 8"/>
          <p:cNvPicPr>
            <a:picLocks noChangeAspect="1"/>
          </p:cNvPicPr>
          <p:nvPr/>
        </p:nvPicPr>
        <p:blipFill>
          <a:blip r:embed="rId6" cstate="screen"/>
          <a:srcRect/>
          <a:stretch>
            <a:fillRect/>
          </a:stretch>
        </p:blipFill>
        <p:spPr bwMode="auto">
          <a:xfrm>
            <a:off x="3083767" y="5001856"/>
            <a:ext cx="2051050" cy="1539875"/>
          </a:xfrm>
          <a:prstGeom prst="rect">
            <a:avLst/>
          </a:prstGeom>
          <a:noFill/>
          <a:ln w="9525">
            <a:noFill/>
            <a:miter lim="800000"/>
            <a:headEnd/>
            <a:tailEnd/>
          </a:ln>
        </p:spPr>
      </p:pic>
      <p:cxnSp>
        <p:nvCxnSpPr>
          <p:cNvPr id="9" name="Elbow Connector 10"/>
          <p:cNvCxnSpPr>
            <a:stCxn id="33795" idx="2"/>
            <a:endCxn id="33796" idx="1"/>
          </p:cNvCxnSpPr>
          <p:nvPr/>
        </p:nvCxnSpPr>
        <p:spPr>
          <a:xfrm rot="16200000" flipH="1">
            <a:off x="2835583" y="2255673"/>
            <a:ext cx="136946" cy="4923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Elbow Connector 12"/>
          <p:cNvCxnSpPr>
            <a:stCxn id="33795" idx="2"/>
            <a:endCxn id="33797" idx="1"/>
          </p:cNvCxnSpPr>
          <p:nvPr/>
        </p:nvCxnSpPr>
        <p:spPr>
          <a:xfrm rot="16200000" flipH="1">
            <a:off x="2054104" y="3037153"/>
            <a:ext cx="1687409" cy="47987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4"/>
          <p:cNvCxnSpPr>
            <a:stCxn id="33795" idx="2"/>
            <a:endCxn id="33798" idx="1"/>
          </p:cNvCxnSpPr>
          <p:nvPr/>
        </p:nvCxnSpPr>
        <p:spPr>
          <a:xfrm rot="16200000" flipH="1">
            <a:off x="1201616" y="3889641"/>
            <a:ext cx="3338409" cy="425895"/>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 name="標題 1"/>
          <p:cNvSpPr>
            <a:spLocks noGrp="1"/>
          </p:cNvSpPr>
          <p:nvPr>
            <p:ph type="title"/>
          </p:nvPr>
        </p:nvSpPr>
        <p:spPr>
          <a:xfrm>
            <a:off x="2180155" y="325733"/>
            <a:ext cx="8291264" cy="877713"/>
          </a:xfrm>
        </p:spPr>
        <p:txBody>
          <a:bodyPr>
            <a:normAutofit fontScale="90000"/>
          </a:bodyPr>
          <a:lstStyle/>
          <a:p>
            <a:r>
              <a:rPr lang="zh-TW" altLang="en-US" b="1" dirty="0">
                <a:latin typeface="Microsoft JhengHei" panose="020B0604030504040204" pitchFamily="34" charset="-120"/>
                <a:ea typeface="Microsoft JhengHei" panose="020B0604030504040204" pitchFamily="34" charset="-120"/>
              </a:rPr>
              <a:t>專業群科分析－</a:t>
            </a:r>
            <a:r>
              <a:rPr lang="zh-TW" altLang="en-US" sz="40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4000" b="1" dirty="0">
                <a:solidFill>
                  <a:schemeClr val="accent6"/>
                </a:solidFill>
                <a:latin typeface="Microsoft JhengHei" panose="020B0604030504040204" pitchFamily="34" charset="-120"/>
                <a:ea typeface="Microsoft JhengHei" panose="020B0604030504040204" pitchFamily="34" charset="-120"/>
              </a:rPr>
              <a:t>2/3</a:t>
            </a:r>
            <a:endParaRPr lang="zh-TW" altLang="en-US" sz="4000" b="1" dirty="0">
              <a:solidFill>
                <a:schemeClr val="accent6"/>
              </a:solidFill>
              <a:latin typeface="Microsoft JhengHei" panose="020B0604030504040204" pitchFamily="34" charset="-120"/>
              <a:ea typeface="Microsoft JhengHei" panose="020B0604030504040204" pitchFamily="34" charset="-120"/>
            </a:endParaRPr>
          </a:p>
        </p:txBody>
      </p:sp>
      <p:pic>
        <p:nvPicPr>
          <p:cNvPr id="41" name="Picture 2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916465" y="1374397"/>
            <a:ext cx="2376265" cy="1584176"/>
          </a:xfrm>
          <a:prstGeom prst="rect">
            <a:avLst/>
          </a:prstGeom>
        </p:spPr>
      </p:pic>
      <p:pic>
        <p:nvPicPr>
          <p:cNvPr id="4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6466" y="3102590"/>
            <a:ext cx="2424663" cy="1607657"/>
          </a:xfrm>
          <a:prstGeom prst="rect">
            <a:avLst/>
          </a:prstGeom>
        </p:spPr>
      </p:pic>
      <p:pic>
        <p:nvPicPr>
          <p:cNvPr id="43" name="Picture 3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940664" y="4884656"/>
            <a:ext cx="2376264" cy="1774277"/>
          </a:xfrm>
          <a:prstGeom prst="rect">
            <a:avLst/>
          </a:prstGeom>
        </p:spPr>
      </p:pic>
      <p:sp>
        <p:nvSpPr>
          <p:cNvPr id="38" name="Rectangle 35"/>
          <p:cNvSpPr/>
          <p:nvPr/>
        </p:nvSpPr>
        <p:spPr>
          <a:xfrm>
            <a:off x="8952810" y="2223105"/>
            <a:ext cx="1518609" cy="760959"/>
          </a:xfrm>
          <a:prstGeom prst="rect">
            <a:avLst/>
          </a:prstGeom>
          <a:solidFill>
            <a:schemeClr val="accent2"/>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商業經營科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會計事務科 </a:t>
            </a:r>
            <a:endParaRPr lang="en-US" altLang="zh-TW" sz="2000" dirty="0">
              <a:solidFill>
                <a:schemeClr val="bg1"/>
              </a:solidFill>
              <a:latin typeface="Microsoft JhengHei" panose="020B0604030504040204" pitchFamily="34" charset="-120"/>
              <a:ea typeface="Microsoft JhengHei" panose="020B0604030504040204" pitchFamily="34" charset="-120"/>
            </a:endParaRPr>
          </a:p>
        </p:txBody>
      </p:sp>
      <p:sp>
        <p:nvSpPr>
          <p:cNvPr id="25" name="Rectangle 35"/>
          <p:cNvSpPr/>
          <p:nvPr/>
        </p:nvSpPr>
        <p:spPr>
          <a:xfrm>
            <a:off x="8952809" y="3934506"/>
            <a:ext cx="1488012"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流通管理科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商業經營科 </a:t>
            </a:r>
            <a:endParaRPr lang="en-US" sz="2000" dirty="0">
              <a:solidFill>
                <a:schemeClr val="bg1"/>
              </a:solidFill>
              <a:latin typeface="Microsoft JhengHei" panose="020B0604030504040204" pitchFamily="34" charset="-120"/>
              <a:ea typeface="Microsoft JhengHei" panose="020B0604030504040204" pitchFamily="34" charset="-120"/>
            </a:endParaRPr>
          </a:p>
        </p:txBody>
      </p:sp>
      <p:sp>
        <p:nvSpPr>
          <p:cNvPr id="39" name="Rectangle 35"/>
          <p:cNvSpPr/>
          <p:nvPr/>
        </p:nvSpPr>
        <p:spPr>
          <a:xfrm>
            <a:off x="8952809" y="5908402"/>
            <a:ext cx="1468606" cy="760959"/>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wrap="square" lIns="72000" tIns="72000" rIns="72000" bIns="72000">
            <a:spAutoFit/>
          </a:bodyPr>
          <a:lstStyle/>
          <a:p>
            <a:pPr algn="ctr"/>
            <a:r>
              <a:rPr lang="zh-TW" altLang="en-US" sz="2000" dirty="0">
                <a:solidFill>
                  <a:schemeClr val="bg1"/>
                </a:solidFill>
                <a:latin typeface="Microsoft JhengHei" panose="020B0604030504040204" pitchFamily="34" charset="-120"/>
                <a:ea typeface="Microsoft JhengHei" panose="020B0604030504040204" pitchFamily="34" charset="-120"/>
              </a:rPr>
              <a:t>電子商務科 </a:t>
            </a:r>
            <a:endParaRPr lang="en-US" altLang="zh-TW" sz="2000" dirty="0">
              <a:solidFill>
                <a:schemeClr val="bg1"/>
              </a:solidFill>
              <a:latin typeface="Microsoft JhengHei" panose="020B0604030504040204" pitchFamily="34" charset="-120"/>
              <a:ea typeface="Microsoft JhengHei" panose="020B0604030504040204" pitchFamily="34" charset="-120"/>
            </a:endParaRPr>
          </a:p>
          <a:p>
            <a:pPr algn="ctr"/>
            <a:r>
              <a:rPr lang="zh-TW" altLang="en-US" sz="2000" dirty="0">
                <a:solidFill>
                  <a:schemeClr val="bg1"/>
                </a:solidFill>
                <a:latin typeface="Microsoft JhengHei" panose="020B0604030504040204" pitchFamily="34" charset="-120"/>
                <a:ea typeface="Microsoft JhengHei" panose="020B0604030504040204" pitchFamily="34" charset="-120"/>
              </a:rPr>
              <a:t>資料處理科</a:t>
            </a:r>
            <a:endParaRPr lang="en-US" altLang="zh-TW" sz="2000" dirty="0">
              <a:solidFill>
                <a:schemeClr val="bg1"/>
              </a:solidFill>
              <a:latin typeface="Microsoft JhengHei" panose="020B0604030504040204" pitchFamily="34" charset="-120"/>
              <a:ea typeface="Microsoft JhengHei" panose="020B0604030504040204" pitchFamily="34" charset="-120"/>
            </a:endParaRPr>
          </a:p>
        </p:txBody>
      </p:sp>
      <p:cxnSp>
        <p:nvCxnSpPr>
          <p:cNvPr id="44" name="Elbow Connector 12"/>
          <p:cNvCxnSpPr>
            <a:stCxn id="33796" idx="3"/>
            <a:endCxn id="41" idx="1"/>
          </p:cNvCxnSpPr>
          <p:nvPr/>
        </p:nvCxnSpPr>
        <p:spPr>
          <a:xfrm flipV="1">
            <a:off x="5093340" y="2166486"/>
            <a:ext cx="1823124" cy="40384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5"/>
          <p:cNvSpPr/>
          <p:nvPr/>
        </p:nvSpPr>
        <p:spPr>
          <a:xfrm>
            <a:off x="5277878" y="2648851"/>
            <a:ext cx="1415772" cy="830997"/>
          </a:xfrm>
          <a:prstGeom prst="rect">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商業經營</a:t>
            </a:r>
            <a:r>
              <a:rPr lang="en-US" altLang="zh-TW" sz="2400" dirty="0">
                <a:solidFill>
                  <a:schemeClr val="bg1"/>
                </a:solidFill>
                <a:latin typeface="Microsoft JhengHei" panose="020B0604030504040204" pitchFamily="34" charset="-120"/>
                <a:ea typeface="Microsoft JhengHei" panose="020B0604030504040204" pitchFamily="34" charset="-120"/>
              </a:rPr>
              <a:t/>
            </a:r>
            <a:br>
              <a:rPr lang="en-US" altLang="zh-TW" sz="2400" dirty="0">
                <a:solidFill>
                  <a:schemeClr val="bg1"/>
                </a:solidFill>
                <a:latin typeface="Microsoft JhengHei" panose="020B0604030504040204" pitchFamily="34" charset="-120"/>
                <a:ea typeface="Microsoft JhengHei" panose="020B0604030504040204" pitchFamily="34" charset="-120"/>
              </a:rPr>
            </a:br>
            <a:r>
              <a:rPr lang="zh-TW" altLang="en-US" sz="2400" dirty="0">
                <a:solidFill>
                  <a:schemeClr val="bg1"/>
                </a:solidFill>
                <a:latin typeface="Microsoft JhengHei" panose="020B0604030504040204" pitchFamily="34" charset="-120"/>
                <a:ea typeface="Microsoft JhengHei" panose="020B0604030504040204" pitchFamily="34" charset="-120"/>
              </a:rPr>
              <a:t>門市服務</a:t>
            </a:r>
          </a:p>
        </p:txBody>
      </p:sp>
      <p:sp>
        <p:nvSpPr>
          <p:cNvPr id="13" name="Rectangle 16"/>
          <p:cNvSpPr/>
          <p:nvPr/>
        </p:nvSpPr>
        <p:spPr>
          <a:xfrm>
            <a:off x="5266181" y="4196860"/>
            <a:ext cx="1415773" cy="461665"/>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物流管理</a:t>
            </a:r>
          </a:p>
        </p:txBody>
      </p:sp>
      <p:sp>
        <p:nvSpPr>
          <p:cNvPr id="14" name="Rectangle 17"/>
          <p:cNvSpPr/>
          <p:nvPr/>
        </p:nvSpPr>
        <p:spPr>
          <a:xfrm>
            <a:off x="5300785" y="5890152"/>
            <a:ext cx="1416050" cy="461962"/>
          </a:xfrm>
          <a:prstGeom prst="rect">
            <a:avLst/>
          </a:prstGeom>
          <a:solidFill>
            <a:schemeClr val="accent6"/>
          </a:solidFill>
        </p:spPr>
        <p:style>
          <a:lnRef idx="1">
            <a:schemeClr val="accent1"/>
          </a:lnRef>
          <a:fillRef idx="2">
            <a:schemeClr val="accent1"/>
          </a:fillRef>
          <a:effectRef idx="1">
            <a:schemeClr val="accent1"/>
          </a:effectRef>
          <a:fontRef idx="minor">
            <a:schemeClr val="dk1"/>
          </a:fontRef>
        </p:style>
        <p:txBody>
          <a:bodyPr wrap="none">
            <a:spAutoFit/>
          </a:bodyPr>
          <a:lstStyle/>
          <a:p>
            <a:pPr algn="ctr" eaLnBrk="0" hangingPunct="0">
              <a:defRPr/>
            </a:pPr>
            <a:r>
              <a:rPr lang="zh-TW" altLang="en-US" sz="2400" dirty="0">
                <a:solidFill>
                  <a:schemeClr val="bg1"/>
                </a:solidFill>
                <a:latin typeface="Microsoft JhengHei" panose="020B0604030504040204" pitchFamily="34" charset="-120"/>
                <a:ea typeface="Microsoft JhengHei" panose="020B0604030504040204" pitchFamily="34" charset="-120"/>
              </a:rPr>
              <a:t>電子商務</a:t>
            </a:r>
          </a:p>
        </p:txBody>
      </p:sp>
      <p:cxnSp>
        <p:nvCxnSpPr>
          <p:cNvPr id="54" name="Elbow Connector 12"/>
          <p:cNvCxnSpPr>
            <a:stCxn id="33797" idx="3"/>
            <a:endCxn id="42" idx="1"/>
          </p:cNvCxnSpPr>
          <p:nvPr/>
        </p:nvCxnSpPr>
        <p:spPr>
          <a:xfrm flipV="1">
            <a:off x="5080843" y="3906419"/>
            <a:ext cx="1835623" cy="21437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Elbow Connector 12"/>
          <p:cNvCxnSpPr>
            <a:stCxn id="33798" idx="3"/>
            <a:endCxn id="43" idx="1"/>
          </p:cNvCxnSpPr>
          <p:nvPr/>
        </p:nvCxnSpPr>
        <p:spPr>
          <a:xfrm>
            <a:off x="5134818" y="5771794"/>
            <a:ext cx="1805847" cy="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860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right)">
                                      <p:cBhvr>
                                        <p:cTn id="20" dur="500"/>
                                        <p:tgtEl>
                                          <p:spTgt spid="38"/>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right)">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5" grpId="0" animBg="1"/>
      <p:bldP spid="39"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2053208" y="404664"/>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b="1" dirty="0">
                <a:solidFill>
                  <a:schemeClr val="accent6"/>
                </a:solidFill>
                <a:latin typeface="Microsoft JhengHei" panose="020B0604030504040204" pitchFamily="34" charset="-120"/>
                <a:ea typeface="Microsoft JhengHei" panose="020B0604030504040204" pitchFamily="34" charset="-120"/>
              </a:rPr>
              <a:t>以便利超商為例 </a:t>
            </a:r>
            <a:r>
              <a:rPr lang="en-US" altLang="zh-TW" sz="3600" b="1" dirty="0">
                <a:solidFill>
                  <a:schemeClr val="accent6"/>
                </a:solidFill>
                <a:latin typeface="Microsoft JhengHei" panose="020B0604030504040204" pitchFamily="34" charset="-120"/>
                <a:ea typeface="Microsoft JhengHei" panose="020B0604030504040204" pitchFamily="34" charset="-120"/>
              </a:rPr>
              <a:t>3/3</a:t>
            </a:r>
            <a:endParaRPr lang="zh-TW" altLang="en-US" sz="3600" b="1" dirty="0">
              <a:solidFill>
                <a:schemeClr val="accent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617893547"/>
              </p:ext>
            </p:extLst>
          </p:nvPr>
        </p:nvGraphicFramePr>
        <p:xfrm>
          <a:off x="1775520" y="1412776"/>
          <a:ext cx="9000999" cy="4809130"/>
        </p:xfrm>
        <a:graphic>
          <a:graphicData uri="http://schemas.openxmlformats.org/drawingml/2006/table">
            <a:tbl>
              <a:tblPr firstRow="1" firstCol="1" bandRow="1">
                <a:tableStyleId>{5C22544A-7EE6-4342-B048-85BDC9FD1C3A}</a:tableStyleId>
              </a:tblPr>
              <a:tblGrid>
                <a:gridCol w="2372991">
                  <a:extLst>
                    <a:ext uri="{9D8B030D-6E8A-4147-A177-3AD203B41FA5}">
                      <a16:colId xmlns:a16="http://schemas.microsoft.com/office/drawing/2014/main" val="20000"/>
                    </a:ext>
                  </a:extLst>
                </a:gridCol>
                <a:gridCol w="1636545">
                  <a:extLst>
                    <a:ext uri="{9D8B030D-6E8A-4147-A177-3AD203B41FA5}">
                      <a16:colId xmlns:a16="http://schemas.microsoft.com/office/drawing/2014/main" val="20001"/>
                    </a:ext>
                  </a:extLst>
                </a:gridCol>
                <a:gridCol w="1472891">
                  <a:extLst>
                    <a:ext uri="{9D8B030D-6E8A-4147-A177-3AD203B41FA5}">
                      <a16:colId xmlns:a16="http://schemas.microsoft.com/office/drawing/2014/main" val="20002"/>
                    </a:ext>
                  </a:extLst>
                </a:gridCol>
                <a:gridCol w="1882027">
                  <a:extLst>
                    <a:ext uri="{9D8B030D-6E8A-4147-A177-3AD203B41FA5}">
                      <a16:colId xmlns:a16="http://schemas.microsoft.com/office/drawing/2014/main" val="20003"/>
                    </a:ext>
                  </a:extLst>
                </a:gridCol>
                <a:gridCol w="1636545">
                  <a:extLst>
                    <a:ext uri="{9D8B030D-6E8A-4147-A177-3AD203B41FA5}">
                      <a16:colId xmlns:a16="http://schemas.microsoft.com/office/drawing/2014/main" val="20004"/>
                    </a:ext>
                  </a:extLst>
                </a:gridCol>
              </a:tblGrid>
              <a:tr h="603306">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終端產品</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製造</a:t>
                      </a:r>
                      <a:r>
                        <a:rPr lang="en-US" sz="2000" kern="0" dirty="0">
                          <a:effectLst/>
                          <a:latin typeface="微軟正黑體" panose="020B0604030504040204" pitchFamily="34" charset="-120"/>
                          <a:ea typeface="微軟正黑體" panose="020B0604030504040204" pitchFamily="34" charset="-120"/>
                        </a:rPr>
                        <a:t>/</a:t>
                      </a:r>
                      <a:r>
                        <a:rPr lang="zh-TW" sz="2000" kern="0" dirty="0">
                          <a:effectLst/>
                          <a:latin typeface="微軟正黑體" panose="020B0604030504040204" pitchFamily="34" charset="-120"/>
                          <a:ea typeface="微軟正黑體" panose="020B0604030504040204" pitchFamily="34" charset="-120"/>
                        </a:rPr>
                        <a:t>服務</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職業分類</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a:t>
                      </a:r>
                      <a:r>
                        <a:rPr lang="zh-TW" altLang="en-US" sz="2000" kern="0" dirty="0">
                          <a:effectLst/>
                          <a:latin typeface="微軟正黑體" panose="020B0604030504040204" pitchFamily="34" charset="-120"/>
                          <a:ea typeface="微軟正黑體" panose="020B0604030504040204" pitchFamily="34" charset="-120"/>
                        </a:rPr>
                        <a:t>專業</a:t>
                      </a:r>
                      <a:r>
                        <a:rPr lang="zh-TW" sz="2000" kern="0" dirty="0">
                          <a:effectLst/>
                          <a:latin typeface="微軟正黑體" panose="020B0604030504040204" pitchFamily="34" charset="-120"/>
                          <a:ea typeface="微軟正黑體" panose="020B0604030504040204" pitchFamily="34" charset="-120"/>
                        </a:rPr>
                        <a:t>群科</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微軟正黑體" panose="020B0604030504040204" pitchFamily="34" charset="-120"/>
                          <a:ea typeface="微軟正黑體" panose="020B0604030504040204" pitchFamily="34" charset="-120"/>
                          <a:cs typeface="+mn-cs"/>
                        </a:rPr>
                        <a:t>科技校院</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extLst>
                  <a:ext uri="{0D108BD9-81ED-4DB2-BD59-A6C34878D82A}">
                    <a16:rowId xmlns:a16="http://schemas.microsoft.com/office/drawing/2014/main" val="10000"/>
                  </a:ext>
                </a:extLst>
              </a:tr>
              <a:tr h="1206616">
                <a:tc rowSpan="3">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便利商店</a:t>
                      </a:r>
                      <a:endParaRPr lang="en-US" altLang="zh-TW" sz="2000" kern="0" dirty="0">
                        <a:effectLst/>
                        <a:latin typeface="微軟正黑體" panose="020B0604030504040204" pitchFamily="34" charset="-120"/>
                        <a:ea typeface="微軟正黑體" panose="020B0604030504040204" pitchFamily="34" charset="-12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en-US" altLang="zh-TW" sz="2000" kern="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spcAft>
                          <a:spcPts val="0"/>
                        </a:spcAft>
                      </a:pP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rPr>
                        <a:t>商業</a:t>
                      </a:r>
                      <a:r>
                        <a:rPr lang="zh-TW" sz="2000" kern="0" dirty="0">
                          <a:solidFill>
                            <a:schemeClr val="bg1"/>
                          </a:solidFill>
                          <a:effectLst/>
                          <a:latin typeface="微軟正黑體" panose="020B0604030504040204" pitchFamily="34" charset="-120"/>
                          <a:ea typeface="微軟正黑體" panose="020B0604030504040204" pitchFamily="34" charset="-120"/>
                        </a:rPr>
                        <a:t>經營</a:t>
                      </a:r>
                      <a:r>
                        <a:rPr lang="en-US" altLang="zh-TW" sz="2000" kern="0" dirty="0">
                          <a:solidFill>
                            <a:schemeClr val="bg1"/>
                          </a:solidFill>
                          <a:effectLst/>
                          <a:latin typeface="微軟正黑體" panose="020B0604030504040204" pitchFamily="34" charset="-120"/>
                          <a:ea typeface="微軟正黑體" panose="020B0604030504040204" pitchFamily="34" charset="-120"/>
                        </a:rPr>
                        <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rPr>
                        <a:t>門市服務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hMerge="1">
                  <a:txBody>
                    <a:bodyPr/>
                    <a:lstStyle/>
                    <a:p>
                      <a:endParaRPr lang="zh-TW" altLang="en-US"/>
                    </a:p>
                  </a:txBody>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會計事務科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r>
                        <a:rPr lang="en-US" altLang="zh-TW" sz="2000" kern="0" dirty="0">
                          <a:solidFill>
                            <a:schemeClr val="bg1"/>
                          </a:solidFill>
                          <a:effectLst/>
                          <a:latin typeface="微軟正黑體" panose="020B0604030504040204" pitchFamily="34" charset="-120"/>
                          <a:ea typeface="微軟正黑體" panose="020B0604030504040204" pitchFamily="34" charset="-120"/>
                        </a:rPr>
                        <a:t/>
                      </a:r>
                      <a:br>
                        <a:rPr lang="en-US" altLang="zh-TW"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會計系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chemeClr val="accent2"/>
                    </a:solidFill>
                  </a:tcPr>
                </a:tc>
                <a:extLst>
                  <a:ext uri="{0D108BD9-81ED-4DB2-BD59-A6C34878D82A}">
                    <a16:rowId xmlns:a16="http://schemas.microsoft.com/office/drawing/2014/main" val="10001"/>
                  </a:ext>
                </a:extLst>
              </a:tr>
              <a:tr h="1792592">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流通管理</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tc hMerge="1">
                  <a:txBody>
                    <a:bodyPr/>
                    <a:lstStyle/>
                    <a:p>
                      <a:endParaRPr lang="zh-TW" altLang="en-US"/>
                    </a:p>
                  </a:txBody>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流通管理科</a:t>
                      </a:r>
                      <a:endParaRPr lang="en-US" altLang="zh-TW" sz="2000" kern="0" dirty="0">
                        <a:solidFill>
                          <a:schemeClr val="bg1"/>
                        </a:solidFill>
                        <a:effectLst/>
                        <a:latin typeface="微軟正黑體" panose="020B0604030504040204" pitchFamily="34" charset="-120"/>
                        <a:ea typeface="微軟正黑體" panose="020B0604030504040204" pitchFamily="34" charset="-12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商業經營科</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國際貿易科</a:t>
                      </a:r>
                      <a:endParaRPr lang="en-US" altLang="zh-TW"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altLang="en-US" sz="2000" kern="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航運管理科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zh-TW" sz="2000" kern="0" dirty="0">
                          <a:solidFill>
                            <a:schemeClr val="bg1"/>
                          </a:solidFill>
                          <a:effectLst/>
                          <a:latin typeface="微軟正黑體" panose="020B0604030504040204" pitchFamily="34" charset="-120"/>
                          <a:ea typeface="微軟正黑體" panose="020B0604030504040204" pitchFamily="34" charset="-120"/>
                        </a:rPr>
                        <a:t>流通管理系</a:t>
                      </a:r>
                      <a:endParaRPr lang="zh-TW" alt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企業管理系</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92D050"/>
                    </a:solidFill>
                  </a:tcPr>
                </a:tc>
                <a:extLst>
                  <a:ext uri="{0D108BD9-81ED-4DB2-BD59-A6C34878D82A}">
                    <a16:rowId xmlns:a16="http://schemas.microsoft.com/office/drawing/2014/main" val="10002"/>
                  </a:ext>
                </a:extLst>
              </a:tr>
              <a:tr h="1206616">
                <a:tc vMerge="1">
                  <a:txBody>
                    <a:bodyPr/>
                    <a:lstStyle/>
                    <a:p>
                      <a:endParaRPr lang="zh-TW" altLang="en-US"/>
                    </a:p>
                  </a:txBody>
                  <a:tcPr/>
                </a:tc>
                <a:tc gridSpan="2">
                  <a:txBody>
                    <a:bodyPr/>
                    <a:lstStyle/>
                    <a:p>
                      <a:pPr algn="ctr">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電子商務</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tc hMerge="1">
                  <a:txBody>
                    <a:bodyPr/>
                    <a:lstStyle/>
                    <a:p>
                      <a:endParaRPr lang="zh-TW" altLang="en-US"/>
                    </a:p>
                  </a:txBody>
                  <a:tcPr/>
                </a:tc>
                <a:tc>
                  <a:txBody>
                    <a:bodyPr/>
                    <a:lstStyle/>
                    <a:p>
                      <a:pPr algn="ctr">
                        <a:lnSpc>
                          <a:spcPct val="120000"/>
                        </a:lnSpc>
                        <a:spcBef>
                          <a:spcPts val="0"/>
                        </a:spcBef>
                        <a:spcAft>
                          <a:spcPts val="0"/>
                        </a:spcAft>
                      </a:pPr>
                      <a:r>
                        <a:rPr lang="zh-TW" altLang="zh-TW" sz="2000" kern="0" dirty="0">
                          <a:solidFill>
                            <a:schemeClr val="bg1"/>
                          </a:solidFill>
                          <a:effectLst/>
                          <a:latin typeface="微軟正黑體" panose="020B0604030504040204" pitchFamily="34" charset="-120"/>
                          <a:ea typeface="微軟正黑體" panose="020B0604030504040204" pitchFamily="34" charset="-120"/>
                        </a:rPr>
                        <a:t>電子商務科</a:t>
                      </a:r>
                      <a:r>
                        <a:rPr lang="zh-TW" sz="2000" kern="0" dirty="0">
                          <a:solidFill>
                            <a:schemeClr val="bg1"/>
                          </a:solidFill>
                          <a:effectLst/>
                          <a:latin typeface="微軟正黑體" panose="020B0604030504040204" pitchFamily="34" charset="-120"/>
                          <a:ea typeface="微軟正黑體" panose="020B0604030504040204" pitchFamily="34" charset="-120"/>
                        </a:rPr>
                        <a:t>資料處理科</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tc>
                  <a:txBody>
                    <a:bodyPr/>
                    <a:lstStyle/>
                    <a:p>
                      <a:pPr algn="ctr">
                        <a:lnSpc>
                          <a:spcPct val="120000"/>
                        </a:lnSpc>
                        <a:spcBef>
                          <a:spcPts val="0"/>
                        </a:spcBef>
                        <a:spcAft>
                          <a:spcPts val="0"/>
                        </a:spcAft>
                      </a:pPr>
                      <a:r>
                        <a:rPr lang="zh-TW" sz="2000" kern="0" dirty="0">
                          <a:solidFill>
                            <a:schemeClr val="bg1"/>
                          </a:solidFill>
                          <a:effectLst/>
                          <a:latin typeface="微軟正黑體" panose="020B0604030504040204" pitchFamily="34" charset="-120"/>
                          <a:ea typeface="微軟正黑體" panose="020B0604030504040204" pitchFamily="34" charset="-120"/>
                        </a:rPr>
                        <a:t>資訊管理系</a:t>
                      </a:r>
                      <a:r>
                        <a:rPr lang="en-US" sz="2000" kern="0" dirty="0">
                          <a:solidFill>
                            <a:schemeClr val="bg1"/>
                          </a:solidFill>
                          <a:effectLst/>
                          <a:latin typeface="微軟正黑體" panose="020B0604030504040204" pitchFamily="34" charset="-120"/>
                          <a:ea typeface="微軟正黑體" panose="020B0604030504040204" pitchFamily="34" charset="-120"/>
                        </a:rPr>
                        <a:t/>
                      </a:r>
                      <a:br>
                        <a:rPr lang="en-US" sz="2000" kern="0" dirty="0">
                          <a:solidFill>
                            <a:schemeClr val="bg1"/>
                          </a:solidFill>
                          <a:effectLst/>
                          <a:latin typeface="微軟正黑體" panose="020B0604030504040204" pitchFamily="34" charset="-120"/>
                          <a:ea typeface="微軟正黑體" panose="020B0604030504040204" pitchFamily="34" charset="-120"/>
                        </a:rPr>
                      </a:br>
                      <a:r>
                        <a:rPr lang="zh-TW" sz="2000" kern="0" dirty="0">
                          <a:solidFill>
                            <a:schemeClr val="bg1"/>
                          </a:solidFill>
                          <a:effectLst/>
                          <a:latin typeface="微軟正黑體" panose="020B0604030504040204" pitchFamily="34" charset="-120"/>
                          <a:ea typeface="微軟正黑體" panose="020B0604030504040204" pitchFamily="34" charset="-120"/>
                        </a:rPr>
                        <a:t>企業管理系 </a:t>
                      </a:r>
                      <a:endParaRPr lang="zh-TW" sz="20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191" marR="36191" marT="0" marB="0" anchor="ctr">
                    <a:solidFill>
                      <a:srgbClr val="00B0F0"/>
                    </a:solidFill>
                  </a:tcPr>
                </a:tc>
                <a:extLst>
                  <a:ext uri="{0D108BD9-81ED-4DB2-BD59-A6C34878D82A}">
                    <a16:rowId xmlns:a16="http://schemas.microsoft.com/office/drawing/2014/main" val="10003"/>
                  </a:ext>
                </a:extLst>
              </a:tr>
            </a:tbl>
          </a:graphicData>
        </a:graphic>
      </p:graphicFrame>
      <p:pic>
        <p:nvPicPr>
          <p:cNvPr id="12318" name="圖片 3"/>
          <p:cNvPicPr>
            <a:picLocks noChangeAspect="1"/>
          </p:cNvPicPr>
          <p:nvPr/>
        </p:nvPicPr>
        <p:blipFill>
          <a:blip r:embed="rId3">
            <a:extLst>
              <a:ext uri="{28A0092B-C50C-407E-A947-70E740481C1C}">
                <a14:useLocalDpi xmlns:a14="http://schemas.microsoft.com/office/drawing/2010/main" val="0"/>
              </a:ext>
            </a:extLst>
          </a:blip>
          <a:srcRect l="9367"/>
          <a:stretch>
            <a:fillRect/>
          </a:stretch>
        </p:blipFill>
        <p:spPr bwMode="auto">
          <a:xfrm>
            <a:off x="1847528" y="3212976"/>
            <a:ext cx="2252150"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9653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343471" y="260648"/>
            <a:ext cx="9505056" cy="1143000"/>
          </a:xfrm>
        </p:spPr>
        <p:txBody>
          <a:bodyPr/>
          <a:lstStyle/>
          <a:p>
            <a:r>
              <a:rPr lang="zh-TW" altLang="en-US" sz="4800" dirty="0">
                <a:ea typeface="標楷體" pitchFamily="65" charset="-120"/>
              </a:rPr>
              <a:t>適性選擇技術型高中或學術型高中</a:t>
            </a:r>
          </a:p>
        </p:txBody>
      </p:sp>
      <p:graphicFrame>
        <p:nvGraphicFramePr>
          <p:cNvPr id="2" name="表格 1">
            <a:extLst>
              <a:ext uri="{FF2B5EF4-FFF2-40B4-BE49-F238E27FC236}">
                <a16:creationId xmlns:a16="http://schemas.microsoft.com/office/drawing/2014/main" id="{7CD76FD5-A4F7-48C0-82E8-7440662CAECE}"/>
              </a:ext>
            </a:extLst>
          </p:cNvPr>
          <p:cNvGraphicFramePr>
            <a:graphicFrameLocks noGrp="1"/>
          </p:cNvGraphicFramePr>
          <p:nvPr>
            <p:extLst>
              <p:ext uri="{D42A27DB-BD31-4B8C-83A1-F6EECF244321}">
                <p14:modId xmlns:p14="http://schemas.microsoft.com/office/powerpoint/2010/main" val="2284537222"/>
              </p:ext>
            </p:extLst>
          </p:nvPr>
        </p:nvGraphicFramePr>
        <p:xfrm>
          <a:off x="335360" y="1196752"/>
          <a:ext cx="11521278" cy="5484048"/>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80773020"/>
                    </a:ext>
                  </a:extLst>
                </a:gridCol>
                <a:gridCol w="4392488">
                  <a:extLst>
                    <a:ext uri="{9D8B030D-6E8A-4147-A177-3AD203B41FA5}">
                      <a16:colId xmlns:a16="http://schemas.microsoft.com/office/drawing/2014/main" val="3962214588"/>
                    </a:ext>
                  </a:extLst>
                </a:gridCol>
                <a:gridCol w="5112566">
                  <a:extLst>
                    <a:ext uri="{9D8B030D-6E8A-4147-A177-3AD203B41FA5}">
                      <a16:colId xmlns:a16="http://schemas.microsoft.com/office/drawing/2014/main" val="2294230267"/>
                    </a:ext>
                  </a:extLst>
                </a:gridCol>
              </a:tblGrid>
              <a:tr h="504056">
                <a:tc>
                  <a:txBody>
                    <a:bodyPr/>
                    <a:lstStyle/>
                    <a:p>
                      <a:endParaRPr lang="zh-TW" altLang="en-US" sz="2100" dirty="0">
                        <a:latin typeface="標楷體" panose="03000509000000000000" pitchFamily="65" charset="-120"/>
                        <a:ea typeface="標楷體" panose="03000509000000000000" pitchFamily="65" charset="-120"/>
                      </a:endParaRPr>
                    </a:p>
                  </a:txBody>
                  <a:tcPr/>
                </a:tc>
                <a:tc>
                  <a:txBody>
                    <a:bodyPr/>
                    <a:lstStyle/>
                    <a:p>
                      <a:pPr algn="ctr"/>
                      <a:r>
                        <a:rPr lang="zh-TW" altLang="en-US" sz="2200" dirty="0">
                          <a:latin typeface="標楷體" panose="03000509000000000000" pitchFamily="65" charset="-120"/>
                          <a:ea typeface="標楷體" panose="03000509000000000000" pitchFamily="65" charset="-120"/>
                        </a:rPr>
                        <a:t>讀技術型高中</a:t>
                      </a:r>
                    </a:p>
                  </a:txBody>
                  <a:tcPr/>
                </a:tc>
                <a:tc>
                  <a:txBody>
                    <a:bodyPr/>
                    <a:lstStyle/>
                    <a:p>
                      <a:pPr algn="ctr"/>
                      <a:r>
                        <a:rPr lang="zh-TW" altLang="en-US" sz="2200" dirty="0">
                          <a:latin typeface="標楷體" panose="03000509000000000000" pitchFamily="65" charset="-120"/>
                          <a:ea typeface="標楷體" panose="03000509000000000000" pitchFamily="65" charset="-120"/>
                        </a:rPr>
                        <a:t>讀學術型高中</a:t>
                      </a:r>
                    </a:p>
                  </a:txBody>
                  <a:tcPr/>
                </a:tc>
                <a:extLst>
                  <a:ext uri="{0D108BD9-81ED-4DB2-BD59-A6C34878D82A}">
                    <a16:rowId xmlns:a16="http://schemas.microsoft.com/office/drawing/2014/main" val="3338931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課程特色</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群科專業知識與技能</a:t>
                      </a:r>
                      <a:r>
                        <a:rPr lang="zh-TW" altLang="en-US" sz="2100" dirty="0">
                          <a:latin typeface="標楷體" panose="03000509000000000000" pitchFamily="65" charset="-120"/>
                          <a:ea typeface="標楷體" panose="03000509000000000000" pitchFamily="65" charset="-120"/>
                        </a:rPr>
                        <a:t>為導向</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學術研究</a:t>
                      </a:r>
                      <a:r>
                        <a:rPr lang="zh-TW" altLang="en-US" sz="2100" dirty="0">
                          <a:latin typeface="標楷體" panose="03000509000000000000" pitchFamily="65" charset="-120"/>
                          <a:ea typeface="標楷體" panose="03000509000000000000" pitchFamily="65" charset="-120"/>
                        </a:rPr>
                        <a:t>為導向</a:t>
                      </a:r>
                    </a:p>
                  </a:txBody>
                  <a:tcPr anchor="ctr"/>
                </a:tc>
                <a:extLst>
                  <a:ext uri="{0D108BD9-81ED-4DB2-BD59-A6C34878D82A}">
                    <a16:rowId xmlns:a16="http://schemas.microsoft.com/office/drawing/2014/main" val="1986347228"/>
                  </a:ext>
                </a:extLst>
              </a:tr>
              <a:tr h="852656">
                <a:tc>
                  <a:txBody>
                    <a:bodyPr/>
                    <a:lstStyle/>
                    <a:p>
                      <a:pPr algn="ctr"/>
                      <a:r>
                        <a:rPr lang="zh-TW" altLang="en-US" sz="2100" b="1" dirty="0">
                          <a:latin typeface="標楷體" panose="03000509000000000000" pitchFamily="65" charset="-120"/>
                          <a:ea typeface="標楷體" panose="03000509000000000000" pitchFamily="65" charset="-120"/>
                        </a:rPr>
                        <a:t>主要課程</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重實務技術之科目</a:t>
                      </a:r>
                      <a:r>
                        <a:rPr lang="zh-TW" altLang="en-US" sz="2100" dirty="0">
                          <a:latin typeface="標楷體" panose="03000509000000000000" pitchFamily="65" charset="-120"/>
                          <a:ea typeface="標楷體" panose="03000509000000000000" pitchFamily="65" charset="-120"/>
                        </a:rPr>
                        <a:t>為主（專業科目、實習課程、專題實作等）</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a:t>
                      </a:r>
                      <a:r>
                        <a:rPr lang="zh-TW" altLang="en-US" sz="2100" dirty="0">
                          <a:solidFill>
                            <a:srgbClr val="FF0000"/>
                          </a:solidFill>
                          <a:latin typeface="標楷體" panose="03000509000000000000" pitchFamily="65" charset="-120"/>
                          <a:ea typeface="標楷體" panose="03000509000000000000" pitchFamily="65" charset="-120"/>
                        </a:rPr>
                        <a:t>基礎知識學科</a:t>
                      </a:r>
                      <a:r>
                        <a:rPr lang="zh-TW" altLang="en-US" sz="2100" dirty="0">
                          <a:latin typeface="標楷體" panose="03000509000000000000" pitchFamily="65" charset="-120"/>
                          <a:ea typeface="標楷體" panose="03000509000000000000" pitchFamily="65" charset="-120"/>
                        </a:rPr>
                        <a:t>為基礎（國文、英文、數學、歷史、地理、物理、化學、生物等）</a:t>
                      </a:r>
                    </a:p>
                  </a:txBody>
                  <a:tcPr anchor="ctr"/>
                </a:tc>
                <a:extLst>
                  <a:ext uri="{0D108BD9-81ED-4DB2-BD59-A6C34878D82A}">
                    <a16:rowId xmlns:a16="http://schemas.microsoft.com/office/drawing/2014/main" val="3003765912"/>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學生特質</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喜歡動手實作</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對學術研究濃厚興趣</a:t>
                      </a:r>
                    </a:p>
                  </a:txBody>
                  <a:tcPr anchor="ctr"/>
                </a:tc>
                <a:extLst>
                  <a:ext uri="{0D108BD9-81ED-4DB2-BD59-A6C34878D82A}">
                    <a16:rowId xmlns:a16="http://schemas.microsoft.com/office/drawing/2014/main" val="3071386579"/>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專業證照</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無強調</a:t>
                      </a:r>
                    </a:p>
                  </a:txBody>
                  <a:tcPr anchor="ctr"/>
                </a:tc>
                <a:extLst>
                  <a:ext uri="{0D108BD9-81ED-4DB2-BD59-A6C34878D82A}">
                    <a16:rowId xmlns:a16="http://schemas.microsoft.com/office/drawing/2014/main" val="3149190895"/>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升學考試</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四技二專統一入學測驗</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大學學科能力測驗、分科測驗</a:t>
                      </a:r>
                    </a:p>
                  </a:txBody>
                  <a:tcPr anchor="ctr"/>
                </a:tc>
                <a:extLst>
                  <a:ext uri="{0D108BD9-81ED-4DB2-BD59-A6C34878D82A}">
                    <a16:rowId xmlns:a16="http://schemas.microsoft.com/office/drawing/2014/main" val="2213980"/>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升學進路</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以科技大學、技術學院為主；</a:t>
                      </a:r>
                      <a:r>
                        <a:rPr lang="en-US" altLang="zh-TW" sz="2100" dirty="0">
                          <a:latin typeface="標楷體" panose="03000509000000000000" pitchFamily="65" charset="-120"/>
                          <a:ea typeface="標楷體" panose="03000509000000000000" pitchFamily="65" charset="-120"/>
                        </a:rPr>
                        <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一般大學為輔</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以一般大學為主；</a:t>
                      </a:r>
                      <a:r>
                        <a:rPr lang="en-US" altLang="zh-TW" sz="2100" dirty="0">
                          <a:latin typeface="標楷體" panose="03000509000000000000" pitchFamily="65" charset="-120"/>
                          <a:ea typeface="標楷體" panose="03000509000000000000" pitchFamily="65" charset="-120"/>
                        </a:rPr>
                        <a:t/>
                      </a:r>
                      <a:br>
                        <a:rPr lang="en-US" altLang="zh-TW" sz="2100" dirty="0">
                          <a:latin typeface="標楷體" panose="03000509000000000000" pitchFamily="65" charset="-120"/>
                          <a:ea typeface="標楷體" panose="03000509000000000000" pitchFamily="65" charset="-120"/>
                        </a:rPr>
                      </a:br>
                      <a:r>
                        <a:rPr lang="zh-TW" altLang="en-US" sz="2100" dirty="0">
                          <a:latin typeface="標楷體" panose="03000509000000000000" pitchFamily="65" charset="-120"/>
                          <a:ea typeface="標楷體" panose="03000509000000000000" pitchFamily="65" charset="-120"/>
                        </a:rPr>
                        <a:t>科技大學、技術學院為輔</a:t>
                      </a:r>
                    </a:p>
                  </a:txBody>
                  <a:tcPr anchor="ctr"/>
                </a:tc>
                <a:extLst>
                  <a:ext uri="{0D108BD9-81ED-4DB2-BD59-A6C34878D82A}">
                    <a16:rowId xmlns:a16="http://schemas.microsoft.com/office/drawing/2014/main" val="4106053708"/>
                  </a:ext>
                </a:extLst>
              </a:tr>
              <a:tr h="666074">
                <a:tc>
                  <a:txBody>
                    <a:bodyPr/>
                    <a:lstStyle/>
                    <a:p>
                      <a:pPr algn="ctr"/>
                      <a:r>
                        <a:rPr lang="zh-TW" altLang="en-US" sz="2100" b="1" dirty="0">
                          <a:latin typeface="標楷體" panose="03000509000000000000" pitchFamily="65" charset="-120"/>
                          <a:ea typeface="標楷體" panose="03000509000000000000" pitchFamily="65" charset="-120"/>
                        </a:rPr>
                        <a:t>未來發展</a:t>
                      </a:r>
                    </a:p>
                  </a:txBody>
                  <a:tcPr anchor="ctr"/>
                </a:tc>
                <a:tc>
                  <a:txBody>
                    <a:bodyPr/>
                    <a:lstStyle/>
                    <a:p>
                      <a:pPr algn="l"/>
                      <a:r>
                        <a:rPr lang="zh-TW" altLang="en-US" sz="2100" dirty="0">
                          <a:solidFill>
                            <a:srgbClr val="FF0000"/>
                          </a:solidFill>
                          <a:latin typeface="標楷體" panose="03000509000000000000" pitchFamily="65" charset="-120"/>
                          <a:ea typeface="標楷體" panose="03000509000000000000" pitchFamily="65" charset="-120"/>
                        </a:rPr>
                        <a:t>產學攜手合作</a:t>
                      </a:r>
                      <a:r>
                        <a:rPr lang="zh-TW" altLang="en-US" sz="2100" dirty="0">
                          <a:latin typeface="標楷體" panose="03000509000000000000" pitchFamily="65" charset="-120"/>
                          <a:ea typeface="標楷體" panose="03000509000000000000" pitchFamily="65" charset="-120"/>
                        </a:rPr>
                        <a:t>，實務及技術能力強，所學與職場所需能力接軌</a:t>
                      </a:r>
                    </a:p>
                  </a:txBody>
                  <a:tcPr anchor="ctr"/>
                </a:tc>
                <a:tc>
                  <a:txBody>
                    <a:bodyPr/>
                    <a:lstStyle/>
                    <a:p>
                      <a:pPr algn="l"/>
                      <a:r>
                        <a:rPr lang="zh-TW" altLang="en-US" sz="2100" dirty="0">
                          <a:latin typeface="標楷體" panose="03000509000000000000" pitchFamily="65" charset="-120"/>
                          <a:ea typeface="標楷體" panose="03000509000000000000" pitchFamily="65" charset="-120"/>
                        </a:rPr>
                        <a:t>基礎學科強，但所學與職場較無接軌，以</a:t>
                      </a:r>
                      <a:r>
                        <a:rPr lang="zh-TW" altLang="en-US" sz="2100" dirty="0">
                          <a:solidFill>
                            <a:srgbClr val="FF0000"/>
                          </a:solidFill>
                          <a:latin typeface="標楷體" panose="03000509000000000000" pitchFamily="65" charset="-120"/>
                          <a:ea typeface="標楷體" panose="03000509000000000000" pitchFamily="65" charset="-120"/>
                        </a:rPr>
                        <a:t>研究型工作</a:t>
                      </a:r>
                      <a:r>
                        <a:rPr lang="zh-TW" altLang="en-US" sz="2100" dirty="0">
                          <a:latin typeface="標楷體" panose="03000509000000000000" pitchFamily="65" charset="-120"/>
                          <a:ea typeface="標楷體" panose="03000509000000000000" pitchFamily="65" charset="-120"/>
                        </a:rPr>
                        <a:t>為主</a:t>
                      </a:r>
                    </a:p>
                  </a:txBody>
                  <a:tcPr anchor="ctr"/>
                </a:tc>
                <a:extLst>
                  <a:ext uri="{0D108BD9-81ED-4DB2-BD59-A6C34878D82A}">
                    <a16:rowId xmlns:a16="http://schemas.microsoft.com/office/drawing/2014/main" val="460126388"/>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3"/>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ustDataLst>
      <p:tags r:id="rId1"/>
    </p:custDataLst>
    <p:extLst>
      <p:ext uri="{BB962C8B-B14F-4D97-AF65-F5344CB8AC3E}">
        <p14:creationId xmlns:p14="http://schemas.microsoft.com/office/powerpoint/2010/main" val="265611423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3"/>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4"/>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ustDataLst>
      <p:tags r:id="rId1"/>
    </p:custDataLst>
    <p:extLst>
      <p:ext uri="{BB962C8B-B14F-4D97-AF65-F5344CB8AC3E}">
        <p14:creationId xmlns:p14="http://schemas.microsoft.com/office/powerpoint/2010/main" val="110428439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2024/12/12</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55</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3"/>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4"/>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5"/>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ustDataLst>
      <p:tags r:id="rId1"/>
    </p:custDataLst>
    <p:extLst>
      <p:ext uri="{BB962C8B-B14F-4D97-AF65-F5344CB8AC3E}">
        <p14:creationId xmlns:p14="http://schemas.microsoft.com/office/powerpoint/2010/main" val="2524802549"/>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2024/12/12</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56</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3"/>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4"/>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ustDataLst>
      <p:tags r:id="rId1"/>
    </p:custDataLst>
    <p:extLst>
      <p:ext uri="{BB962C8B-B14F-4D97-AF65-F5344CB8AC3E}">
        <p14:creationId xmlns:p14="http://schemas.microsoft.com/office/powerpoint/2010/main" val="195822355"/>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2" name="圖片 1">
            <a:extLst>
              <a:ext uri="{FF2B5EF4-FFF2-40B4-BE49-F238E27FC236}">
                <a16:creationId xmlns:a16="http://schemas.microsoft.com/office/drawing/2014/main" id="{157C1786-1E1D-4F85-8069-A2B2EA3501B8}"/>
              </a:ext>
            </a:extLst>
          </p:cNvPr>
          <p:cNvPicPr>
            <a:picLocks noChangeAspect="1"/>
          </p:cNvPicPr>
          <p:nvPr/>
        </p:nvPicPr>
        <p:blipFill rotWithShape="1">
          <a:blip r:embed="rId5"/>
          <a:srcRect t="1239"/>
          <a:stretch/>
        </p:blipFill>
        <p:spPr>
          <a:xfrm>
            <a:off x="2472332" y="1269682"/>
            <a:ext cx="3921020" cy="5581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113學年度適性入學成果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6251270"/>
              </p:ext>
            </p:extLst>
          </p:nvPr>
        </p:nvGraphicFramePr>
        <p:xfrm>
          <a:off x="551384" y="2132856"/>
          <a:ext cx="10585174" cy="2934324"/>
        </p:xfrm>
        <a:graphic>
          <a:graphicData uri="http://schemas.openxmlformats.org/drawingml/2006/table">
            <a:tbl>
              <a:tblPr firstRow="1" firstCol="1" bandRow="1">
                <a:tableStyleId>{5C22544A-7EE6-4342-B048-85BDC9FD1C3A}</a:tableStyleId>
              </a:tblPr>
              <a:tblGrid>
                <a:gridCol w="2195746">
                  <a:extLst>
                    <a:ext uri="{9D8B030D-6E8A-4147-A177-3AD203B41FA5}">
                      <a16:colId xmlns:a16="http://schemas.microsoft.com/office/drawing/2014/main" val="254185441"/>
                    </a:ext>
                  </a:extLst>
                </a:gridCol>
                <a:gridCol w="1398238">
                  <a:extLst>
                    <a:ext uri="{9D8B030D-6E8A-4147-A177-3AD203B41FA5}">
                      <a16:colId xmlns:a16="http://schemas.microsoft.com/office/drawing/2014/main" val="2597084344"/>
                    </a:ext>
                  </a:extLst>
                </a:gridCol>
                <a:gridCol w="1398238">
                  <a:extLst>
                    <a:ext uri="{9D8B030D-6E8A-4147-A177-3AD203B41FA5}">
                      <a16:colId xmlns:a16="http://schemas.microsoft.com/office/drawing/2014/main" val="96870148"/>
                    </a:ext>
                  </a:extLst>
                </a:gridCol>
                <a:gridCol w="1398238">
                  <a:extLst>
                    <a:ext uri="{9D8B030D-6E8A-4147-A177-3AD203B41FA5}">
                      <a16:colId xmlns:a16="http://schemas.microsoft.com/office/drawing/2014/main" val="2398919203"/>
                    </a:ext>
                  </a:extLst>
                </a:gridCol>
                <a:gridCol w="1398238">
                  <a:extLst>
                    <a:ext uri="{9D8B030D-6E8A-4147-A177-3AD203B41FA5}">
                      <a16:colId xmlns:a16="http://schemas.microsoft.com/office/drawing/2014/main" val="1283432225"/>
                    </a:ext>
                  </a:extLst>
                </a:gridCol>
                <a:gridCol w="1398238">
                  <a:extLst>
                    <a:ext uri="{9D8B030D-6E8A-4147-A177-3AD203B41FA5}">
                      <a16:colId xmlns:a16="http://schemas.microsoft.com/office/drawing/2014/main" val="3941859150"/>
                    </a:ext>
                  </a:extLst>
                </a:gridCol>
                <a:gridCol w="1398238">
                  <a:extLst>
                    <a:ext uri="{9D8B030D-6E8A-4147-A177-3AD203B41FA5}">
                      <a16:colId xmlns:a16="http://schemas.microsoft.com/office/drawing/2014/main" val="537544458"/>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113</a:t>
                      </a:r>
                      <a:endParaRPr lang="zh-TW" altLang="en-US" sz="2400" dirty="0"/>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65.1%</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0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0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783632" y="2132856"/>
            <a:ext cx="1368152"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595500" y="2420888"/>
            <a:ext cx="90010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四、國中教育會考說明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60</a:t>
            </a:fld>
            <a:endParaRPr kumimoji="0" lang="en-US" altLang="zh-TW" sz="1200">
              <a:solidFill>
                <a:srgbClr val="0C3226"/>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1130652372"/>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114</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3"/>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4"/>
          <a:srcRect/>
          <a:stretch>
            <a:fillRect/>
          </a:stretch>
        </p:blipFill>
        <p:spPr bwMode="auto">
          <a:xfrm>
            <a:off x="6502400" y="2268138"/>
            <a:ext cx="4274120" cy="4375552"/>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4034230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3"/>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4"/>
          <a:srcRect/>
          <a:stretch>
            <a:fillRect/>
          </a:stretch>
        </p:blipFill>
        <p:spPr bwMode="auto">
          <a:xfrm>
            <a:off x="6283326" y="2253121"/>
            <a:ext cx="4853234" cy="4390567"/>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596199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3"/>
          <a:srcRect/>
          <a:stretch>
            <a:fillRect/>
          </a:stretch>
        </p:blipFill>
        <p:spPr bwMode="auto">
          <a:xfrm>
            <a:off x="1631504" y="1244599"/>
            <a:ext cx="5188396" cy="529347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843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nvGraphicFramePr>
        <p:xfrm>
          <a:off x="1019434" y="1988841"/>
          <a:ext cx="9901101" cy="4536503"/>
        </p:xfrm>
        <a:graphic>
          <a:graphicData uri="http://schemas.openxmlformats.org/drawingml/2006/table">
            <a:tbl>
              <a:tblPr/>
              <a:tblGrid>
                <a:gridCol w="2398920">
                  <a:extLst>
                    <a:ext uri="{9D8B030D-6E8A-4147-A177-3AD203B41FA5}">
                      <a16:colId xmlns:a16="http://schemas.microsoft.com/office/drawing/2014/main" val="20002"/>
                    </a:ext>
                  </a:extLst>
                </a:gridCol>
                <a:gridCol w="2398918">
                  <a:extLst>
                    <a:ext uri="{9D8B030D-6E8A-4147-A177-3AD203B41FA5}">
                      <a16:colId xmlns:a16="http://schemas.microsoft.com/office/drawing/2014/main" val="20003"/>
                    </a:ext>
                  </a:extLst>
                </a:gridCol>
                <a:gridCol w="2550149">
                  <a:extLst>
                    <a:ext uri="{9D8B030D-6E8A-4147-A177-3AD203B41FA5}">
                      <a16:colId xmlns:a16="http://schemas.microsoft.com/office/drawing/2014/main" val="20004"/>
                    </a:ext>
                  </a:extLst>
                </a:gridCol>
                <a:gridCol w="2553114">
                  <a:extLst>
                    <a:ext uri="{9D8B030D-6E8A-4147-A177-3AD203B41FA5}">
                      <a16:colId xmlns:a16="http://schemas.microsoft.com/office/drawing/2014/main" val="20005"/>
                    </a:ext>
                  </a:extLst>
                </a:gridCol>
              </a:tblGrid>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高職</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每學期</a:t>
                      </a: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80691">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4000" b="1" i="0" u="none" strike="noStrike" cap="none" normalizeH="0" baseline="0" dirty="0">
                          <a:ln>
                            <a:noFill/>
                          </a:ln>
                          <a:solidFill>
                            <a:srgbClr val="FF0000"/>
                          </a:solidFill>
                          <a:effectLst/>
                          <a:latin typeface="標楷體" pitchFamily="65" charset="-120"/>
                          <a:ea typeface="標楷體" pitchFamily="65" charset="-120"/>
                        </a:rPr>
                        <a:t>免學費補助金額</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106241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dirty="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36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270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a:ln>
                            <a:noFill/>
                          </a:ln>
                          <a:solidFill>
                            <a:srgbClr val="FF0000"/>
                          </a:solidFill>
                          <a:effectLst/>
                          <a:latin typeface="標楷體" pitchFamily="65" charset="-120"/>
                          <a:ea typeface="標楷體" pitchFamily="65" charset="-120"/>
                        </a:rPr>
                        <a:t>25400</a:t>
                      </a:r>
                      <a:endParaRPr kumimoji="1" lang="en-US" altLang="zh-TW" sz="3600" b="1" i="0" u="none" strike="noStrike" cap="none" normalizeH="0" baseline="0" dirty="0">
                        <a:ln>
                          <a:noFill/>
                        </a:ln>
                        <a:solidFill>
                          <a:srgbClr val="FF0000"/>
                        </a:solidFill>
                        <a:effectLst/>
                        <a:latin typeface="標楷體" pitchFamily="65" charset="-120"/>
                        <a:ea typeface="標楷體" pitchFamily="65" charset="-12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3600" b="1" i="0" u="none" strike="noStrike" cap="none" normalizeH="0" baseline="0" dirty="0">
                          <a:ln>
                            <a:noFill/>
                          </a:ln>
                          <a:solidFill>
                            <a:srgbClr val="FF0000"/>
                          </a:solidFill>
                          <a:effectLst/>
                          <a:latin typeface="標楷體" pitchFamily="65" charset="-120"/>
                          <a:ea typeface="標楷體" pitchFamily="65" charset="-120"/>
                        </a:rPr>
                        <a:t>25400</a:t>
                      </a: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4001400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3"/>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4"/>
          <a:srcRect/>
          <a:stretch>
            <a:fillRect/>
          </a:stretch>
        </p:blipFill>
        <p:spPr bwMode="auto">
          <a:xfrm>
            <a:off x="6491289" y="2357439"/>
            <a:ext cx="3819525" cy="4143375"/>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1529571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5F8635E-D4AB-4B7C-9BB1-4C32B2B31EB6}"/>
              </a:ext>
            </a:extLst>
          </p:cNvPr>
          <p:cNvPicPr>
            <a:picLocks noChangeAspect="1"/>
          </p:cNvPicPr>
          <p:nvPr/>
        </p:nvPicPr>
        <p:blipFill>
          <a:blip r:embed="rId3"/>
          <a:stretch>
            <a:fillRect/>
          </a:stretch>
        </p:blipFill>
        <p:spPr>
          <a:xfrm>
            <a:off x="2927648" y="27814"/>
            <a:ext cx="7262434" cy="6802371"/>
          </a:xfrm>
          <a:prstGeom prst="rect">
            <a:avLst/>
          </a:prstGeom>
        </p:spPr>
      </p:pic>
    </p:spTree>
    <p:custDataLst>
      <p:tags r:id="rId1"/>
    </p:custDataLst>
    <p:extLst>
      <p:ext uri="{BB962C8B-B14F-4D97-AF65-F5344CB8AC3E}">
        <p14:creationId xmlns:p14="http://schemas.microsoft.com/office/powerpoint/2010/main" val="574019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ustDataLst>
      <p:tags r:id="rId1"/>
    </p:custDataLst>
    <p:extLst>
      <p:ext uri="{BB962C8B-B14F-4D97-AF65-F5344CB8AC3E}">
        <p14:creationId xmlns:p14="http://schemas.microsoft.com/office/powerpoint/2010/main" val="19091175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3"/>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4"/>
          <a:srcRect/>
          <a:stretch>
            <a:fillRect/>
          </a:stretch>
        </p:blipFill>
        <p:spPr bwMode="auto">
          <a:xfrm>
            <a:off x="6027740" y="1988840"/>
            <a:ext cx="6011783" cy="424847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96204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230843A-8D34-4DCD-9BDB-568184A39073}"/>
              </a:ext>
            </a:extLst>
          </p:cNvPr>
          <p:cNvPicPr>
            <a:picLocks noChangeAspect="1"/>
          </p:cNvPicPr>
          <p:nvPr/>
        </p:nvPicPr>
        <p:blipFill>
          <a:blip r:embed="rId3"/>
          <a:stretch>
            <a:fillRect/>
          </a:stretch>
        </p:blipFill>
        <p:spPr>
          <a:xfrm>
            <a:off x="1445063" y="0"/>
            <a:ext cx="9301873" cy="6858000"/>
          </a:xfrm>
          <a:prstGeom prst="rect">
            <a:avLst/>
          </a:prstGeom>
        </p:spPr>
      </p:pic>
    </p:spTree>
    <p:custDataLst>
      <p:tags r:id="rId1"/>
    </p:custDataLst>
    <p:extLst>
      <p:ext uri="{BB962C8B-B14F-4D97-AF65-F5344CB8AC3E}">
        <p14:creationId xmlns:p14="http://schemas.microsoft.com/office/powerpoint/2010/main" val="16461627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17F8F7D-37DD-4781-8E78-1405C4FA5194}"/>
              </a:ext>
            </a:extLst>
          </p:cNvPr>
          <p:cNvPicPr>
            <a:picLocks noChangeAspect="1"/>
          </p:cNvPicPr>
          <p:nvPr/>
        </p:nvPicPr>
        <p:blipFill>
          <a:blip r:embed="rId3"/>
          <a:stretch>
            <a:fillRect/>
          </a:stretch>
        </p:blipFill>
        <p:spPr>
          <a:xfrm>
            <a:off x="1030539" y="0"/>
            <a:ext cx="10130921" cy="6858000"/>
          </a:xfrm>
          <a:prstGeom prst="rect">
            <a:avLst/>
          </a:prstGeom>
        </p:spPr>
      </p:pic>
    </p:spTree>
    <p:custDataLst>
      <p:tags r:id="rId1"/>
    </p:custDataLst>
    <p:extLst>
      <p:ext uri="{BB962C8B-B14F-4D97-AF65-F5344CB8AC3E}">
        <p14:creationId xmlns:p14="http://schemas.microsoft.com/office/powerpoint/2010/main" val="40110506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4860383-0FE8-4BE3-9FDD-31E0B35C9F43}"/>
              </a:ext>
            </a:extLst>
          </p:cNvPr>
          <p:cNvPicPr>
            <a:picLocks noChangeAspect="1"/>
          </p:cNvPicPr>
          <p:nvPr/>
        </p:nvPicPr>
        <p:blipFill>
          <a:blip r:embed="rId3"/>
          <a:stretch>
            <a:fillRect/>
          </a:stretch>
        </p:blipFill>
        <p:spPr>
          <a:xfrm>
            <a:off x="1436929" y="0"/>
            <a:ext cx="9318141" cy="6858000"/>
          </a:xfrm>
          <a:prstGeom prst="rect">
            <a:avLst/>
          </a:prstGeom>
        </p:spPr>
      </p:pic>
    </p:spTree>
    <p:custDataLst>
      <p:tags r:id="rId1"/>
    </p:custDataLst>
    <p:extLst>
      <p:ext uri="{BB962C8B-B14F-4D97-AF65-F5344CB8AC3E}">
        <p14:creationId xmlns:p14="http://schemas.microsoft.com/office/powerpoint/2010/main" val="20117697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9CEA502-1C53-4915-9672-2843506707B4}"/>
              </a:ext>
            </a:extLst>
          </p:cNvPr>
          <p:cNvPicPr>
            <a:picLocks noChangeAspect="1"/>
          </p:cNvPicPr>
          <p:nvPr/>
        </p:nvPicPr>
        <p:blipFill>
          <a:blip r:embed="rId3"/>
          <a:stretch>
            <a:fillRect/>
          </a:stretch>
        </p:blipFill>
        <p:spPr>
          <a:xfrm>
            <a:off x="1008866" y="0"/>
            <a:ext cx="10174267" cy="6858000"/>
          </a:xfrm>
          <a:prstGeom prst="rect">
            <a:avLst/>
          </a:prstGeom>
        </p:spPr>
      </p:pic>
    </p:spTree>
    <p:custDataLst>
      <p:tags r:id="rId1"/>
    </p:custDataLst>
    <p:extLst>
      <p:ext uri="{BB962C8B-B14F-4D97-AF65-F5344CB8AC3E}">
        <p14:creationId xmlns:p14="http://schemas.microsoft.com/office/powerpoint/2010/main" val="2573911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1487488" y="2348881"/>
            <a:ext cx="8636496"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三、適性輔導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8</a:t>
            </a:fld>
            <a:endParaRPr kumimoji="0" lang="en-US" altLang="zh-TW" sz="1200">
              <a:solidFill>
                <a:srgbClr val="0C3226"/>
              </a:solidFill>
            </a:endParaRPr>
          </a:p>
        </p:txBody>
      </p:sp>
    </p:spTree>
    <p:custDataLst>
      <p:tags r:id="rId1"/>
    </p:custDataLst>
    <p:extLst>
      <p:ext uri="{BB962C8B-B14F-4D97-AF65-F5344CB8AC3E}">
        <p14:creationId xmlns:p14="http://schemas.microsoft.com/office/powerpoint/2010/main" val="22677765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559496" y="2492896"/>
            <a:ext cx="9576617"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五、桃連區主要入學管道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81</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82</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羅浮高中</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桃園市單獨招生入學管道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34554"/>
      </p:ext>
    </p:extLst>
  </p:cSld>
  <p:clrMapOvr>
    <a:masterClrMapping/>
  </p:clrMapOvr>
  <p:transition spd="slow">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endParaRPr lang="zh-TW" altLang="en-US"/>
          </a:p>
        </p:txBody>
      </p:sp>
      <p:sp>
        <p:nvSpPr>
          <p:cNvPr id="6" name="矩形 5"/>
          <p:cNvSpPr/>
          <p:nvPr/>
        </p:nvSpPr>
        <p:spPr>
          <a:xfrm>
            <a:off x="1415480" y="620688"/>
            <a:ext cx="9505056" cy="1323439"/>
          </a:xfrm>
          <a:prstGeom prst="rect">
            <a:avLst/>
          </a:prstGeom>
        </p:spPr>
        <p:txBody>
          <a:bodyPr wrap="square">
            <a:spAutoFit/>
          </a:bodyPr>
          <a:lstStyle/>
          <a:p>
            <a:pPr lvl="0" algn="ctr"/>
            <a:r>
              <a:rPr lang="zh-TW" altLang="en-US" sz="4000" b="1" dirty="0">
                <a:solidFill>
                  <a:srgbClr val="0066FF"/>
                </a:solidFill>
                <a:latin typeface="標楷體" panose="03000509000000000000" pitchFamily="65" charset="-120"/>
                <a:ea typeface="標楷體" panose="03000509000000000000" pitchFamily="65" charset="-120"/>
              </a:rPr>
              <a:t>桃連區之單獨招生</a:t>
            </a:r>
            <a:endParaRPr lang="en-US" altLang="zh-TW" sz="4000" b="1" dirty="0">
              <a:solidFill>
                <a:srgbClr val="0066FF"/>
              </a:solidFill>
              <a:latin typeface="標楷體" panose="03000509000000000000" pitchFamily="65" charset="-120"/>
              <a:ea typeface="標楷體" panose="03000509000000000000" pitchFamily="65" charset="-120"/>
            </a:endParaRPr>
          </a:p>
          <a:p>
            <a:pPr lvl="0" algn="ct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桃園市立羅浮高中</a:t>
            </a:r>
            <a:r>
              <a:rPr lang="en-US" altLang="zh-TW" sz="4000" b="1" dirty="0">
                <a:solidFill>
                  <a:srgbClr val="0066FF"/>
                </a:solidFill>
                <a:latin typeface="標楷體" panose="03000509000000000000" pitchFamily="65" charset="-120"/>
                <a:ea typeface="標楷體" panose="03000509000000000000" pitchFamily="65" charset="-120"/>
              </a:rPr>
              <a:t>-</a:t>
            </a:r>
            <a:r>
              <a:rPr lang="zh-TW" altLang="en-US" sz="4000" b="1" dirty="0">
                <a:solidFill>
                  <a:srgbClr val="0066FF"/>
                </a:solidFill>
                <a:latin typeface="標楷體" panose="03000509000000000000" pitchFamily="65" charset="-120"/>
                <a:ea typeface="標楷體" panose="03000509000000000000" pitchFamily="65" charset="-120"/>
              </a:rPr>
              <a:t>原住民重點高中</a:t>
            </a:r>
            <a:r>
              <a:rPr lang="en-US" altLang="zh-TW" sz="4000" b="1" dirty="0">
                <a:solidFill>
                  <a:srgbClr val="0066FF"/>
                </a:solidFill>
                <a:latin typeface="標楷體" panose="03000509000000000000" pitchFamily="65" charset="-120"/>
                <a:ea typeface="標楷體" panose="03000509000000000000" pitchFamily="65" charset="-120"/>
              </a:rPr>
              <a:t>)</a:t>
            </a:r>
          </a:p>
        </p:txBody>
      </p:sp>
      <p:sp>
        <p:nvSpPr>
          <p:cNvPr id="7" name="內容版面配置區 2">
            <a:extLst>
              <a:ext uri="{FF2B5EF4-FFF2-40B4-BE49-F238E27FC236}">
                <a16:creationId xmlns:a16="http://schemas.microsoft.com/office/drawing/2014/main" id="{39DBE3DF-BD04-4593-BDE3-1B986E9CFC55}"/>
              </a:ext>
            </a:extLst>
          </p:cNvPr>
          <p:cNvSpPr txBox="1">
            <a:spLocks/>
          </p:cNvSpPr>
          <p:nvPr/>
        </p:nvSpPr>
        <p:spPr>
          <a:xfrm>
            <a:off x="1199456" y="1484784"/>
            <a:ext cx="10515600" cy="4656276"/>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solidFill>
                  <a:srgbClr val="FF0000"/>
                </a:solidFill>
                <a:latin typeface="標楷體" panose="03000509000000000000" pitchFamily="65" charset="-120"/>
                <a:ea typeface="標楷體" panose="03000509000000000000" pitchFamily="65" charset="-120"/>
              </a:rPr>
              <a:t>20 </a:t>
            </a:r>
            <a:r>
              <a:rPr kumimoji="0" lang="zh-TW" altLang="en-US" sz="3600" kern="0" dirty="0">
                <a:latin typeface="標楷體" panose="03000509000000000000" pitchFamily="65" charset="-120"/>
                <a:ea typeface="標楷體" panose="03000509000000000000" pitchFamily="65" charset="-120"/>
              </a:rPr>
              <a:t>名（暫定）</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招生對象：一般生</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原住民學生皆收</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招生科別：餐飲科</a:t>
            </a:r>
            <a:r>
              <a:rPr kumimoji="0" lang="zh-TW" altLang="en-US" sz="3600" kern="0" dirty="0">
                <a:latin typeface="微軟正黑體" panose="020B0604030504040204" pitchFamily="34" charset="-120"/>
                <a:ea typeface="微軟正黑體" panose="020B0604030504040204" pitchFamily="34" charset="-120"/>
              </a:rPr>
              <a:t>、</a:t>
            </a:r>
            <a:r>
              <a:rPr kumimoji="0" lang="zh-TW" altLang="en-US" sz="3600" kern="0" dirty="0">
                <a:latin typeface="標楷體" panose="03000509000000000000" pitchFamily="65" charset="-120"/>
                <a:ea typeface="標楷體" panose="03000509000000000000" pitchFamily="65" charset="-120"/>
              </a:rPr>
              <a:t>觀光科</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免會考成績</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優惠：免收住宿費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交通費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午餐費</a:t>
            </a:r>
            <a:r>
              <a:rPr kumimoji="0" lang="zh-TW" altLang="en-US" sz="3600" kern="0" dirty="0">
                <a:solidFill>
                  <a:srgbClr val="FF0000"/>
                </a:solidFill>
                <a:latin typeface="微軟正黑體" panose="020B0604030504040204" pitchFamily="34" charset="-120"/>
                <a:ea typeface="微軟正黑體" panose="020B0604030504040204" pitchFamily="34" charset="-120"/>
              </a:rPr>
              <a:t>、</a:t>
            </a:r>
            <a:r>
              <a:rPr kumimoji="0" lang="zh-TW" altLang="en-US" sz="3600" kern="0" dirty="0">
                <a:solidFill>
                  <a:srgbClr val="FF0000"/>
                </a:solidFill>
                <a:latin typeface="標楷體" panose="03000509000000000000" pitchFamily="65" charset="-120"/>
                <a:ea typeface="標楷體" panose="03000509000000000000" pitchFamily="65" charset="-120"/>
              </a:rPr>
              <a:t>學費</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0" indent="0">
              <a:buNone/>
            </a:pP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76832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87</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(3/10~3/14)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(2/20~3/5)</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3319F5"/>
                </a:solidFill>
                <a:latin typeface="標楷體" panose="03000509000000000000" pitchFamily="65" charset="-120"/>
                <a:ea typeface="標楷體" panose="03000509000000000000" pitchFamily="65" charset="-120"/>
              </a:rPr>
              <a:t>(3/15)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(4/12</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4/13)</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(6/13)</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(3/15</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3/16)</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(5/17~5/18)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(7/08)</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5/22</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5/23</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6/13</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6/16</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(6/20</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(7/09)</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(7/10)</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endParaRPr lang="en-US" altLang="zh-TW" sz="2400" dirty="0">
              <a:solidFill>
                <a:srgbClr val="FF0000"/>
              </a:solidFill>
              <a:latin typeface="標楷體" pitchFamily="65" charset="-120"/>
              <a:ea typeface="標楷體" pitchFamily="65" charset="-120"/>
            </a:endParaRPr>
          </a:p>
          <a:p>
            <a:pPr algn="ctr" eaLnBrk="0" hangingPunct="0"/>
            <a:r>
              <a:rPr lang="en-US" altLang="zh-TW" sz="2400" dirty="0">
                <a:solidFill>
                  <a:srgbClr val="3D25F6"/>
                </a:solidFill>
                <a:latin typeface="標楷體" pitchFamily="65" charset="-120"/>
                <a:ea typeface="標楷體" pitchFamily="65" charset="-120"/>
              </a:rPr>
              <a:t>(113</a:t>
            </a:r>
            <a:r>
              <a:rPr lang="zh-TW" altLang="en-US" sz="2400" dirty="0">
                <a:solidFill>
                  <a:srgbClr val="3D25F6"/>
                </a:solidFill>
                <a:latin typeface="標楷體" pitchFamily="65" charset="-120"/>
                <a:ea typeface="標楷體" pitchFamily="65" charset="-120"/>
              </a:rPr>
              <a:t>年</a:t>
            </a:r>
            <a:r>
              <a:rPr lang="en-US" altLang="zh-TW" sz="2400" dirty="0">
                <a:solidFill>
                  <a:srgbClr val="3D25F6"/>
                </a:solidFill>
                <a:latin typeface="標楷體" pitchFamily="65" charset="-120"/>
                <a:ea typeface="標楷體" pitchFamily="65" charset="-120"/>
              </a:rPr>
              <a:t>12/26</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27)</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(1/6-1/10)</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2/10</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2" name="圓角矩形 23">
            <a:extLst>
              <a:ext uri="{FF2B5EF4-FFF2-40B4-BE49-F238E27FC236}">
                <a16:creationId xmlns:a16="http://schemas.microsoft.com/office/drawing/2014/main" id="{E674CCDD-998C-4E7F-8AB4-BB6124AEE40B}"/>
              </a:ext>
            </a:extLst>
          </p:cNvPr>
          <p:cNvSpPr/>
          <p:nvPr/>
        </p:nvSpPr>
        <p:spPr>
          <a:xfrm>
            <a:off x="23496" y="1714432"/>
            <a:ext cx="1103953" cy="4090832"/>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000" dirty="0">
                <a:solidFill>
                  <a:srgbClr val="FF0000"/>
                </a:solidFill>
                <a:latin typeface="標楷體" panose="03000509000000000000" pitchFamily="65" charset="-120"/>
                <a:ea typeface="標楷體" panose="03000509000000000000" pitchFamily="65" charset="-120"/>
              </a:rPr>
              <a:t>藝才班報名</a:t>
            </a:r>
            <a:r>
              <a:rPr lang="en-US" altLang="zh-TW" sz="1200" dirty="0">
                <a:solidFill>
                  <a:srgbClr val="3319F5"/>
                </a:solidFill>
                <a:latin typeface="標楷體" panose="03000509000000000000" pitchFamily="65" charset="-120"/>
                <a:ea typeface="標楷體" panose="03000509000000000000" pitchFamily="65" charset="-120"/>
              </a:rPr>
              <a:t>(2/17~3/3)</a:t>
            </a:r>
            <a:endParaRPr lang="en-US" altLang="zh-TW" sz="1300" dirty="0">
              <a:solidFill>
                <a:srgbClr val="3319F5"/>
              </a:solidFill>
              <a:latin typeface="標楷體" panose="03000509000000000000" pitchFamily="65" charset="-120"/>
              <a:ea typeface="標楷體" panose="03000509000000000000" pitchFamily="65" charset="-120"/>
            </a:endParaRPr>
          </a:p>
          <a:p>
            <a:pPr algn="ctr">
              <a:defRPr/>
            </a:pPr>
            <a:endParaRPr lang="en-US" altLang="zh-TW" sz="1800" dirty="0">
              <a:solidFill>
                <a:srgbClr val="FF0000"/>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藝才班術科測驗</a:t>
            </a:r>
            <a:r>
              <a:rPr lang="en-US" altLang="zh-TW" sz="1800" dirty="0">
                <a:solidFill>
                  <a:srgbClr val="3319F5"/>
                </a:solidFill>
                <a:latin typeface="標楷體" panose="03000509000000000000" pitchFamily="65" charset="-120"/>
                <a:ea typeface="標楷體" panose="03000509000000000000" pitchFamily="65" charset="-120"/>
              </a:rPr>
              <a:t>(</a:t>
            </a:r>
            <a:r>
              <a:rPr lang="zh-TW" altLang="en-US" sz="1800" dirty="0">
                <a:solidFill>
                  <a:srgbClr val="FF0000"/>
                </a:solidFill>
                <a:latin typeface="標楷體" panose="03000509000000000000" pitchFamily="65" charset="-120"/>
                <a:ea typeface="標楷體" panose="03000509000000000000" pitchFamily="65" charset="-120"/>
              </a:rPr>
              <a:t>音樂、舞蹈</a:t>
            </a:r>
            <a:r>
              <a:rPr lang="en-US" altLang="zh-TW" sz="1800" dirty="0">
                <a:solidFill>
                  <a:srgbClr val="3319F5"/>
                </a:solidFill>
                <a:latin typeface="標楷體" panose="03000509000000000000" pitchFamily="65" charset="-120"/>
                <a:ea typeface="標楷體" panose="03000509000000000000" pitchFamily="65" charset="-120"/>
              </a:rPr>
              <a:t>4/12~4/14</a:t>
            </a:r>
            <a:r>
              <a:rPr lang="zh-TW" altLang="en-US" sz="1800" dirty="0">
                <a:solidFill>
                  <a:srgbClr val="3319F5"/>
                </a:solidFill>
                <a:latin typeface="標楷體" panose="03000509000000000000" pitchFamily="65" charset="-120"/>
                <a:ea typeface="標楷體" panose="03000509000000000000" pitchFamily="65" charset="-120"/>
              </a:rPr>
              <a:t>；</a:t>
            </a:r>
            <a:endParaRPr lang="en-US" altLang="zh-TW"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美術、戲劇</a:t>
            </a:r>
            <a:r>
              <a:rPr lang="en-US" altLang="zh-TW" sz="1800" dirty="0">
                <a:solidFill>
                  <a:srgbClr val="3319F5"/>
                </a:solidFill>
                <a:latin typeface="標楷體" panose="03000509000000000000" pitchFamily="65" charset="-120"/>
                <a:ea typeface="標楷體" panose="03000509000000000000" pitchFamily="65" charset="-120"/>
              </a:rPr>
              <a:t>4/19~4/20)</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 name="箭號: 彎曲 2">
            <a:extLst>
              <a:ext uri="{FF2B5EF4-FFF2-40B4-BE49-F238E27FC236}">
                <a16:creationId xmlns:a16="http://schemas.microsoft.com/office/drawing/2014/main" id="{768E1F43-C14A-422D-A3B0-9F6C64C09355}"/>
              </a:ext>
            </a:extLst>
          </p:cNvPr>
          <p:cNvSpPr/>
          <p:nvPr/>
        </p:nvSpPr>
        <p:spPr bwMode="auto">
          <a:xfrm rot="5400000">
            <a:off x="1390780" y="3858832"/>
            <a:ext cx="397558" cy="780207"/>
          </a:xfrm>
          <a:prstGeom prst="bentArrow">
            <a:avLst>
              <a:gd name="adj1" fmla="val 39846"/>
              <a:gd name="adj2" fmla="val 25000"/>
              <a:gd name="adj3" fmla="val 25000"/>
              <a:gd name="adj4" fmla="val 17396"/>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8472264" y="3429000"/>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80960" y="-175631"/>
            <a:ext cx="11572955"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-114</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依管道彙整</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graphicFrame>
        <p:nvGraphicFramePr>
          <p:cNvPr id="6" name="表格 5"/>
          <p:cNvGraphicFramePr>
            <a:graphicFrameLocks noGrp="1"/>
          </p:cNvGraphicFramePr>
          <p:nvPr/>
        </p:nvGraphicFramePr>
        <p:xfrm>
          <a:off x="166645" y="642917"/>
          <a:ext cx="11787271" cy="6050803"/>
        </p:xfrm>
        <a:graphic>
          <a:graphicData uri="http://schemas.openxmlformats.org/drawingml/2006/table">
            <a:tbl>
              <a:tblPr/>
              <a:tblGrid>
                <a:gridCol w="771064">
                  <a:extLst>
                    <a:ext uri="{9D8B030D-6E8A-4147-A177-3AD203B41FA5}">
                      <a16:colId xmlns:a16="http://schemas.microsoft.com/office/drawing/2014/main" val="20000"/>
                    </a:ext>
                  </a:extLst>
                </a:gridCol>
                <a:gridCol w="928131">
                  <a:extLst>
                    <a:ext uri="{9D8B030D-6E8A-4147-A177-3AD203B41FA5}">
                      <a16:colId xmlns:a16="http://schemas.microsoft.com/office/drawing/2014/main" val="20001"/>
                    </a:ext>
                  </a:extLst>
                </a:gridCol>
                <a:gridCol w="931700">
                  <a:extLst>
                    <a:ext uri="{9D8B030D-6E8A-4147-A177-3AD203B41FA5}">
                      <a16:colId xmlns:a16="http://schemas.microsoft.com/office/drawing/2014/main" val="20002"/>
                    </a:ext>
                  </a:extLst>
                </a:gridCol>
                <a:gridCol w="1083882">
                  <a:extLst>
                    <a:ext uri="{9D8B030D-6E8A-4147-A177-3AD203B41FA5}">
                      <a16:colId xmlns:a16="http://schemas.microsoft.com/office/drawing/2014/main" val="20003"/>
                    </a:ext>
                  </a:extLst>
                </a:gridCol>
                <a:gridCol w="785818">
                  <a:extLst>
                    <a:ext uri="{9D8B030D-6E8A-4147-A177-3AD203B41FA5}">
                      <a16:colId xmlns:a16="http://schemas.microsoft.com/office/drawing/2014/main" val="20004"/>
                    </a:ext>
                  </a:extLst>
                </a:gridCol>
                <a:gridCol w="771907">
                  <a:extLst>
                    <a:ext uri="{9D8B030D-6E8A-4147-A177-3AD203B41FA5}">
                      <a16:colId xmlns:a16="http://schemas.microsoft.com/office/drawing/2014/main" val="20005"/>
                    </a:ext>
                  </a:extLst>
                </a:gridCol>
                <a:gridCol w="771064">
                  <a:extLst>
                    <a:ext uri="{9D8B030D-6E8A-4147-A177-3AD203B41FA5}">
                      <a16:colId xmlns:a16="http://schemas.microsoft.com/office/drawing/2014/main" val="20006"/>
                    </a:ext>
                  </a:extLst>
                </a:gridCol>
                <a:gridCol w="842458">
                  <a:extLst>
                    <a:ext uri="{9D8B030D-6E8A-4147-A177-3AD203B41FA5}">
                      <a16:colId xmlns:a16="http://schemas.microsoft.com/office/drawing/2014/main" val="20007"/>
                    </a:ext>
                  </a:extLst>
                </a:gridCol>
                <a:gridCol w="871016">
                  <a:extLst>
                    <a:ext uri="{9D8B030D-6E8A-4147-A177-3AD203B41FA5}">
                      <a16:colId xmlns:a16="http://schemas.microsoft.com/office/drawing/2014/main" val="20008"/>
                    </a:ext>
                  </a:extLst>
                </a:gridCol>
                <a:gridCol w="856736">
                  <a:extLst>
                    <a:ext uri="{9D8B030D-6E8A-4147-A177-3AD203B41FA5}">
                      <a16:colId xmlns:a16="http://schemas.microsoft.com/office/drawing/2014/main" val="20009"/>
                    </a:ext>
                  </a:extLst>
                </a:gridCol>
                <a:gridCol w="888864">
                  <a:extLst>
                    <a:ext uri="{9D8B030D-6E8A-4147-A177-3AD203B41FA5}">
                      <a16:colId xmlns:a16="http://schemas.microsoft.com/office/drawing/2014/main" val="20010"/>
                    </a:ext>
                  </a:extLst>
                </a:gridCol>
                <a:gridCol w="642552">
                  <a:extLst>
                    <a:ext uri="{9D8B030D-6E8A-4147-A177-3AD203B41FA5}">
                      <a16:colId xmlns:a16="http://schemas.microsoft.com/office/drawing/2014/main" val="20011"/>
                    </a:ext>
                  </a:extLst>
                </a:gridCol>
                <a:gridCol w="1642079">
                  <a:extLst>
                    <a:ext uri="{9D8B030D-6E8A-4147-A177-3AD203B41FA5}">
                      <a16:colId xmlns:a16="http://schemas.microsoft.com/office/drawing/2014/main" val="20012"/>
                    </a:ext>
                  </a:extLst>
                </a:gridCol>
              </a:tblGrid>
              <a:tr h="215775">
                <a:tc>
                  <a:txBody>
                    <a:bodyPr/>
                    <a:lstStyle/>
                    <a:p>
                      <a:pPr algn="l" fontAlgn="ctr"/>
                      <a:r>
                        <a:rPr lang="en-US" altLang="zh-TW" sz="1400" b="0" i="0" u="none" strike="noStrike" dirty="0">
                          <a:solidFill>
                            <a:srgbClr val="000000"/>
                          </a:solidFill>
                          <a:latin typeface="新細明體"/>
                        </a:rPr>
                        <a:t>113</a:t>
                      </a:r>
                      <a:r>
                        <a:rPr lang="zh-TW" altLang="en-US" sz="1400" b="0" i="0" u="none" strike="noStrike" dirty="0">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zh-TW" altLang="en-US" sz="1400" b="1" i="0" u="none" strike="noStrike">
                          <a:solidFill>
                            <a:srgbClr val="FF0000"/>
                          </a:solidFill>
                          <a:latin typeface="新細明體"/>
                        </a:rPr>
                        <a:t>試模擬</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ctr"/>
                      <a:r>
                        <a:rPr lang="zh-TW" altLang="en-US" sz="1400" b="0" i="0" u="none" strike="noStrike">
                          <a:solidFill>
                            <a:srgbClr val="000000"/>
                          </a:solidFill>
                          <a:latin typeface="新細明體"/>
                        </a:rPr>
                        <a:t>特色招生管道</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免試入學管道</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fontAlgn="ctr"/>
                      <a:r>
                        <a:rPr lang="zh-TW" altLang="en-US" sz="1400" b="1" i="0" u="none" strike="noStrike">
                          <a:solidFill>
                            <a:srgbClr val="000000"/>
                          </a:solidFill>
                          <a:latin typeface="新細明體"/>
                        </a:rPr>
                        <a:t>實用技能學程</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TW" altLang="en-US" sz="1400" b="1" i="0" u="none" strike="noStrike" dirty="0">
                          <a:solidFill>
                            <a:srgbClr val="000000"/>
                          </a:solidFill>
                          <a:latin typeface="新細明體"/>
                        </a:rPr>
                        <a:t>五專</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5775">
                <a:tc>
                  <a:txBody>
                    <a:bodyPr/>
                    <a:lstStyle/>
                    <a:p>
                      <a:pPr algn="ctr" fontAlgn="ctr"/>
                      <a:r>
                        <a:rPr lang="en-US" altLang="zh-TW" sz="1400" b="0" i="0" u="none" strike="noStrike" dirty="0">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gridSpan="4">
                  <a:txBody>
                    <a:bodyPr/>
                    <a:lstStyle/>
                    <a:p>
                      <a:pPr algn="ctr" fontAlgn="ctr"/>
                      <a:r>
                        <a:rPr lang="zh-TW" altLang="en-US" sz="1400" b="0" i="0" u="none" strike="noStrike">
                          <a:solidFill>
                            <a:srgbClr val="000000"/>
                          </a:solidFill>
                          <a:latin typeface="新細明體"/>
                        </a:rPr>
                        <a:t>甄選入學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fontAlgn="ctr"/>
                      <a:r>
                        <a:rPr lang="zh-TW" altLang="en-US" sz="1400" b="1" i="0" u="none" strike="noStrike">
                          <a:solidFill>
                            <a:srgbClr val="000000"/>
                          </a:solidFill>
                          <a:latin typeface="新細明體"/>
                        </a:rPr>
                        <a:t>考試分發入學</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rowSpan="2">
                  <a:txBody>
                    <a:bodyPr/>
                    <a:lstStyle/>
                    <a:p>
                      <a:pPr algn="ctr" fontAlgn="ctr"/>
                      <a:r>
                        <a:rPr lang="zh-TW" altLang="en-US" sz="1400" b="1" i="0" u="none" strike="noStrike">
                          <a:solidFill>
                            <a:srgbClr val="000000"/>
                          </a:solidFill>
                          <a:latin typeface="新細明體"/>
                        </a:rPr>
                        <a:t>直升入學</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a:solidFill>
                            <a:srgbClr val="000000"/>
                          </a:solidFill>
                          <a:latin typeface="新細明體"/>
                        </a:rPr>
                        <a:t>免試入學</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zh-TW" altLang="en-US" sz="1400" b="1" i="0" u="none" strike="noStrike">
                          <a:solidFill>
                            <a:srgbClr val="000000"/>
                          </a:solidFill>
                          <a:latin typeface="新細明體"/>
                        </a:rPr>
                        <a:t>技優甄審</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TW" altLang="en-US" sz="1400" b="1" i="0" u="none" strike="noStrike" dirty="0">
                          <a:solidFill>
                            <a:srgbClr val="000000"/>
                          </a:solidFill>
                          <a:latin typeface="新細明體"/>
                        </a:rPr>
                        <a:t>完全免試</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215775">
                <a:tc>
                  <a:txBody>
                    <a:bodyPr/>
                    <a:lstStyle/>
                    <a:p>
                      <a:pPr algn="r" fontAlgn="ctr"/>
                      <a:r>
                        <a:rPr lang="en-US" altLang="zh-TW" sz="1400" b="0" i="0" u="none" strike="noStrike">
                          <a:solidFill>
                            <a:srgbClr val="000000"/>
                          </a:solidFill>
                          <a:latin typeface="新細明體"/>
                        </a:rPr>
                        <a:t>114</a:t>
                      </a:r>
                      <a:r>
                        <a:rPr lang="zh-TW" altLang="en-US" sz="1400" b="0" i="0" u="none" strike="noStrike">
                          <a:solidFill>
                            <a:srgbClr val="000000"/>
                          </a:solidFill>
                          <a:latin typeface="新細明體"/>
                        </a:rPr>
                        <a:t>年</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a:txBody>
                    <a:bodyPr/>
                    <a:lstStyle/>
                    <a:p>
                      <a:pPr algn="ctr" fontAlgn="ctr"/>
                      <a:r>
                        <a:rPr lang="zh-TW" altLang="en-US" sz="1400" b="1" i="0" u="none" strike="noStrike" dirty="0">
                          <a:solidFill>
                            <a:srgbClr val="000000"/>
                          </a:solidFill>
                          <a:latin typeface="新細明體"/>
                        </a:rPr>
                        <a:t>藝才班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zh-TW" altLang="en-US" sz="1400" b="1" i="0" u="none" strike="noStrike" dirty="0">
                          <a:solidFill>
                            <a:srgbClr val="000000"/>
                          </a:solidFill>
                          <a:latin typeface="新細明體"/>
                        </a:rPr>
                        <a:t>體育班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1" i="0" u="none" strike="noStrike" dirty="0">
                          <a:solidFill>
                            <a:srgbClr val="000000"/>
                          </a:solidFill>
                          <a:latin typeface="新細明體"/>
                        </a:rPr>
                        <a:t>科學班</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zh-TW" altLang="en-US" sz="1400" b="1" i="0" u="none" strike="noStrike" dirty="0">
                          <a:solidFill>
                            <a:srgbClr val="000000"/>
                          </a:solidFill>
                          <a:latin typeface="新細明體"/>
                        </a:rPr>
                        <a:t>專業群科</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215775">
                <a:tc>
                  <a:txBody>
                    <a:bodyPr/>
                    <a:lstStyle/>
                    <a:p>
                      <a:pPr algn="l" fontAlgn="ctr"/>
                      <a:r>
                        <a:rPr lang="en-US" altLang="zh-TW" sz="1400" b="0" i="0" u="none" strike="noStrike">
                          <a:solidFill>
                            <a:srgbClr val="000000"/>
                          </a:solidFill>
                          <a:latin typeface="新細明體"/>
                        </a:rPr>
                        <a:t>12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26-27</a:t>
                      </a:r>
                      <a:r>
                        <a:rPr lang="zh-TW" altLang="en-US" sz="1400" b="1" i="0" u="none" strike="noStrike">
                          <a:solidFill>
                            <a:srgbClr val="FF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607">
                <a:tc>
                  <a:txBody>
                    <a:bodyPr/>
                    <a:lstStyle/>
                    <a:p>
                      <a:pPr algn="l" fontAlgn="ctr"/>
                      <a:r>
                        <a:rPr lang="en-US" altLang="zh-TW" sz="1400" b="0" i="0" u="none" strike="noStrike">
                          <a:solidFill>
                            <a:srgbClr val="000000"/>
                          </a:solidFill>
                          <a:latin typeface="新細明體"/>
                        </a:rPr>
                        <a:t>1</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10-16</a:t>
                      </a:r>
                      <a:r>
                        <a:rPr lang="zh-TW" altLang="en-US" sz="1400" b="1" i="0" u="none" strike="noStrike">
                          <a:solidFill>
                            <a:srgbClr val="FF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607">
                <a:tc>
                  <a:txBody>
                    <a:bodyPr/>
                    <a:lstStyle/>
                    <a:p>
                      <a:pPr algn="l" fontAlgn="ctr"/>
                      <a:r>
                        <a:rPr lang="en-US" altLang="zh-TW" sz="1400" b="0" i="0" u="none" strike="noStrike">
                          <a:solidFill>
                            <a:srgbClr val="000000"/>
                          </a:solidFill>
                          <a:latin typeface="新細明體"/>
                        </a:rPr>
                        <a:t>2</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11</a:t>
                      </a:r>
                      <a:r>
                        <a:rPr lang="zh-TW" altLang="en-US" sz="1400" b="1" i="0" u="none" strike="noStrike">
                          <a:solidFill>
                            <a:srgbClr val="FF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2/17-3/3</a:t>
                      </a:r>
                      <a:r>
                        <a:rPr lang="zh-TW" altLang="en-US" sz="1400" b="1" i="0" u="none" strike="noStrike">
                          <a:solidFill>
                            <a:srgbClr val="000000"/>
                          </a:solidFill>
                          <a:latin typeface="新細明體"/>
                        </a:rPr>
                        <a:t>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2/20-3/5</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28607">
                <a:tc>
                  <a:txBody>
                    <a:bodyPr/>
                    <a:lstStyle/>
                    <a:p>
                      <a:pPr algn="l" fontAlgn="ctr"/>
                      <a:r>
                        <a:rPr lang="en-US" altLang="zh-TW" sz="1400" b="0" i="0" u="none" strike="noStrike">
                          <a:solidFill>
                            <a:srgbClr val="000000"/>
                          </a:solidFill>
                          <a:latin typeface="新細明體"/>
                        </a:rPr>
                        <a:t>3</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15-16</a:t>
                      </a:r>
                      <a:r>
                        <a:rPr lang="zh-TW" altLang="en-US" sz="1400" b="1" i="0" u="none" strike="noStrike">
                          <a:solidFill>
                            <a:srgbClr val="FF0000"/>
                          </a:solidFill>
                          <a:latin typeface="新細明體"/>
                        </a:rPr>
                        <a:t>高中職博覽會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科學能力檢定</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altLang="zh-TW" sz="1400" b="1" i="0" u="none" strike="noStrike">
                          <a:solidFill>
                            <a:srgbClr val="000000"/>
                          </a:solidFill>
                          <a:latin typeface="新細明體"/>
                        </a:rPr>
                        <a:t>10-14</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6-8</a:t>
                      </a:r>
                      <a:r>
                        <a:rPr lang="zh-TW" altLang="en-US" sz="1400" b="1" i="0" u="none" strike="noStrike">
                          <a:solidFill>
                            <a:srgbClr val="000000"/>
                          </a:solidFill>
                          <a:latin typeface="新細明體"/>
                        </a:rPr>
                        <a:t>教育會考報名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85823">
                <a:tc>
                  <a:txBody>
                    <a:bodyPr/>
                    <a:lstStyle/>
                    <a:p>
                      <a:pPr algn="l" fontAlgn="ctr"/>
                      <a:r>
                        <a:rPr lang="en-US" altLang="zh-TW" sz="1400" b="0" i="0" u="none" strike="noStrike">
                          <a:solidFill>
                            <a:srgbClr val="000000"/>
                          </a:solidFill>
                          <a:latin typeface="新細明體"/>
                        </a:rPr>
                        <a:t>4</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12-14</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音樂、舞蹈</a:t>
                      </a:r>
                      <a:r>
                        <a:rPr lang="en-US" altLang="zh-TW" sz="1400" b="1" i="0" u="none" strike="noStrike">
                          <a:solidFill>
                            <a:srgbClr val="000000"/>
                          </a:solidFill>
                          <a:latin typeface="新細明體"/>
                        </a:rPr>
                        <a:t>)</a:t>
                      </a:r>
                      <a:br>
                        <a:rPr lang="en-US" altLang="zh-TW" sz="1400" b="1" i="0" u="none" strike="noStrike">
                          <a:solidFill>
                            <a:srgbClr val="000000"/>
                          </a:solidFill>
                          <a:latin typeface="新細明體"/>
                        </a:rPr>
                      </a:br>
                      <a:r>
                        <a:rPr lang="en-US" altLang="zh-TW" sz="1400" b="1" i="0" u="none" strike="noStrike">
                          <a:solidFill>
                            <a:srgbClr val="000000"/>
                          </a:solidFill>
                          <a:latin typeface="新細明體"/>
                        </a:rPr>
                        <a:t>19-20</a:t>
                      </a:r>
                      <a:r>
                        <a:rPr lang="zh-TW" altLang="en-US" sz="1400" b="1" i="0" u="none" strike="noStrike">
                          <a:solidFill>
                            <a:srgbClr val="000000"/>
                          </a:solidFill>
                          <a:latin typeface="新細明體"/>
                        </a:rPr>
                        <a:t>術科測驗</a:t>
                      </a:r>
                      <a:r>
                        <a:rPr lang="en-US" altLang="zh-TW" sz="1400" b="1" i="0" u="none" strike="noStrike">
                          <a:solidFill>
                            <a:srgbClr val="000000"/>
                          </a:solidFill>
                          <a:latin typeface="新細明體"/>
                        </a:rPr>
                        <a:t>(</a:t>
                      </a:r>
                      <a:r>
                        <a:rPr lang="zh-TW" altLang="en-US" sz="1400" b="1" i="0" u="none" strike="noStrike">
                          <a:solidFill>
                            <a:srgbClr val="000000"/>
                          </a:solidFill>
                          <a:latin typeface="新細明體"/>
                        </a:rPr>
                        <a:t>美術、戲劇</a:t>
                      </a:r>
                      <a:r>
                        <a:rPr lang="en-US" altLang="zh-TW" sz="1400" b="1" i="0" u="none" strike="noStrike">
                          <a:solidFill>
                            <a:srgbClr val="000000"/>
                          </a:solidFill>
                          <a:latin typeface="新細明體"/>
                        </a:rPr>
                        <a:t>)</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dirty="0">
                          <a:solidFill>
                            <a:srgbClr val="000000"/>
                          </a:solidFill>
                          <a:latin typeface="新細明體"/>
                        </a:rPr>
                        <a:t>4/14-5/2</a:t>
                      </a:r>
                      <a:r>
                        <a:rPr lang="zh-TW" altLang="en-US" sz="1400" b="1" i="0" u="none" strike="noStrike" dirty="0">
                          <a:solidFill>
                            <a:srgbClr val="000000"/>
                          </a:solidFill>
                          <a:latin typeface="新細明體"/>
                        </a:rPr>
                        <a:t>績優生報名</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28-30</a:t>
                      </a:r>
                      <a:r>
                        <a:rPr lang="zh-TW" altLang="en-US" sz="1400" b="1" i="0" u="none" strike="noStrike" dirty="0">
                          <a:solidFill>
                            <a:srgbClr val="000000"/>
                          </a:solidFill>
                          <a:latin typeface="新細明體"/>
                        </a:rPr>
                        <a:t>績優生、甄選入學術科報名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12-13</a:t>
                      </a:r>
                      <a:r>
                        <a:rPr lang="zh-TW" altLang="en-US" sz="1400" b="1" i="0" u="none" strike="noStrike">
                          <a:solidFill>
                            <a:srgbClr val="000000"/>
                          </a:solidFill>
                          <a:latin typeface="新細明體"/>
                        </a:rPr>
                        <a:t>術科測驗</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11</a:t>
                      </a:r>
                      <a:r>
                        <a:rPr lang="zh-TW" altLang="en-US" sz="1400" b="1" i="0" u="none" strike="noStrike">
                          <a:solidFill>
                            <a:srgbClr val="000000"/>
                          </a:solidFill>
                          <a:latin typeface="新細明體"/>
                        </a:rPr>
                        <a:t>寄發准考證</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71521">
                <a:tc>
                  <a:txBody>
                    <a:bodyPr/>
                    <a:lstStyle/>
                    <a:p>
                      <a:pPr algn="l" fontAlgn="ctr"/>
                      <a:r>
                        <a:rPr lang="en-US" altLang="zh-TW" sz="1400" b="0" i="0" u="none" strike="noStrike">
                          <a:solidFill>
                            <a:srgbClr val="000000"/>
                          </a:solidFill>
                          <a:latin typeface="新細明體"/>
                        </a:rPr>
                        <a:t>5</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3</a:t>
                      </a:r>
                      <a:r>
                        <a:rPr lang="zh-TW" altLang="en-US" sz="1400" b="1" i="0" u="none" strike="noStrike" dirty="0">
                          <a:solidFill>
                            <a:srgbClr val="000000"/>
                          </a:solidFill>
                          <a:latin typeface="新細明體"/>
                        </a:rPr>
                        <a:t>甄選、績優生術科測驗</a:t>
                      </a:r>
                      <a:br>
                        <a:rPr lang="zh-TW" altLang="en-US" sz="1400" b="1" i="0" u="none" strike="noStrike" dirty="0">
                          <a:solidFill>
                            <a:srgbClr val="000000"/>
                          </a:solidFill>
                          <a:latin typeface="新細明體"/>
                        </a:rPr>
                      </a:br>
                      <a:r>
                        <a:rPr lang="en-US" altLang="zh-TW" sz="1400" b="1" i="0" u="none" strike="noStrike" dirty="0">
                          <a:solidFill>
                            <a:srgbClr val="000000"/>
                          </a:solidFill>
                          <a:latin typeface="新細明體"/>
                        </a:rPr>
                        <a:t>5</a:t>
                      </a:r>
                      <a:r>
                        <a:rPr lang="zh-TW" altLang="en-US" sz="1400" b="1" i="0" u="none" strike="noStrike" dirty="0">
                          <a:solidFill>
                            <a:srgbClr val="000000"/>
                          </a:solidFill>
                          <a:latin typeface="新細明體"/>
                        </a:rPr>
                        <a:t>績優生、甄選入學放榜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19</a:t>
                      </a:r>
                      <a:r>
                        <a:rPr lang="zh-TW" altLang="en-US" sz="1400" b="1" i="0" u="none" strike="noStrike">
                          <a:solidFill>
                            <a:srgbClr val="000000"/>
                          </a:solidFill>
                          <a:latin typeface="新細明體"/>
                        </a:rPr>
                        <a:t>成績公告</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5/29-6/6</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17-18</a:t>
                      </a:r>
                      <a:r>
                        <a:rPr lang="zh-TW" altLang="en-US" sz="1400" b="1" i="0" u="none" strike="noStrike">
                          <a:solidFill>
                            <a:srgbClr val="000000"/>
                          </a:solidFill>
                          <a:latin typeface="新細明體"/>
                        </a:rPr>
                        <a:t>教育會考</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6-7</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放榜</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C6E7"/>
                    </a:solidFill>
                  </a:tcPr>
                </a:tc>
                <a:tc>
                  <a:txBody>
                    <a:bodyPr/>
                    <a:lstStyle/>
                    <a:p>
                      <a:pPr algn="l" fontAlgn="ctr"/>
                      <a:r>
                        <a:rPr lang="en-US" altLang="zh-TW" sz="1400" b="1" i="0" u="none" strike="noStrike">
                          <a:solidFill>
                            <a:srgbClr val="000000"/>
                          </a:solidFill>
                          <a:latin typeface="新細明體"/>
                        </a:rPr>
                        <a:t>22-23</a:t>
                      </a:r>
                      <a:r>
                        <a:rPr lang="zh-TW" altLang="en-US" sz="1400" b="1" i="0" u="none" strike="noStrike">
                          <a:solidFill>
                            <a:srgbClr val="000000"/>
                          </a:solidFill>
                          <a:latin typeface="新細明體"/>
                        </a:rPr>
                        <a:t>報名</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完全免試報名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15</a:t>
                      </a:r>
                      <a:r>
                        <a:rPr lang="zh-TW" altLang="en-US" sz="1400" b="1" i="0" u="none" strike="noStrike">
                          <a:solidFill>
                            <a:srgbClr val="000000"/>
                          </a:solidFill>
                          <a:latin typeface="新細明體"/>
                        </a:rPr>
                        <a:t>完全免試放榜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5/16-6/13</a:t>
                      </a:r>
                      <a:r>
                        <a:rPr lang="zh-TW" altLang="en-US" sz="1400" b="1" i="0" u="none" strike="noStrike">
                          <a:solidFill>
                            <a:srgbClr val="000000"/>
                          </a:solidFill>
                          <a:latin typeface="新細明體"/>
                        </a:rPr>
                        <a:t>完全免試報到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19-23</a:t>
                      </a:r>
                      <a:r>
                        <a:rPr lang="zh-TW" altLang="en-US" sz="1400" b="1" i="0" u="none" strike="noStrike">
                          <a:solidFill>
                            <a:srgbClr val="000000"/>
                          </a:solidFill>
                          <a:latin typeface="新細明體"/>
                        </a:rPr>
                        <a:t>優先免試報名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57216">
                <a:tc>
                  <a:txBody>
                    <a:bodyPr/>
                    <a:lstStyle/>
                    <a:p>
                      <a:pPr algn="l" fontAlgn="ctr"/>
                      <a:r>
                        <a:rPr lang="en-US" altLang="zh-TW" sz="1400" b="0" i="0" u="none" strike="noStrike">
                          <a:solidFill>
                            <a:srgbClr val="000000"/>
                          </a:solidFill>
                          <a:latin typeface="新細明體"/>
                        </a:rPr>
                        <a:t>6</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400" b="1" i="0" u="none" strike="noStrike">
                          <a:solidFill>
                            <a:srgbClr val="000000"/>
                          </a:solidFill>
                          <a:latin typeface="新細明體"/>
                        </a:rPr>
                        <a:t>6-12</a:t>
                      </a:r>
                      <a:r>
                        <a:rPr lang="zh-TW" altLang="en-US" sz="1400" b="1" i="0" u="none" strike="noStrike">
                          <a:solidFill>
                            <a:srgbClr val="000000"/>
                          </a:solidFill>
                          <a:latin typeface="新細明體"/>
                        </a:rPr>
                        <a:t>分發報名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23-27</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altLang="zh-TW" sz="1400" b="1" i="0" u="none" strike="noStrike">
                          <a:solidFill>
                            <a:srgbClr val="000000"/>
                          </a:solidFill>
                          <a:latin typeface="新細明體"/>
                        </a:rPr>
                        <a:t>8</a:t>
                      </a:r>
                      <a:r>
                        <a:rPr lang="zh-TW" altLang="en-US" sz="1400" b="1" i="0" u="none" strike="noStrike">
                          <a:solidFill>
                            <a:srgbClr val="000000"/>
                          </a:solidFill>
                          <a:latin typeface="新細明體"/>
                        </a:rPr>
                        <a:t>績優生術科檢定</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a:t>
                      </a:r>
                      <a:r>
                        <a:rPr lang="zh-TW" altLang="en-US" sz="1400" b="1" i="0" u="none" strike="noStrike">
                          <a:solidFill>
                            <a:srgbClr val="000000"/>
                          </a:solidFill>
                          <a:latin typeface="新細明體"/>
                        </a:rPr>
                        <a:t>績優生放榜</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18-20</a:t>
                      </a:r>
                      <a:r>
                        <a:rPr lang="zh-TW" altLang="en-US" sz="1400" b="1" i="0" u="none" strike="noStrike">
                          <a:solidFill>
                            <a:srgbClr val="000000"/>
                          </a:solidFill>
                          <a:latin typeface="新細明體"/>
                        </a:rPr>
                        <a:t>報名</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22</a:t>
                      </a:r>
                      <a:r>
                        <a:rPr lang="zh-TW" altLang="en-US" sz="1400" b="1" i="0" u="none" strike="noStrike">
                          <a:solidFill>
                            <a:srgbClr val="000000"/>
                          </a:solidFill>
                          <a:latin typeface="新細明體"/>
                        </a:rPr>
                        <a:t>測驗</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C"/>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17</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6</a:t>
                      </a:r>
                      <a:r>
                        <a:rPr lang="zh-TW" altLang="en-US" sz="1400" b="1" i="0" u="none" strike="noStrike">
                          <a:solidFill>
                            <a:srgbClr val="000000"/>
                          </a:solidFill>
                          <a:latin typeface="新細明體"/>
                        </a:rPr>
                        <a:t>會考成績公告</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20-26</a:t>
                      </a:r>
                      <a:r>
                        <a:rPr lang="zh-TW" altLang="en-US" sz="1400" b="1" i="0" u="none" strike="noStrike">
                          <a:solidFill>
                            <a:srgbClr val="000000"/>
                          </a:solidFill>
                          <a:latin typeface="新細明體"/>
                        </a:rPr>
                        <a:t>志願選填</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13</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16</a:t>
                      </a:r>
                      <a:r>
                        <a:rPr lang="zh-TW" altLang="en-US" sz="1400" b="1" i="0" u="none" strike="noStrike">
                          <a:solidFill>
                            <a:srgbClr val="FF0000"/>
                          </a:solidFill>
                          <a:latin typeface="新細明體"/>
                        </a:rPr>
                        <a:t>報到</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000000"/>
                          </a:solidFill>
                          <a:latin typeface="新細明體"/>
                        </a:rPr>
                        <a:t>13</a:t>
                      </a:r>
                      <a:r>
                        <a:rPr lang="zh-TW" altLang="en-US" sz="1400" b="1" i="0" u="none" strike="noStrike">
                          <a:solidFill>
                            <a:srgbClr val="000000"/>
                          </a:solidFill>
                          <a:latin typeface="新細明體"/>
                        </a:rPr>
                        <a:t>優先免試放榜</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17</a:t>
                      </a:r>
                      <a:r>
                        <a:rPr lang="zh-TW" altLang="en-US" sz="1400" b="1" i="0" u="none" strike="noStrike">
                          <a:solidFill>
                            <a:srgbClr val="000000"/>
                          </a:solidFill>
                          <a:latin typeface="新細明體"/>
                        </a:rPr>
                        <a:t>優先免試報到</a:t>
                      </a:r>
                      <a:br>
                        <a:rPr lang="zh-TW" altLang="en-US" sz="1400" b="1" i="0" u="none" strike="noStrike">
                          <a:solidFill>
                            <a:srgbClr val="000000"/>
                          </a:solidFill>
                          <a:latin typeface="新細明體"/>
                        </a:rPr>
                      </a:br>
                      <a:r>
                        <a:rPr lang="en-US" altLang="zh-TW" sz="1400" b="1" i="0" u="none" strike="noStrike">
                          <a:solidFill>
                            <a:srgbClr val="000000"/>
                          </a:solidFill>
                          <a:latin typeface="新細明體"/>
                        </a:rPr>
                        <a:t>19-29</a:t>
                      </a:r>
                      <a:r>
                        <a:rPr lang="zh-TW" altLang="en-US" sz="1400" b="1" i="0" u="none" strike="noStrike">
                          <a:solidFill>
                            <a:srgbClr val="000000"/>
                          </a:solidFill>
                          <a:latin typeface="新細明體"/>
                        </a:rPr>
                        <a:t>聯合免試報名</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642913">
                <a:tc>
                  <a:txBody>
                    <a:bodyPr/>
                    <a:lstStyle/>
                    <a:p>
                      <a:pPr algn="l" fontAlgn="ctr"/>
                      <a:r>
                        <a:rPr lang="en-US" altLang="zh-TW" sz="1400" b="0" i="0" u="none" strike="noStrike">
                          <a:solidFill>
                            <a:srgbClr val="000000"/>
                          </a:solidFill>
                          <a:latin typeface="新細明體"/>
                        </a:rPr>
                        <a:t>7</a:t>
                      </a:r>
                      <a:r>
                        <a:rPr lang="zh-TW" altLang="en-US" sz="1400" b="0" i="0" u="none" strike="noStrike">
                          <a:solidFill>
                            <a:srgbClr val="000000"/>
                          </a:solidFill>
                          <a:latin typeface="新細明體"/>
                        </a:rPr>
                        <a:t>月</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0"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9</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績優生、甄選入學報到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a:solidFill>
                            <a:srgbClr val="FF0000"/>
                          </a:solidFill>
                          <a:latin typeface="新細明體"/>
                        </a:rPr>
                        <a:t>8</a:t>
                      </a:r>
                      <a:r>
                        <a:rPr lang="zh-TW" altLang="en-US" sz="1400" b="1" i="0" u="none" strike="noStrike">
                          <a:solidFill>
                            <a:srgbClr val="FF0000"/>
                          </a:solidFill>
                          <a:latin typeface="新細明體"/>
                        </a:rPr>
                        <a:t>放榜</a:t>
                      </a:r>
                      <a:br>
                        <a:rPr lang="zh-TW" altLang="en-US" sz="1400" b="1" i="0" u="none" strike="noStrike">
                          <a:solidFill>
                            <a:srgbClr val="FF0000"/>
                          </a:solidFill>
                          <a:latin typeface="新細明體"/>
                        </a:rPr>
                      </a:br>
                      <a:r>
                        <a:rPr lang="en-US" altLang="zh-TW" sz="1400" b="1" i="0" u="none" strike="noStrike">
                          <a:solidFill>
                            <a:srgbClr val="FF0000"/>
                          </a:solidFill>
                          <a:latin typeface="新細明體"/>
                        </a:rPr>
                        <a:t>10</a:t>
                      </a:r>
                      <a:r>
                        <a:rPr lang="zh-TW" altLang="en-US" sz="1400" b="1" i="0" u="none" strike="noStrike">
                          <a:solidFill>
                            <a:srgbClr val="FF0000"/>
                          </a:solidFill>
                          <a:latin typeface="新細明體"/>
                        </a:rPr>
                        <a:t>報到</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400" b="1" i="0" u="none" strike="noStrike" dirty="0">
                          <a:solidFill>
                            <a:srgbClr val="000000"/>
                          </a:solidFill>
                          <a:latin typeface="新細明體"/>
                        </a:rPr>
                        <a:t>　</a:t>
                      </a:r>
                    </a:p>
                  </a:txBody>
                  <a:tcPr marL="7389" marR="7389" marT="7389"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400" b="1" i="0" u="none" strike="noStrike" dirty="0">
                          <a:solidFill>
                            <a:srgbClr val="000000"/>
                          </a:solidFill>
                          <a:latin typeface="新細明體"/>
                        </a:rPr>
                        <a:t>9</a:t>
                      </a:r>
                      <a:r>
                        <a:rPr lang="zh-TW" altLang="en-US" sz="1400" b="1" i="0" u="none" strike="noStrike" dirty="0">
                          <a:solidFill>
                            <a:srgbClr val="000000"/>
                          </a:solidFill>
                          <a:latin typeface="新細明體"/>
                        </a:rPr>
                        <a:t>聯合免試現場分發報到</a:t>
                      </a:r>
                    </a:p>
                  </a:txBody>
                  <a:tcPr marL="7389" marR="7389" marT="7389"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3532225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2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1A4B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，考閱讀及批判性思考測驗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英文</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、邏輯表達與資料判讀測驗</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中英文皆可</a:t>
            </a:r>
            <a:r>
              <a:rPr kumimoji="0" lang="en-US" altLang="zh-TW" sz="3600" kern="0" dirty="0">
                <a:latin typeface="標楷體" panose="03000509000000000000" pitchFamily="65" charset="-120"/>
                <a:ea typeface="標楷體" panose="03000509000000000000" pitchFamily="65" charset="-120"/>
              </a:rPr>
              <a:t>)</a:t>
            </a: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en-US" altLang="zh-TW" sz="3600" kern="0" dirty="0">
                <a:solidFill>
                  <a:srgbClr val="FF0000"/>
                </a:solidFill>
                <a:latin typeface="標楷體" panose="03000509000000000000" pitchFamily="65" charset="-120"/>
                <a:ea typeface="標楷體" panose="03000509000000000000" pitchFamily="65" charset="-120"/>
              </a:rPr>
              <a:t>IB</a:t>
            </a:r>
            <a:r>
              <a:rPr kumimoji="0" lang="zh-TW" altLang="en-US" sz="3600" kern="0" dirty="0">
                <a:solidFill>
                  <a:srgbClr val="FF0000"/>
                </a:solidFill>
                <a:latin typeface="標楷體" panose="03000509000000000000" pitchFamily="65" charset="-120"/>
                <a:ea typeface="標楷體" panose="03000509000000000000" pitchFamily="65" charset="-120"/>
              </a:rPr>
              <a:t>文憑專款：每學期約</a:t>
            </a:r>
            <a:r>
              <a:rPr kumimoji="0" lang="en-US" altLang="zh-TW" sz="3600" kern="0" dirty="0">
                <a:solidFill>
                  <a:srgbClr val="FF0000"/>
                </a:solidFill>
                <a:latin typeface="標楷體" panose="03000509000000000000" pitchFamily="65" charset="-120"/>
                <a:ea typeface="標楷體" panose="03000509000000000000" pitchFamily="65" charset="-120"/>
              </a:rPr>
              <a:t>36,000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717032"/>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六、桃連區免試入學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07682938"/>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ustDataLst>
      <p:tags r:id="rId1"/>
    </p:custData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2" y="1557339"/>
            <a:ext cx="7992243" cy="1079399"/>
          </a:xfrm>
          <a:prstGeom prst="rect">
            <a:avLst/>
          </a:prstGeom>
          <a:noFill/>
          <a:ln w="9525" algn="ctr">
            <a:noFill/>
            <a:miter lim="800000"/>
            <a:headEnd/>
            <a:tailEnd/>
          </a:ln>
          <a:effectLst>
            <a:prstShdw prst="shdw17" dist="17961" dir="2700000">
              <a:srgbClr val="995C1F"/>
            </a:prstShdw>
          </a:effectLst>
        </p:spPr>
        <p:txBody>
          <a:bodyPr wrap="square" lIns="90000" tIns="46800" rIns="90000" bIns="4680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1" lang="zh-TW" altLang="en-US" sz="3200" b="0" i="0" u="none" strike="noStrike" kern="1200" cap="none" spc="0" normalizeH="0" baseline="0" noProof="0" dirty="0">
                <a:ln>
                  <a:noFill/>
                </a:ln>
                <a:solidFill>
                  <a:srgbClr val="000000"/>
                </a:solidFill>
                <a:effectLst/>
                <a:uLnTx/>
                <a:uFillTx/>
                <a:latin typeface="Arial" pitchFamily="34" charset="0"/>
                <a:ea typeface="標楷體" pitchFamily="65" charset="-120"/>
                <a:cs typeface="+mn-cs"/>
              </a:rPr>
              <a:t>符合國民中學學生學習評量辦法畢業資格者。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rPr>
              <a:t>一、</a:t>
            </a:r>
            <a:r>
              <a:rPr kumimoji="1" lang="en-US" altLang="zh-TW"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學生實際出席日數（不含公、喪、病假），須達</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六學期總出席日數之三分之二以上</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二、學生日常生活表現六學期成績依教師輔導與管教學生之相關規定，</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辦理功過相抵</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、獎懲實施、懲罰存記及改過銷過等事項，且依規定程序審核通過註銷後，其</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記錄未達三大過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三小過等同一大過</a:t>
            </a:r>
            <a:r>
              <a:rPr kumimoji="1" lang="en-US" altLang="zh-TW"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者。</a:t>
            </a:r>
            <a:r>
              <a:rPr kumimoji="1" lang="zh-TW" altLang="en-US" sz="2800" b="0" i="0" u="none" strike="noStrike" kern="1200" cap="none" spc="0" normalizeH="0" baseline="0" noProof="0" dirty="0">
                <a:ln>
                  <a:noFill/>
                </a:ln>
                <a:solidFill>
                  <a:srgbClr val="000000"/>
                </a:solidFill>
                <a:effectLst/>
                <a:uLnTx/>
                <a:uFillTx/>
                <a:latin typeface="Calibri" pitchFamily="34" charset="0"/>
                <a:ea typeface="微軟正黑體" pitchFamily="34" charset="-120"/>
                <a:cs typeface="新細明體" pitchFamily="18" charset="-12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三、學生學習領域畢業成績</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至少四大領域</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含</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成績達丙等</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六十分</a:t>
            </a:r>
            <a:r>
              <a:rPr kumimoji="1" lang="en-US" altLang="zh-TW"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a:t>
            </a:r>
            <a:r>
              <a:rPr kumimoji="1" lang="zh-TW" altLang="en-US" sz="2800" b="0" i="0" u="none" strike="noStrike" kern="1200" cap="none" spc="0" normalizeH="0" baseline="0" noProof="0" dirty="0">
                <a:ln>
                  <a:noFill/>
                </a:ln>
                <a:solidFill>
                  <a:srgbClr val="FF0000"/>
                </a:solidFill>
                <a:effectLst/>
                <a:uLnTx/>
                <a:uFillTx/>
                <a:latin typeface="標楷體" pitchFamily="65" charset="-120"/>
                <a:ea typeface="標楷體" pitchFamily="65" charset="-120"/>
                <a:cs typeface="新細明體" pitchFamily="18" charset="-120"/>
              </a:rPr>
              <a:t>以上者</a:t>
            </a:r>
            <a:r>
              <a:rPr kumimoji="1" lang="zh-TW" altLang="en-US" sz="2800" b="0" i="0" u="none" strike="noStrike" kern="1200" cap="none" spc="0" normalizeH="0" baseline="0" noProof="0" dirty="0">
                <a:ln>
                  <a:noFill/>
                </a:ln>
                <a:solidFill>
                  <a:srgbClr val="000000"/>
                </a:solidFill>
                <a:effectLst/>
                <a:uLnTx/>
                <a:uFillTx/>
                <a:latin typeface="標楷體" pitchFamily="65" charset="-120"/>
                <a:ea typeface="標楷體" pitchFamily="65" charset="-120"/>
                <a:cs typeface="新細明體" pitchFamily="18" charset="-120"/>
              </a:rPr>
              <a:t>。</a:t>
            </a:r>
            <a:endParaRPr kumimoji="1" lang="zh-TW" altLang="en-US" sz="2800" b="0" i="0" u="none" strike="noStrike" kern="1200" cap="none" spc="0" normalizeH="0" baseline="0" noProof="0" dirty="0">
              <a:ln>
                <a:noFill/>
              </a:ln>
              <a:solidFill>
                <a:srgbClr val="000000"/>
              </a:solidFill>
              <a:effectLst/>
              <a:uLnTx/>
              <a:uFillTx/>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marL="0" marR="0" lvl="0" indent="0" algn="ctr" defTabSz="1600200" rtl="0" eaLnBrk="1" fontAlgn="base" latinLnBrk="0" hangingPunct="1">
                <a:lnSpc>
                  <a:spcPct val="90000"/>
                </a:lnSpc>
                <a:spcBef>
                  <a:spcPct val="0"/>
                </a:spcBef>
                <a:spcAft>
                  <a:spcPct val="35000"/>
                </a:spcAft>
                <a:buClrTx/>
                <a:buSzTx/>
                <a:buFontTx/>
                <a:buNone/>
                <a:tabLst/>
                <a:defRPr/>
              </a:pPr>
              <a:r>
                <a:rPr kumimoji="1" lang="zh-TW" altLang="en-US" sz="4000" b="1" i="0" u="none" strike="noStrike" kern="1200" cap="none" spc="0" normalizeH="0" baseline="0" noProof="0" dirty="0">
                  <a:ln>
                    <a:noFill/>
                  </a:ln>
                  <a:solidFill>
                    <a:srgbClr val="FFFFFF"/>
                  </a:solidFill>
                  <a:effectLst/>
                  <a:uLnTx/>
                  <a:uFillTx/>
                  <a:latin typeface="標楷體" pitchFamily="65" charset="-120"/>
                  <a:ea typeface="標楷體" pitchFamily="65" charset="-120"/>
                  <a:cs typeface="+mn-cs"/>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採計</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endPar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endParaRPr>
            </a:p>
            <a:p>
              <a:pPr marL="228600" marR="0" lvl="1" indent="-228600" algn="ctr" defTabSz="1066800" rtl="0" eaLnBrk="1" fontAlgn="base" latinLnBrk="0" hangingPunct="1">
                <a:lnSpc>
                  <a:spcPct val="90000"/>
                </a:lnSpc>
                <a:spcBef>
                  <a:spcPct val="0"/>
                </a:spcBef>
                <a:spcAft>
                  <a:spcPct val="15000"/>
                </a:spcAft>
                <a:buClrTx/>
                <a:buSzTx/>
                <a:buFontTx/>
                <a:buChar char="•"/>
                <a:tabLst/>
                <a:defRPr/>
              </a:pP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總分</a:t>
              </a:r>
              <a:r>
                <a:rPr kumimoji="1" lang="en-US" altLang="zh-TW"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32</a:t>
              </a:r>
              <a:r>
                <a:rPr kumimoji="1" lang="zh-TW" altLang="en-US" sz="2400" b="1" i="0" u="none" strike="noStrike" kern="1200" cap="none" spc="0" normalizeH="0" baseline="0" noProof="0">
                  <a:ln>
                    <a:noFill/>
                  </a:ln>
                  <a:solidFill>
                    <a:srgbClr val="17375E"/>
                  </a:solidFill>
                  <a:effectLst/>
                  <a:uLnTx/>
                  <a:uFillTx/>
                  <a:latin typeface="標楷體" panose="03000509000000000000" pitchFamily="65" charset="-120"/>
                  <a:ea typeface="標楷體" panose="03000509000000000000" pitchFamily="65" charset="-120"/>
                  <a:cs typeface="+mn-cs"/>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畢業資格：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6</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修業資格：</a:t>
            </a:r>
            <a:r>
              <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2</a:t>
            </a:r>
            <a:r>
              <a:rPr kumimoji="0" lang="zh-TW" altLang="en-US"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rPr>
              <a:t>分</a:t>
            </a:r>
            <a:endParaRPr kumimoji="0" lang="en-US" altLang="zh-TW" sz="3600" b="1" i="0" u="none" strike="noStrike" kern="1200" cap="none" spc="0" normalizeH="0" baseline="0" noProof="0" dirty="0">
              <a:ln>
                <a:noFill/>
              </a:ln>
              <a:solidFill>
                <a:srgbClr val="000090"/>
              </a:solidFill>
              <a:effectLst/>
              <a:uLnTx/>
              <a:uFillTx/>
              <a:latin typeface="標楷體" pitchFamily="65" charset="-120"/>
              <a:ea typeface="標楷體" pitchFamily="65" charset="-120"/>
              <a:cs typeface="+mn-cs"/>
            </a:endParaRPr>
          </a:p>
        </p:txBody>
      </p:sp>
    </p:spTree>
    <p:custDataLst>
      <p:tags r:id="rId1"/>
    </p:custDataLst>
    <p:extLst>
      <p:ext uri="{BB962C8B-B14F-4D97-AF65-F5344CB8AC3E}">
        <p14:creationId xmlns:p14="http://schemas.microsoft.com/office/powerpoint/2010/main" val="4200800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b="1" dirty="0">
                <a:ea typeface="標楷體" panose="03000509000000000000" pitchFamily="65" charset="-120"/>
                <a:cs typeface="新細明體" panose="02020500000000000000" pitchFamily="18" charset="-120"/>
              </a:rPr>
              <a:t>、 </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b="1" dirty="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b="1" dirty="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b="1" dirty="0">
                <a:ea typeface="標楷體" panose="03000509000000000000" pitchFamily="65" charset="-120"/>
                <a:cs typeface="新細明體" panose="02020500000000000000" pitchFamily="18" charset="-120"/>
              </a:rPr>
              <a:t>)</a:t>
            </a:r>
            <a:r>
              <a:rPr kumimoji="0" lang="zh-TW" altLang="en-US" b="1" dirty="0">
                <a:ea typeface="標楷體" panose="03000509000000000000" pitchFamily="65" charset="-120"/>
                <a:cs typeface="新細明體" panose="02020500000000000000" pitchFamily="18" charset="-120"/>
              </a:rPr>
              <a:t> </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b="1"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b="1"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b="1"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b="1"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b="1"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b="1" dirty="0">
                <a:ea typeface="標楷體" panose="03000509000000000000" pitchFamily="65" charset="-120"/>
                <a:cs typeface="新細明體" panose="02020500000000000000" pitchFamily="18" charset="-120"/>
              </a:rPr>
              <a:t>，比序至「志願序積分」項目時，</a:t>
            </a:r>
            <a:r>
              <a:rPr kumimoji="0" lang="zh-TW" altLang="en-US" b="1"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b="1"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38.xml><?xml version="1.0" encoding="utf-8"?>
<p:tagLst xmlns:a="http://schemas.openxmlformats.org/drawingml/2006/main" xmlns:r="http://schemas.openxmlformats.org/officeDocument/2006/relationships" xmlns:p="http://schemas.openxmlformats.org/presentationml/2006/main">
  <p:tag name="AMA" val="2.1"/>
</p:tagLst>
</file>

<file path=ppt/tags/tag39.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40.xml><?xml version="1.0" encoding="utf-8"?>
<p:tagLst xmlns:a="http://schemas.openxmlformats.org/drawingml/2006/main" xmlns:r="http://schemas.openxmlformats.org/officeDocument/2006/relationships" xmlns:p="http://schemas.openxmlformats.org/presentationml/2006/main">
  <p:tag name="AMA" val="2.1"/>
</p:tagLst>
</file>

<file path=ppt/tags/tag41.xml><?xml version="1.0" encoding="utf-8"?>
<p:tagLst xmlns:a="http://schemas.openxmlformats.org/drawingml/2006/main" xmlns:r="http://schemas.openxmlformats.org/officeDocument/2006/relationships" xmlns:p="http://schemas.openxmlformats.org/presentationml/2006/main">
  <p:tag name="AMA" val="2.1"/>
</p:tagLst>
</file>

<file path=ppt/tags/tag42.xml><?xml version="1.0" encoding="utf-8"?>
<p:tagLst xmlns:a="http://schemas.openxmlformats.org/drawingml/2006/main" xmlns:r="http://schemas.openxmlformats.org/officeDocument/2006/relationships" xmlns:p="http://schemas.openxmlformats.org/presentationml/2006/main">
  <p:tag name="AMA" val="2.1"/>
</p:tagLst>
</file>

<file path=ppt/tags/tag43.xml><?xml version="1.0" encoding="utf-8"?>
<p:tagLst xmlns:a="http://schemas.openxmlformats.org/drawingml/2006/main" xmlns:r="http://schemas.openxmlformats.org/officeDocument/2006/relationships" xmlns:p="http://schemas.openxmlformats.org/presentationml/2006/main">
  <p:tag name="AMA" val="2.1"/>
</p:tagLst>
</file>

<file path=ppt/tags/tag44.xml><?xml version="1.0" encoding="utf-8"?>
<p:tagLst xmlns:a="http://schemas.openxmlformats.org/drawingml/2006/main" xmlns:r="http://schemas.openxmlformats.org/officeDocument/2006/relationships" xmlns:p="http://schemas.openxmlformats.org/presentationml/2006/main">
  <p:tag name="AMA" val="2.1"/>
</p:tagLst>
</file>

<file path=ppt/tags/tag45.xml><?xml version="1.0" encoding="utf-8"?>
<p:tagLst xmlns:a="http://schemas.openxmlformats.org/drawingml/2006/main" xmlns:r="http://schemas.openxmlformats.org/officeDocument/2006/relationships" xmlns:p="http://schemas.openxmlformats.org/presentationml/2006/main">
  <p:tag name="AMA" val="2.1"/>
</p:tagLst>
</file>

<file path=ppt/tags/tag46.xml><?xml version="1.0" encoding="utf-8"?>
<p:tagLst xmlns:a="http://schemas.openxmlformats.org/drawingml/2006/main" xmlns:r="http://schemas.openxmlformats.org/officeDocument/2006/relationships" xmlns:p="http://schemas.openxmlformats.org/presentationml/2006/main">
  <p:tag name="AMA" val="2.1"/>
</p:tagLst>
</file>

<file path=ppt/tags/tag47.xml><?xml version="1.0" encoding="utf-8"?>
<p:tagLst xmlns:a="http://schemas.openxmlformats.org/drawingml/2006/main" xmlns:r="http://schemas.openxmlformats.org/officeDocument/2006/relationships" xmlns:p="http://schemas.openxmlformats.org/presentationml/2006/main">
  <p:tag name="AMA" val="2.1"/>
</p:tagLst>
</file>

<file path=ppt/tags/tag48.xml><?xml version="1.0" encoding="utf-8"?>
<p:tagLst xmlns:a="http://schemas.openxmlformats.org/drawingml/2006/main" xmlns:r="http://schemas.openxmlformats.org/officeDocument/2006/relationships" xmlns:p="http://schemas.openxmlformats.org/presentationml/2006/main">
  <p:tag name="AMA" val="2.1"/>
</p:tagLst>
</file>

<file path=ppt/tags/tag49.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50.xml><?xml version="1.0" encoding="utf-8"?>
<p:tagLst xmlns:a="http://schemas.openxmlformats.org/drawingml/2006/main" xmlns:r="http://schemas.openxmlformats.org/officeDocument/2006/relationships" xmlns:p="http://schemas.openxmlformats.org/presentationml/2006/main">
  <p:tag name="AMA" val="2.1"/>
</p:tagLst>
</file>

<file path=ppt/tags/tag51.xml><?xml version="1.0" encoding="utf-8"?>
<p:tagLst xmlns:a="http://schemas.openxmlformats.org/drawingml/2006/main" xmlns:r="http://schemas.openxmlformats.org/officeDocument/2006/relationships" xmlns:p="http://schemas.openxmlformats.org/presentationml/2006/main">
  <p:tag name="AMA" val="2.1"/>
</p:tagLst>
</file>

<file path=ppt/tags/tag52.xml><?xml version="1.0" encoding="utf-8"?>
<p:tagLst xmlns:a="http://schemas.openxmlformats.org/drawingml/2006/main" xmlns:r="http://schemas.openxmlformats.org/officeDocument/2006/relationships" xmlns:p="http://schemas.openxmlformats.org/presentationml/2006/main">
  <p:tag name="AMA" val="2.1"/>
</p:tagLst>
</file>

<file path=ppt/tags/tag53.xml><?xml version="1.0" encoding="utf-8"?>
<p:tagLst xmlns:a="http://schemas.openxmlformats.org/drawingml/2006/main" xmlns:r="http://schemas.openxmlformats.org/officeDocument/2006/relationships" xmlns:p="http://schemas.openxmlformats.org/presentationml/2006/main">
  <p:tag name="AMA" val="2.1"/>
</p:tagLst>
</file>

<file path=ppt/tags/tag54.xml><?xml version="1.0" encoding="utf-8"?>
<p:tagLst xmlns:a="http://schemas.openxmlformats.org/drawingml/2006/main" xmlns:r="http://schemas.openxmlformats.org/officeDocument/2006/relationships" xmlns:p="http://schemas.openxmlformats.org/presentationml/2006/main">
  <p:tag name="AMA" val="2.1"/>
</p:tagLst>
</file>

<file path=ppt/tags/tag55.xml><?xml version="1.0" encoding="utf-8"?>
<p:tagLst xmlns:a="http://schemas.openxmlformats.org/drawingml/2006/main" xmlns:r="http://schemas.openxmlformats.org/officeDocument/2006/relationships" xmlns:p="http://schemas.openxmlformats.org/presentationml/2006/main">
  <p:tag name="AMA" val="2.1"/>
</p:tagLst>
</file>

<file path=ppt/tags/tag56.xml><?xml version="1.0" encoding="utf-8"?>
<p:tagLst xmlns:a="http://schemas.openxmlformats.org/drawingml/2006/main" xmlns:r="http://schemas.openxmlformats.org/officeDocument/2006/relationships" xmlns:p="http://schemas.openxmlformats.org/presentationml/2006/main">
  <p:tag name="AMA" val="2.1"/>
</p:tagLst>
</file>

<file path=ppt/tags/tag57.xml><?xml version="1.0" encoding="utf-8"?>
<p:tagLst xmlns:a="http://schemas.openxmlformats.org/drawingml/2006/main" xmlns:r="http://schemas.openxmlformats.org/officeDocument/2006/relationships" xmlns:p="http://schemas.openxmlformats.org/presentationml/2006/main">
  <p:tag name="AMA" val="2.1"/>
</p:tagLst>
</file>

<file path=ppt/tags/tag58.xml><?xml version="1.0" encoding="utf-8"?>
<p:tagLst xmlns:a="http://schemas.openxmlformats.org/drawingml/2006/main" xmlns:r="http://schemas.openxmlformats.org/officeDocument/2006/relationships" xmlns:p="http://schemas.openxmlformats.org/presentationml/2006/main">
  <p:tag name="AMA" val="2.1"/>
</p:tagLst>
</file>

<file path=ppt/tags/tag59.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60.xml><?xml version="1.0" encoding="utf-8"?>
<p:tagLst xmlns:a="http://schemas.openxmlformats.org/drawingml/2006/main" xmlns:r="http://schemas.openxmlformats.org/officeDocument/2006/relationships" xmlns:p="http://schemas.openxmlformats.org/presentationml/2006/main">
  <p:tag name="AMA" val="2.1"/>
</p:tagLst>
</file>

<file path=ppt/tags/tag61.xml><?xml version="1.0" encoding="utf-8"?>
<p:tagLst xmlns:a="http://schemas.openxmlformats.org/drawingml/2006/main" xmlns:r="http://schemas.openxmlformats.org/officeDocument/2006/relationships" xmlns:p="http://schemas.openxmlformats.org/presentationml/2006/main">
  <p:tag name="AMA" val="2.1"/>
</p:tagLst>
</file>

<file path=ppt/tags/tag62.xml><?xml version="1.0" encoding="utf-8"?>
<p:tagLst xmlns:a="http://schemas.openxmlformats.org/drawingml/2006/main" xmlns:r="http://schemas.openxmlformats.org/officeDocument/2006/relationships" xmlns:p="http://schemas.openxmlformats.org/presentationml/2006/main">
  <p:tag name="AMA" val="2.1"/>
</p:tagLst>
</file>

<file path=ppt/tags/tag63.xml><?xml version="1.0" encoding="utf-8"?>
<p:tagLst xmlns:a="http://schemas.openxmlformats.org/drawingml/2006/main" xmlns:r="http://schemas.openxmlformats.org/officeDocument/2006/relationships" xmlns:p="http://schemas.openxmlformats.org/presentationml/2006/main">
  <p:tag name="AMA" val="2.1"/>
</p:tagLst>
</file>

<file path=ppt/tags/tag64.xml><?xml version="1.0" encoding="utf-8"?>
<p:tagLst xmlns:a="http://schemas.openxmlformats.org/drawingml/2006/main" xmlns:r="http://schemas.openxmlformats.org/officeDocument/2006/relationships" xmlns:p="http://schemas.openxmlformats.org/presentationml/2006/main">
  <p:tag name="AMA" val="2.1"/>
</p:tagLst>
</file>

<file path=ppt/tags/tag65.xml><?xml version="1.0" encoding="utf-8"?>
<p:tagLst xmlns:a="http://schemas.openxmlformats.org/drawingml/2006/main" xmlns:r="http://schemas.openxmlformats.org/officeDocument/2006/relationships" xmlns:p="http://schemas.openxmlformats.org/presentationml/2006/main">
  <p:tag name="AMA" val="2.1"/>
</p:tagLst>
</file>

<file path=ppt/tags/tag66.xml><?xml version="1.0" encoding="utf-8"?>
<p:tagLst xmlns:a="http://schemas.openxmlformats.org/drawingml/2006/main" xmlns:r="http://schemas.openxmlformats.org/officeDocument/2006/relationships" xmlns:p="http://schemas.openxmlformats.org/presentationml/2006/main">
  <p:tag name="AMA" val="2.1"/>
</p:tagLst>
</file>

<file path=ppt/tags/tag67.xml><?xml version="1.0" encoding="utf-8"?>
<p:tagLst xmlns:a="http://schemas.openxmlformats.org/drawingml/2006/main" xmlns:r="http://schemas.openxmlformats.org/officeDocument/2006/relationships" xmlns:p="http://schemas.openxmlformats.org/presentationml/2006/main">
  <p:tag name="AMA" val="2.1"/>
</p:tagLst>
</file>

<file path=ppt/tags/tag68.xml><?xml version="1.0" encoding="utf-8"?>
<p:tagLst xmlns:a="http://schemas.openxmlformats.org/drawingml/2006/main" xmlns:r="http://schemas.openxmlformats.org/officeDocument/2006/relationships" xmlns:p="http://schemas.openxmlformats.org/presentationml/2006/main">
  <p:tag name="AMA" val="2.1"/>
</p:tagLst>
</file>

<file path=ppt/tags/tag69.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70.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17723</TotalTime>
  <Words>10483</Words>
  <Application>Microsoft Office PowerPoint</Application>
  <PresentationFormat>寬螢幕</PresentationFormat>
  <Paragraphs>1817</Paragraphs>
  <Slides>138</Slides>
  <Notes>44</Notes>
  <HiddenSlides>0</HiddenSlides>
  <MMClips>0</MMClips>
  <ScaleCrop>false</ScaleCrop>
  <HeadingPairs>
    <vt:vector size="8" baseType="variant">
      <vt:variant>
        <vt:lpstr>使用字型</vt:lpstr>
      </vt:variant>
      <vt:variant>
        <vt:i4>20</vt:i4>
      </vt:variant>
      <vt:variant>
        <vt:lpstr>佈景主題</vt:lpstr>
      </vt:variant>
      <vt:variant>
        <vt:i4>1</vt:i4>
      </vt:variant>
      <vt:variant>
        <vt:lpstr>內嵌 OLE 伺服程式</vt:lpstr>
      </vt:variant>
      <vt:variant>
        <vt:i4>1</vt:i4>
      </vt:variant>
      <vt:variant>
        <vt:lpstr>投影片標題</vt:lpstr>
      </vt:variant>
      <vt:variant>
        <vt:i4>138</vt:i4>
      </vt:variant>
    </vt:vector>
  </HeadingPairs>
  <TitlesOfParts>
    <vt:vector size="160" baseType="lpstr">
      <vt:lpstr>Arial Unicode MS</vt:lpstr>
      <vt:lpstr>BiauKai</vt:lpstr>
      <vt:lpstr>Gulim</vt:lpstr>
      <vt:lpstr>文鼎中圓</vt:lpstr>
      <vt:lpstr>華康儷特圓</vt:lpstr>
      <vt:lpstr>Microsoft JhengHei</vt:lpstr>
      <vt:lpstr>Microsoft JhengHei</vt:lpstr>
      <vt:lpstr>新細明體</vt:lpstr>
      <vt:lpstr>標楷體</vt:lpstr>
      <vt:lpstr>標楷體</vt:lpstr>
      <vt:lpstr>Arial</vt:lpstr>
      <vt:lpstr>Calibri</vt:lpstr>
      <vt:lpstr>Candara</vt:lpstr>
      <vt:lpstr>Cataneo BT</vt:lpstr>
      <vt:lpstr>Segoe UI</vt:lpstr>
      <vt:lpstr>Tahoma</vt:lpstr>
      <vt:lpstr>Times New Roman</vt:lpstr>
      <vt:lpstr>Verdana</vt:lpstr>
      <vt:lpstr>Wingdings</vt:lpstr>
      <vt:lpstr>Wingdings 2</vt:lpstr>
      <vt:lpstr>12年國教簡報</vt:lpstr>
      <vt:lpstr>PhotoImpact</vt:lpstr>
      <vt:lpstr>PowerPoint 簡報</vt:lpstr>
      <vt:lpstr>          目次</vt:lpstr>
      <vt:lpstr>PowerPoint 簡報</vt:lpstr>
      <vt:lpstr>113學年度適性入學成果</vt:lpstr>
      <vt:lpstr>113學年度適性入學成果</vt:lpstr>
      <vt:lpstr>113學年度適性入學成果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以智慧型手機為例</vt:lpstr>
      <vt:lpstr>專業群科分析－以智慧型手機為例 1/5</vt:lpstr>
      <vt:lpstr>專業群科分析－以智慧型手機為例 2/5</vt:lpstr>
      <vt:lpstr>專業群科分析－以智慧型手機為例 3/5</vt:lpstr>
      <vt:lpstr>專業群科分析－以智慧型手機為例 4/5</vt:lpstr>
      <vt:lpstr>專業群科分析－以智慧型手機為例 5/5</vt:lpstr>
      <vt:lpstr>以便利商店為例</vt:lpstr>
      <vt:lpstr>專業群科分析－以便利超商為例 1/3</vt:lpstr>
      <vt:lpstr>專業群科分析－以便利超商為例 2/3</vt:lpstr>
      <vt:lpstr>專業群科分析－以便利超商為例 3/3</vt:lpstr>
      <vt:lpstr>適性選擇技術型高中或學術型高中</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寫作測驗評量的能力</vt:lpstr>
      <vt:lpstr>答案卷樣式</vt:lpstr>
      <vt:lpstr>PowerPoint 簡報</vt:lpstr>
      <vt:lpstr>PowerPoint 簡報</vt:lpstr>
      <vt:lpstr>PowerPoint 簡報</vt:lpstr>
      <vt:lpstr>PowerPoint 簡報</vt:lpstr>
      <vt:lpstr>五、桃連區主要入學管道</vt:lpstr>
      <vt:lpstr>國中畢業生升學管道圖</vt:lpstr>
      <vt:lpstr>113學年度桃連區適性入學管道</vt:lpstr>
      <vt:lpstr>桃園市單獨招生入學管道</vt:lpstr>
      <vt:lpstr>PowerPoint 簡報</vt:lpstr>
      <vt:lpstr>桃園市完全免試入學管道</vt:lpstr>
      <vt:lpstr>資格、做法</vt:lpstr>
      <vt:lpstr>招生區域與學校</vt:lpstr>
      <vt:lpstr>PowerPoint 簡報</vt:lpstr>
      <vt:lpstr>PowerPoint 簡報</vt:lpstr>
      <vt:lpstr>桃連區113年-114年重要日程表(依管道彙整)</vt:lpstr>
      <vt:lpstr>PowerPoint 簡報</vt:lpstr>
      <vt:lpstr>專業群科甄選(特色招生)</vt:lpstr>
      <vt:lpstr>PowerPoint 簡報</vt:lpstr>
      <vt:lpstr>PowerPoint 簡報</vt:lpstr>
      <vt:lpstr>PowerPoint 簡報</vt:lpstr>
      <vt:lpstr>六、桃連區免試入學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114年桃連區免試入學-同分超額比序步驟</vt:lpstr>
      <vt:lpstr>PowerPoint 簡報</vt:lpstr>
      <vt:lpstr>PowerPoint 簡報</vt:lpstr>
      <vt:lpstr>PowerPoint 簡報</vt:lpstr>
      <vt:lpstr>五專入學時程</vt:lpstr>
      <vt:lpstr>五專完全免試、優先免試與聯合免試入學方式</vt:lpstr>
      <vt:lpstr>PowerPoint 簡報</vt:lpstr>
      <vt:lpstr>PowerPoint 簡報</vt:lpstr>
      <vt:lpstr>PowerPoint 簡報</vt:lpstr>
      <vt:lpstr>PowerPoint 簡報</vt:lpstr>
      <vt:lpstr>五專優先免試與聯合免試比序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沈萌明</cp:lastModifiedBy>
  <cp:revision>1441</cp:revision>
  <cp:lastPrinted>2024-09-26T09:54:57Z</cp:lastPrinted>
  <dcterms:created xsi:type="dcterms:W3CDTF">2012-05-12T02:14:41Z</dcterms:created>
  <dcterms:modified xsi:type="dcterms:W3CDTF">2024-12-12T00:56:52Z</dcterms:modified>
</cp:coreProperties>
</file>