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0"/>
  </p:notesMasterIdLst>
  <p:handoutMasterIdLst>
    <p:handoutMasterId r:id="rId51"/>
  </p:handoutMasterIdLst>
  <p:sldIdLst>
    <p:sldId id="257" r:id="rId2"/>
    <p:sldId id="294" r:id="rId3"/>
    <p:sldId id="272" r:id="rId4"/>
    <p:sldId id="297" r:id="rId5"/>
    <p:sldId id="306" r:id="rId6"/>
    <p:sldId id="298" r:id="rId7"/>
    <p:sldId id="299" r:id="rId8"/>
    <p:sldId id="258" r:id="rId9"/>
    <p:sldId id="331" r:id="rId10"/>
    <p:sldId id="323" r:id="rId11"/>
    <p:sldId id="307" r:id="rId12"/>
    <p:sldId id="332" r:id="rId13"/>
    <p:sldId id="334" r:id="rId14"/>
    <p:sldId id="333" r:id="rId15"/>
    <p:sldId id="336" r:id="rId16"/>
    <p:sldId id="338" r:id="rId17"/>
    <p:sldId id="337" r:id="rId18"/>
    <p:sldId id="318" r:id="rId19"/>
    <p:sldId id="317" r:id="rId20"/>
    <p:sldId id="304" r:id="rId21"/>
    <p:sldId id="295" r:id="rId22"/>
    <p:sldId id="282" r:id="rId23"/>
    <p:sldId id="273" r:id="rId24"/>
    <p:sldId id="274" r:id="rId25"/>
    <p:sldId id="296" r:id="rId26"/>
    <p:sldId id="315" r:id="rId27"/>
    <p:sldId id="309" r:id="rId28"/>
    <p:sldId id="275" r:id="rId29"/>
    <p:sldId id="301" r:id="rId30"/>
    <p:sldId id="302" r:id="rId31"/>
    <p:sldId id="324" r:id="rId32"/>
    <p:sldId id="325" r:id="rId33"/>
    <p:sldId id="329" r:id="rId34"/>
    <p:sldId id="330" r:id="rId35"/>
    <p:sldId id="287" r:id="rId36"/>
    <p:sldId id="326" r:id="rId37"/>
    <p:sldId id="327" r:id="rId38"/>
    <p:sldId id="328" r:id="rId39"/>
    <p:sldId id="276" r:id="rId40"/>
    <p:sldId id="277" r:id="rId41"/>
    <p:sldId id="278" r:id="rId42"/>
    <p:sldId id="279" r:id="rId43"/>
    <p:sldId id="280" r:id="rId44"/>
    <p:sldId id="319" r:id="rId45"/>
    <p:sldId id="320" r:id="rId46"/>
    <p:sldId id="321" r:id="rId47"/>
    <p:sldId id="316" r:id="rId48"/>
    <p:sldId id="261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2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2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2022/11/30</a:t>
            </a:fld>
            <a:endParaRPr lang="zh-CN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649" r:id="rId16"/>
    <p:sldLayoutId id="2147483664" r:id="rId17"/>
    <p:sldLayoutId id="2147483660" r:id="rId18"/>
    <p:sldLayoutId id="2147483650" r:id="rId19"/>
    <p:sldLayoutId id="2147483651" r:id="rId20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" y="0"/>
            <a:ext cx="9144000" cy="65828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69898" y="548680"/>
            <a:ext cx="5843840" cy="1754326"/>
          </a:xfrm>
          <a:prstGeom prst="rect">
            <a:avLst/>
          </a:prstGeom>
          <a:solidFill>
            <a:srgbClr val="FFFF66">
              <a:alpha val="78824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武陵高中科學班</a:t>
            </a:r>
            <a:endParaRPr lang="en-US" altLang="zh-TW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甄選</a:t>
            </a:r>
            <a:r>
              <a:rPr lang="zh-TW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說明會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C78653C-3144-4746-9181-E792B3910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144" y="476672"/>
            <a:ext cx="4643437" cy="475252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語文檢定標準</a:t>
            </a:r>
            <a:endParaRPr lang="en-US" altLang="zh-TW" sz="40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   後標：</a:t>
            </a:r>
            <a:r>
              <a:rPr lang="en-US" altLang="zh-TW" sz="4000" dirty="0">
                <a:solidFill>
                  <a:schemeClr val="bg1"/>
                </a:solidFill>
              </a:rPr>
              <a:t>25%</a:t>
            </a:r>
          </a:p>
          <a:p>
            <a:pPr marL="36576" indent="0"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   </a:t>
            </a:r>
            <a:endParaRPr lang="en-US" altLang="zh-TW" sz="2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   科學檢定：</a:t>
            </a:r>
            <a:endParaRPr lang="en-US" altLang="zh-TW" sz="40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數、物、化甄選前三名保障進入複試</a:t>
            </a:r>
            <a:endParaRPr lang="en-US" altLang="zh-TW" sz="40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chemeClr val="bg1"/>
                </a:solidFill>
              </a:rPr>
              <a:t>(</a:t>
            </a:r>
            <a:r>
              <a:rPr lang="zh-TW" altLang="en-US" sz="4000" dirty="0">
                <a:solidFill>
                  <a:schemeClr val="bg1"/>
                </a:solidFill>
              </a:rPr>
              <a:t>須達語文門檻</a:t>
            </a:r>
            <a:r>
              <a:rPr lang="en-US" altLang="zh-TW" sz="4000" dirty="0">
                <a:solidFill>
                  <a:schemeClr val="bg1"/>
                </a:solidFill>
              </a:rPr>
              <a:t>)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B203D58-D3CC-4F36-83E0-A7578D873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100802"/>
            <a:ext cx="7488832" cy="432048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統一個別線上報名：</a:t>
            </a:r>
            <a:endParaRPr lang="en-US" altLang="zh-TW" sz="3600" dirty="0"/>
          </a:p>
          <a:p>
            <a:pPr marL="36576" indent="0">
              <a:buNone/>
            </a:pPr>
            <a:r>
              <a:rPr lang="zh-TW" altLang="en-US" dirty="0"/>
              <a:t>   </a:t>
            </a:r>
            <a:r>
              <a:rPr lang="zh-TW" altLang="en-US" sz="3600" dirty="0"/>
              <a:t>流程：</a:t>
            </a:r>
            <a:endParaRPr lang="en-US" altLang="zh-TW" sz="3600" dirty="0"/>
          </a:p>
          <a:p>
            <a:pPr marL="36576" indent="0">
              <a:buNone/>
            </a:pPr>
            <a:r>
              <a:rPr lang="en-US" altLang="zh-TW" sz="3600" dirty="0"/>
              <a:t>1.</a:t>
            </a:r>
            <a:r>
              <a:rPr lang="zh-TW" altLang="en-US" sz="3600" dirty="0"/>
              <a:t>登入報名網頁           填寫資料</a:t>
            </a:r>
            <a:endParaRPr lang="en-US" altLang="zh-TW" sz="3600" dirty="0"/>
          </a:p>
          <a:p>
            <a:pPr marL="36576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>
                <a:solidFill>
                  <a:srgbClr val="FFFF00"/>
                </a:solidFill>
              </a:rPr>
              <a:t>武陵首頁報名專區公告網址</a:t>
            </a:r>
            <a:r>
              <a:rPr lang="en-US" altLang="zh-TW" sz="3600" dirty="0"/>
              <a:t>)</a:t>
            </a:r>
          </a:p>
          <a:p>
            <a:pPr marL="36576" indent="0">
              <a:buNone/>
            </a:pPr>
            <a:r>
              <a:rPr lang="zh-TW" altLang="en-US" dirty="0"/>
              <a:t>   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9652F9-22FC-4453-A090-4CBCA8AAE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1538" y="322756"/>
            <a:ext cx="3357560" cy="768718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報名程序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8D68DAAB-7457-475A-820E-C394893BAE16}"/>
              </a:ext>
            </a:extLst>
          </p:cNvPr>
          <p:cNvSpPr/>
          <p:nvPr/>
        </p:nvSpPr>
        <p:spPr>
          <a:xfrm>
            <a:off x="3939894" y="249289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A921A-2258-49F3-8CFD-1446D355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08012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報名網頁畫面、</a:t>
            </a:r>
            <a:r>
              <a:rPr lang="en-US" altLang="zh-TW" dirty="0">
                <a:solidFill>
                  <a:srgbClr val="FFFF00"/>
                </a:solidFill>
              </a:rPr>
              <a:t>2/16~3/2</a:t>
            </a:r>
            <a:r>
              <a:rPr lang="zh-TW" altLang="en-US" dirty="0">
                <a:solidFill>
                  <a:srgbClr val="FFFF00"/>
                </a:solidFill>
              </a:rPr>
              <a:t>開放報名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21B24C-F532-4E1E-A419-6EE6B61B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64" y="1052736"/>
            <a:ext cx="6980112" cy="5747066"/>
          </a:xfrm>
          <a:prstGeom prst="rect">
            <a:avLst/>
          </a:prstGeom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9340DA64-1664-4639-BE27-A29264037FD0}"/>
              </a:ext>
            </a:extLst>
          </p:cNvPr>
          <p:cNvCxnSpPr/>
          <p:nvPr/>
        </p:nvCxnSpPr>
        <p:spPr>
          <a:xfrm flipH="1">
            <a:off x="6037513" y="6127980"/>
            <a:ext cx="648072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6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29163-8A78-4C05-9538-78AFE9B7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3"/>
            <a:ext cx="6629400" cy="1152128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報名網頁填寫完成提示畫面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FE3A16-0E9A-4D67-BD50-B7AFBD67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21963" cy="4104456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48997C77-2750-41C7-B5F3-045BD5335FAF}"/>
              </a:ext>
            </a:extLst>
          </p:cNvPr>
          <p:cNvSpPr/>
          <p:nvPr/>
        </p:nvSpPr>
        <p:spPr>
          <a:xfrm>
            <a:off x="1043608" y="1772816"/>
            <a:ext cx="792088" cy="21602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C1690FB-187F-4AC0-80C2-E57CBC59D1C4}"/>
              </a:ext>
            </a:extLst>
          </p:cNvPr>
          <p:cNvSpPr/>
          <p:nvPr/>
        </p:nvSpPr>
        <p:spPr>
          <a:xfrm>
            <a:off x="3995936" y="1772816"/>
            <a:ext cx="792088" cy="21602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75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30182C-28AD-4EC2-AC86-64660F5A2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040" y="652277"/>
            <a:ext cx="6336704" cy="726478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14400" dirty="0"/>
              <a:t>2</a:t>
            </a:r>
            <a:r>
              <a:rPr lang="en-US" altLang="zh-TW" sz="17600" dirty="0"/>
              <a:t>.</a:t>
            </a:r>
            <a:r>
              <a:rPr lang="zh-TW" altLang="en-US" sz="14400" dirty="0"/>
              <a:t>收到表件、報名連結      </a:t>
            </a:r>
            <a:endParaRPr lang="en-US" altLang="zh-TW" sz="11200" dirty="0"/>
          </a:p>
          <a:p>
            <a:pPr marL="36576" indent="0">
              <a:buNone/>
            </a:pPr>
            <a:r>
              <a:rPr lang="zh-TW" altLang="en-US" sz="3600" dirty="0"/>
              <a:t>      </a:t>
            </a:r>
            <a:endParaRPr lang="en-US" altLang="zh-TW" sz="3600" dirty="0"/>
          </a:p>
          <a:p>
            <a:pPr marL="36576" indent="0">
              <a:buNone/>
            </a:pPr>
            <a:r>
              <a:rPr lang="zh-TW" altLang="en-US" sz="3600" dirty="0"/>
              <a:t>            </a:t>
            </a:r>
            <a:endParaRPr lang="en-US" altLang="zh-TW" sz="3600" dirty="0"/>
          </a:p>
          <a:p>
            <a:pPr marL="36576" indent="0">
              <a:buNone/>
            </a:pPr>
            <a:endParaRPr lang="zh-TW" altLang="en-US" sz="3600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EE182181-4F6F-4083-9C51-4B43A033BF70}"/>
              </a:ext>
            </a:extLst>
          </p:cNvPr>
          <p:cNvSpPr/>
          <p:nvPr/>
        </p:nvSpPr>
        <p:spPr>
          <a:xfrm>
            <a:off x="842683" y="135783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638CFF38-65F5-4191-8988-EF2F2B9D487C}"/>
              </a:ext>
            </a:extLst>
          </p:cNvPr>
          <p:cNvSpPr/>
          <p:nvPr/>
        </p:nvSpPr>
        <p:spPr>
          <a:xfrm>
            <a:off x="801188" y="267710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51476D7A-1931-4066-80A3-9869633E826A}"/>
              </a:ext>
            </a:extLst>
          </p:cNvPr>
          <p:cNvSpPr/>
          <p:nvPr/>
        </p:nvSpPr>
        <p:spPr>
          <a:xfrm>
            <a:off x="811736" y="201595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E8140E1E-5F83-4C74-B550-515D09DFA157}"/>
              </a:ext>
            </a:extLst>
          </p:cNvPr>
          <p:cNvSpPr/>
          <p:nvPr/>
        </p:nvSpPr>
        <p:spPr>
          <a:xfrm>
            <a:off x="783947" y="331143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747241B8-0368-4A89-950C-9E7A035E5D05}"/>
              </a:ext>
            </a:extLst>
          </p:cNvPr>
          <p:cNvSpPr/>
          <p:nvPr/>
        </p:nvSpPr>
        <p:spPr>
          <a:xfrm>
            <a:off x="765285" y="397257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3A9190A-4344-4D36-9DB2-DEABCF4E1831}"/>
              </a:ext>
            </a:extLst>
          </p:cNvPr>
          <p:cNvSpPr txBox="1"/>
          <p:nvPr/>
        </p:nvSpPr>
        <p:spPr>
          <a:xfrm>
            <a:off x="2012279" y="194135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列印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3403B88-ECF5-468C-B9A2-10E7D1E0696D}"/>
              </a:ext>
            </a:extLst>
          </p:cNvPr>
          <p:cNvSpPr txBox="1"/>
          <p:nvPr/>
        </p:nvSpPr>
        <p:spPr>
          <a:xfrm>
            <a:off x="1954304" y="26340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學校核章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5F2C10D-EBDB-4EE2-9C54-4CCDF6BA35F2}"/>
              </a:ext>
            </a:extLst>
          </p:cNvPr>
          <p:cNvSpPr txBox="1"/>
          <p:nvPr/>
        </p:nvSpPr>
        <p:spPr>
          <a:xfrm>
            <a:off x="1954304" y="321553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表件轉成</a:t>
            </a:r>
            <a:r>
              <a:rPr lang="en-US" altLang="zh-TW" sz="3600" dirty="0"/>
              <a:t>PDF</a:t>
            </a:r>
            <a:r>
              <a:rPr lang="zh-TW" altLang="en-US" sz="3600" dirty="0"/>
              <a:t>檔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B29C0BC-CECC-4516-8B0E-4D1F1FAA2B1A}"/>
              </a:ext>
            </a:extLst>
          </p:cNvPr>
          <p:cNvSpPr txBox="1"/>
          <p:nvPr/>
        </p:nvSpPr>
        <p:spPr>
          <a:xfrm>
            <a:off x="1954304" y="3895866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到報名連結上傳表件</a:t>
            </a:r>
            <a:endParaRPr lang="en-US" altLang="zh-TW" sz="3600" dirty="0"/>
          </a:p>
          <a:p>
            <a:r>
              <a:rPr lang="en-US" altLang="zh-TW" sz="3600" dirty="0"/>
              <a:t>(word</a:t>
            </a:r>
            <a:r>
              <a:rPr lang="zh-TW" altLang="en-US" sz="3600" dirty="0"/>
              <a:t>檔、</a:t>
            </a:r>
            <a:r>
              <a:rPr lang="en-US" altLang="zh-TW" sz="3600" dirty="0"/>
              <a:t>pdf</a:t>
            </a:r>
            <a:r>
              <a:rPr lang="zh-TW" altLang="en-US" sz="3600" dirty="0"/>
              <a:t>檔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9E057E7-E76E-4B9B-B8F8-FDD92954B703}"/>
              </a:ext>
            </a:extLst>
          </p:cNvPr>
          <p:cNvSpPr txBox="1"/>
          <p:nvPr/>
        </p:nvSpPr>
        <p:spPr>
          <a:xfrm>
            <a:off x="1981448" y="1291411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填寫表件</a:t>
            </a:r>
            <a:r>
              <a:rPr lang="en-US" altLang="zh-TW" sz="3600" dirty="0"/>
              <a:t>(word</a:t>
            </a:r>
            <a:r>
              <a:rPr lang="zh-TW" altLang="en-US" sz="3600" dirty="0"/>
              <a:t>檔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84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03C09E-474D-4210-AE10-C4DD6101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7"/>
            <a:ext cx="6629400" cy="648071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</a:rPr>
              <a:t>網頁連結畫面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C375ED4-6339-4118-B7CF-0F1F69C35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37716" cy="14455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F6C5C15-47CB-4ED5-998D-B0F04A746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5" y="2461752"/>
            <a:ext cx="7937716" cy="40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EAEAC-CD09-48D5-98A5-69E48F93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完成資料上傳        繳費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4447C85-68E3-47E9-8DB7-3A074084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4" y="1268760"/>
            <a:ext cx="4906565" cy="5386928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B5346B94-BAC5-4F4D-A348-01A90C754843}"/>
              </a:ext>
            </a:extLst>
          </p:cNvPr>
          <p:cNvSpPr/>
          <p:nvPr/>
        </p:nvSpPr>
        <p:spPr>
          <a:xfrm>
            <a:off x="3923928" y="60350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4F194DD-EC68-4B8D-8DC4-745D32CC98BA}"/>
              </a:ext>
            </a:extLst>
          </p:cNvPr>
          <p:cNvCxnSpPr>
            <a:cxnSpLocks/>
          </p:cNvCxnSpPr>
          <p:nvPr/>
        </p:nvCxnSpPr>
        <p:spPr>
          <a:xfrm flipH="1">
            <a:off x="5292080" y="6021288"/>
            <a:ext cx="648072" cy="266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0FB83C-682D-4244-9EF6-7572F3282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7172870" cy="1344782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3.</a:t>
            </a:r>
            <a:r>
              <a:rPr lang="zh-TW" altLang="en-US" sz="3600" dirty="0"/>
              <a:t>完成繳費</a:t>
            </a:r>
            <a:endParaRPr lang="en-US" altLang="zh-TW" sz="3600" dirty="0"/>
          </a:p>
          <a:p>
            <a:pPr marL="36576" indent="0">
              <a:buNone/>
            </a:pPr>
            <a:r>
              <a:rPr lang="zh-TW" altLang="en-US" sz="3600" dirty="0"/>
              <a:t>      </a:t>
            </a:r>
            <a:r>
              <a:rPr lang="en-US" altLang="zh-TW" sz="3600" dirty="0"/>
              <a:t>(</a:t>
            </a:r>
            <a:r>
              <a:rPr lang="zh-TW" altLang="en-US" sz="3600" dirty="0"/>
              <a:t>上傳資料後進入繳費畫面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ABA6BD-7153-4356-8063-7543647DE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8" y="2060848"/>
            <a:ext cx="71786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E5F606-75E2-4BCA-A90C-704A37DA3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620688"/>
            <a:ext cx="7632848" cy="530522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FFFF00"/>
                </a:solidFill>
              </a:rPr>
              <a:t>公告：</a:t>
            </a:r>
            <a:endParaRPr lang="en-US" altLang="zh-TW" sz="4400" dirty="0">
              <a:solidFill>
                <a:srgbClr val="FFFF00"/>
              </a:solidFill>
            </a:endParaRPr>
          </a:p>
          <a:p>
            <a:r>
              <a:rPr lang="zh-TW" altLang="en-US" sz="4000" dirty="0"/>
              <a:t>直接錄取審查結果、准考證號</a:t>
            </a:r>
            <a:endParaRPr lang="en-US" altLang="zh-TW" sz="4000" dirty="0"/>
          </a:p>
          <a:p>
            <a:pPr marL="36576" indent="0">
              <a:buNone/>
            </a:pPr>
            <a:r>
              <a:rPr lang="zh-TW" altLang="en-US" sz="4000" dirty="0"/>
              <a:t>   </a:t>
            </a:r>
            <a:r>
              <a:rPr lang="en-US" altLang="zh-TW" sz="4000" dirty="0"/>
              <a:t>110</a:t>
            </a:r>
            <a:r>
              <a:rPr lang="zh-TW" altLang="en-US" sz="4000" dirty="0"/>
              <a:t>年</a:t>
            </a:r>
            <a:r>
              <a:rPr lang="en-US" altLang="zh-TW" sz="4000" dirty="0"/>
              <a:t>3</a:t>
            </a:r>
            <a:r>
              <a:rPr lang="zh-TW" altLang="en-US" sz="4000" dirty="0"/>
              <a:t>月</a:t>
            </a:r>
            <a:r>
              <a:rPr lang="en-US" altLang="zh-TW" sz="4000" dirty="0"/>
              <a:t>8</a:t>
            </a:r>
            <a:r>
              <a:rPr lang="zh-TW" altLang="en-US" sz="4000" dirty="0"/>
              <a:t>日</a:t>
            </a:r>
            <a:r>
              <a:rPr lang="en-US" altLang="zh-TW" sz="4000" dirty="0"/>
              <a:t>(</a:t>
            </a:r>
            <a:r>
              <a:rPr lang="zh-TW" altLang="en-US" sz="4000" dirty="0"/>
              <a:t>星期三</a:t>
            </a:r>
            <a:r>
              <a:rPr lang="en-US" altLang="zh-TW" sz="4000" dirty="0"/>
              <a:t>)</a:t>
            </a:r>
          </a:p>
          <a:p>
            <a:pPr marL="36576" indent="0">
              <a:buNone/>
            </a:pPr>
            <a:r>
              <a:rPr lang="zh-TW" altLang="en-US" sz="4000" dirty="0"/>
              <a:t>   武陵高中首頁</a:t>
            </a:r>
            <a:endParaRPr lang="en-US" altLang="zh-TW" sz="4000" dirty="0"/>
          </a:p>
          <a:p>
            <a:pPr marL="36576" indent="0">
              <a:buNone/>
            </a:pPr>
            <a:endParaRPr lang="en-US" altLang="zh-TW" sz="2000" dirty="0"/>
          </a:p>
          <a:p>
            <a:r>
              <a:rPr lang="zh-TW" altLang="en-US" sz="4000" dirty="0"/>
              <a:t>試場位置</a:t>
            </a:r>
            <a:endParaRPr lang="en-US" altLang="zh-TW" sz="4000" dirty="0"/>
          </a:p>
          <a:p>
            <a:pPr marL="36576" indent="0">
              <a:buNone/>
            </a:pPr>
            <a:r>
              <a:rPr lang="zh-TW" altLang="en-US" sz="4000" dirty="0"/>
              <a:t>   </a:t>
            </a:r>
            <a:r>
              <a:rPr lang="en-US" altLang="zh-TW" sz="4000" dirty="0"/>
              <a:t>3</a:t>
            </a:r>
            <a:r>
              <a:rPr lang="zh-TW" altLang="en-US" sz="4000" dirty="0"/>
              <a:t>月</a:t>
            </a:r>
            <a:r>
              <a:rPr lang="en-US" altLang="zh-TW" sz="4000" dirty="0"/>
              <a:t>10</a:t>
            </a:r>
            <a:r>
              <a:rPr lang="zh-TW" altLang="en-US" sz="4000" dirty="0"/>
              <a:t>日</a:t>
            </a:r>
            <a:r>
              <a:rPr lang="en-US" altLang="zh-TW" sz="4000" dirty="0"/>
              <a:t>(</a:t>
            </a:r>
            <a:r>
              <a:rPr lang="zh-TW" altLang="en-US" sz="4000" dirty="0"/>
              <a:t>星期五</a:t>
            </a:r>
            <a:r>
              <a:rPr lang="en-US" altLang="zh-TW" sz="4000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52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207EEE-2C5D-4362-8712-9CB1E62FCF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817" y="330017"/>
            <a:ext cx="7100862" cy="84072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</a:rPr>
              <a:t>武陵高中首頁→報名專區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2F414A-3D59-4854-B807-42DCAD23F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" b="1991"/>
          <a:stretch/>
        </p:blipFill>
        <p:spPr>
          <a:xfrm>
            <a:off x="1259633" y="999881"/>
            <a:ext cx="6318486" cy="5858119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2BAB8B-04D8-414F-8AF1-6FD17B8E3E0A}"/>
              </a:ext>
            </a:extLst>
          </p:cNvPr>
          <p:cNvCxnSpPr>
            <a:cxnSpLocks/>
          </p:cNvCxnSpPr>
          <p:nvPr/>
        </p:nvCxnSpPr>
        <p:spPr>
          <a:xfrm flipH="1">
            <a:off x="2339752" y="3140968"/>
            <a:ext cx="50405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834038" y="428604"/>
            <a:ext cx="7407338" cy="5232644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目的：</a:t>
            </a:r>
            <a:endParaRPr lang="en-US" altLang="zh-TW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培養具有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科學研究</a:t>
            </a: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興趣及潛能之學生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獨立研究能力</a:t>
            </a: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，並鼓勵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學生在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基礎科學</a:t>
            </a: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研究方面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持續發展，厚植國家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之科學競爭力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306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043608" y="980728"/>
            <a:ext cx="6336704" cy="374441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7700" dirty="0"/>
              <a:t>單一性別保障</a:t>
            </a:r>
            <a:endParaRPr lang="en-US" altLang="zh-TW" sz="7700" dirty="0"/>
          </a:p>
          <a:p>
            <a:pPr marL="36576" indent="0">
              <a:buNone/>
            </a:pPr>
            <a:endParaRPr lang="en-US" altLang="zh-TW" sz="5400" dirty="0"/>
          </a:p>
          <a:p>
            <a:pPr marL="36576" indent="0">
              <a:buNone/>
            </a:pPr>
            <a:r>
              <a:rPr lang="zh-TW" altLang="en-US" sz="5400" dirty="0"/>
              <a:t>   </a:t>
            </a:r>
            <a:r>
              <a:rPr lang="zh-TW" altLang="en-US" sz="5700" dirty="0"/>
              <a:t>錄取人數：</a:t>
            </a:r>
            <a:r>
              <a:rPr lang="en-US" altLang="zh-TW" sz="5700" dirty="0"/>
              <a:t>25</a:t>
            </a:r>
            <a:r>
              <a:rPr lang="zh-TW" altLang="en-US" sz="5700" dirty="0"/>
              <a:t>名</a:t>
            </a:r>
            <a:endParaRPr lang="en-US" altLang="zh-TW" sz="5700" dirty="0"/>
          </a:p>
          <a:p>
            <a:pPr marL="36576" indent="0">
              <a:buNone/>
            </a:pPr>
            <a:r>
              <a:rPr lang="zh-TW" altLang="en-US" sz="5700" dirty="0"/>
              <a:t>   單一性別保障 </a:t>
            </a:r>
            <a:r>
              <a:rPr lang="en-US" altLang="zh-TW" sz="5700" dirty="0">
                <a:solidFill>
                  <a:srgbClr val="FFFF00"/>
                </a:solidFill>
              </a:rPr>
              <a:t>5</a:t>
            </a:r>
            <a:r>
              <a:rPr lang="zh-TW" altLang="en-US" sz="5700" dirty="0">
                <a:solidFill>
                  <a:srgbClr val="FFFF00"/>
                </a:solidFill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10903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/>
          <p:cNvSpPr txBox="1">
            <a:spLocks/>
          </p:cNvSpPr>
          <p:nvPr/>
        </p:nvSpPr>
        <p:spPr>
          <a:xfrm>
            <a:off x="1115616" y="620688"/>
            <a:ext cx="4940622" cy="352839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zh-TW" altLang="en-US" sz="7200" cap="all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資源：</a:t>
            </a:r>
            <a:endParaRPr lang="en-US" altLang="zh-TW" sz="7200" cap="all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 2"/>
              <a:buNone/>
            </a:pPr>
            <a:r>
              <a:rPr lang="en-US" altLang="zh-TW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科學班計畫經費</a:t>
            </a:r>
            <a:endParaRPr lang="en-US" altLang="en-US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 2"/>
              <a:buNone/>
            </a:pPr>
            <a:r>
              <a:rPr lang="en-US" altLang="zh-TW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大學合作</a:t>
            </a:r>
            <a:endParaRPr lang="en-US" altLang="zh-TW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 2"/>
              <a:buNone/>
            </a:pPr>
            <a:r>
              <a:rPr lang="en-US" altLang="zh-TW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(</a:t>
            </a: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中央大學</a:t>
            </a:r>
            <a:r>
              <a:rPr lang="en-US" altLang="zh-TW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762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0" y="2060601"/>
            <a:ext cx="9036050" cy="4476714"/>
            <a:chOff x="107950" y="2033578"/>
            <a:chExt cx="9036050" cy="4537075"/>
          </a:xfrm>
        </p:grpSpPr>
        <p:sp>
          <p:nvSpPr>
            <p:cNvPr id="6" name="向右箭號 5"/>
            <p:cNvSpPr>
              <a:spLocks noChangeArrowheads="1"/>
            </p:cNvSpPr>
            <p:nvPr/>
          </p:nvSpPr>
          <p:spPr bwMode="auto">
            <a:xfrm>
              <a:off x="4751388" y="2033578"/>
              <a:ext cx="4392612" cy="1944688"/>
            </a:xfrm>
            <a:prstGeom prst="rightArrow">
              <a:avLst>
                <a:gd name="adj1" fmla="val 74815"/>
                <a:gd name="adj2" fmla="val 49996"/>
              </a:avLst>
            </a:prstGeom>
            <a:solidFill>
              <a:srgbClr val="51DAFF"/>
            </a:solidFill>
            <a:ln w="12700">
              <a:solidFill>
                <a:srgbClr val="00AEEB"/>
              </a:solidFill>
              <a:miter lim="800000"/>
              <a:headEnd/>
              <a:tailEnd/>
            </a:ln>
            <a:effectLst>
              <a:outerShdw blurRad="50800" dist="25000" dir="5400000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b="1">
                  <a:solidFill>
                    <a:srgbClr val="000000"/>
                  </a:solidFill>
                  <a:latin typeface="華康POP1體W5" charset="0"/>
                  <a:ea typeface="華康POP1體W5" charset="0"/>
                  <a:cs typeface="華康POP1體W5" charset="0"/>
                </a:rPr>
                <a:t>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679950" y="4410066"/>
              <a:ext cx="4464050" cy="2160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FFFF00"/>
                  </a:solidFill>
                </a:rPr>
                <a:t>高三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519363" y="5130791"/>
              <a:ext cx="2160587" cy="1439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FFFF00"/>
                  </a:solidFill>
                </a:rPr>
                <a:t>高二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58775" y="5849928"/>
              <a:ext cx="2160588" cy="720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FFFF00"/>
                  </a:solidFill>
                </a:rPr>
                <a:t>高一</a:t>
              </a:r>
              <a:endParaRPr lang="zh-TW" altLang="en-US" sz="2300" dirty="0">
                <a:solidFill>
                  <a:srgbClr val="FFFF00"/>
                </a:solidFill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107950" y="2071678"/>
              <a:ext cx="4572000" cy="2051050"/>
            </a:xfrm>
            <a:prstGeom prst="rightArrow">
              <a:avLst>
                <a:gd name="adj1" fmla="val 72291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字方塊 29"/>
            <p:cNvSpPr txBox="1">
              <a:spLocks noChangeArrowheads="1"/>
            </p:cNvSpPr>
            <p:nvPr/>
          </p:nvSpPr>
          <p:spPr bwMode="auto">
            <a:xfrm>
              <a:off x="120357" y="2747958"/>
              <a:ext cx="37433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&lt;</a:t>
              </a:r>
              <a:r>
                <a:rPr lang="zh-TW" altLang="en-US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 第一階段 </a:t>
              </a:r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&gt;</a:t>
              </a:r>
              <a:endParaRPr lang="zh-TW" altLang="en-US" sz="4800" b="1" dirty="0">
                <a:solidFill>
                  <a:srgbClr val="0070C0"/>
                </a:solidFill>
                <a:latin typeface="華康POP1體W5" pitchFamily="81" charset="-120"/>
                <a:ea typeface="華康POP1體W5" pitchFamily="81" charset="-120"/>
              </a:endParaRPr>
            </a:p>
          </p:txBody>
        </p:sp>
        <p:pic>
          <p:nvPicPr>
            <p:cNvPr id="13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4604283" y="3325986"/>
              <a:ext cx="927100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2900197" y="4146541"/>
              <a:ext cx="611187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3668845" y="3787766"/>
              <a:ext cx="7239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2190384" y="4545003"/>
              <a:ext cx="4445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1532959" y="4827578"/>
              <a:ext cx="4079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5049203" y="2700082"/>
              <a:ext cx="314327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&lt; </a:t>
              </a:r>
              <a:r>
                <a:rPr lang="zh-TW" altLang="en-US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第二階段 </a:t>
              </a:r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&gt;</a:t>
              </a:r>
            </a:p>
            <a:p>
              <a:pPr algn="ctr">
                <a:defRPr/>
              </a:pP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itchFamily="81" charset="-120"/>
                <a:ea typeface="華康POP1體W5" pitchFamily="81" charset="-12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679950" y="2062053"/>
              <a:ext cx="0" cy="450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357290" y="428604"/>
            <a:ext cx="6143668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FF00"/>
                </a:solidFill>
              </a:rPr>
              <a:t>貳：課程規劃</a:t>
            </a:r>
            <a:endParaRPr lang="en-US" altLang="zh-CN" sz="7200" dirty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09327" y="442824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</a:rPr>
              <a:t>聯合資格考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14678" y="1214422"/>
            <a:ext cx="4643444" cy="142876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數理課程加速</a:t>
            </a:r>
            <a:endParaRPr lang="zh-CN" altLang="en-US" sz="4800" dirty="0"/>
          </a:p>
        </p:txBody>
      </p:sp>
      <p:pic>
        <p:nvPicPr>
          <p:cNvPr id="13" name="图片占位符 12" descr="study10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7143" b="7143"/>
          <a:stretch>
            <a:fillRect/>
          </a:stretch>
        </p:blipFill>
        <p:spPr>
          <a:xfrm>
            <a:off x="395535" y="1844824"/>
            <a:ext cx="2772327" cy="2376264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3347863" y="3143248"/>
            <a:ext cx="4141407" cy="2518000"/>
          </a:xfrm>
        </p:spPr>
        <p:txBody>
          <a:bodyPr>
            <a:normAutofit fontScale="70000" lnSpcReduction="20000"/>
          </a:bodyPr>
          <a:lstStyle/>
          <a:p>
            <a:pPr marL="36576" indent="0" algn="ctr">
              <a:buNone/>
            </a:pPr>
            <a:r>
              <a:rPr lang="zh-TW" altLang="en-US" sz="7700" dirty="0">
                <a:solidFill>
                  <a:srgbClr val="FFFF00"/>
                </a:solidFill>
                <a:ea typeface="宋体" charset="-122"/>
              </a:rPr>
              <a:t>兩年完成</a:t>
            </a:r>
            <a:r>
              <a:rPr lang="zh-TW" altLang="en-US" sz="5100" dirty="0">
                <a:solidFill>
                  <a:srgbClr val="FFFF00"/>
                </a:solidFill>
                <a:ea typeface="宋体" charset="-122"/>
              </a:rPr>
              <a:t>：</a:t>
            </a:r>
            <a:r>
              <a:rPr lang="zh-TW" altLang="en-US" sz="9400" dirty="0">
                <a:solidFill>
                  <a:srgbClr val="FFFF00"/>
                </a:solidFill>
                <a:ea typeface="宋体" charset="-122"/>
              </a:rPr>
              <a:t>數學</a:t>
            </a:r>
            <a:r>
              <a:rPr lang="zh-TW" altLang="en-US" sz="4000" dirty="0">
                <a:solidFill>
                  <a:srgbClr val="FFFF00"/>
                </a:solidFill>
                <a:ea typeface="宋体" charset="-122"/>
              </a:rPr>
              <a:t>、</a:t>
            </a:r>
            <a:r>
              <a:rPr lang="zh-TW" altLang="en-US" sz="9400" dirty="0">
                <a:solidFill>
                  <a:srgbClr val="FFFF00"/>
                </a:solidFill>
                <a:ea typeface="宋体" charset="-122"/>
              </a:rPr>
              <a:t>物理化學</a:t>
            </a:r>
            <a:r>
              <a:rPr lang="zh-TW" altLang="en-US" sz="4000" dirty="0">
                <a:solidFill>
                  <a:srgbClr val="FFFF00"/>
                </a:solidFill>
                <a:ea typeface="宋体" charset="-122"/>
              </a:rPr>
              <a:t>、</a:t>
            </a:r>
            <a:r>
              <a:rPr lang="zh-TW" altLang="en-US" sz="9400" dirty="0">
                <a:solidFill>
                  <a:srgbClr val="FFFF00"/>
                </a:solidFill>
                <a:ea typeface="宋体" charset="-122"/>
              </a:rPr>
              <a:t>生物</a:t>
            </a:r>
            <a:endParaRPr lang="en-US" altLang="zh-CN" sz="5800" dirty="0">
              <a:solidFill>
                <a:srgbClr val="FFFF00"/>
              </a:solidFill>
              <a:ea typeface="宋体" charset="-122"/>
            </a:endParaRPr>
          </a:p>
          <a:p>
            <a:endParaRPr lang="zh-CN" altLang="en-US" sz="2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347864" y="260648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</a:rPr>
              <a:t>特色</a:t>
            </a:r>
          </a:p>
        </p:txBody>
      </p:sp>
      <p:sp>
        <p:nvSpPr>
          <p:cNvPr id="6" name="向下箭號 5"/>
          <p:cNvSpPr/>
          <p:nvPr/>
        </p:nvSpPr>
        <p:spPr>
          <a:xfrm>
            <a:off x="4500562" y="2071678"/>
            <a:ext cx="1656184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954357" y="1180730"/>
            <a:ext cx="3960440" cy="309634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</a:rPr>
              <a:t>高一：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lnSpc>
                <a:spcPts val="4400"/>
              </a:lnSpc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   實驗能力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lnSpc>
                <a:spcPts val="4400"/>
              </a:lnSpc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   書報討論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lnSpc>
                <a:spcPts val="4320"/>
              </a:lnSpc>
              <a:buNone/>
            </a:pPr>
            <a:r>
              <a:rPr lang="en-US" altLang="zh-TW" sz="4800" dirty="0">
                <a:solidFill>
                  <a:srgbClr val="FFFF00"/>
                </a:solidFill>
              </a:rPr>
              <a:t> </a:t>
            </a:r>
            <a:r>
              <a:rPr lang="zh-TW" altLang="en-US" sz="3800" dirty="0">
                <a:solidFill>
                  <a:srgbClr val="FFFF00"/>
                </a:solidFill>
              </a:rPr>
              <a:t>專題演講、參觀</a:t>
            </a:r>
          </a:p>
        </p:txBody>
      </p:sp>
      <p:pic>
        <p:nvPicPr>
          <p:cNvPr id="6" name="圖片版面配置區 5" descr="pequeno-cientifico-con-los-elementos-de-laboratorio_23-2147544014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143" b="7143"/>
          <a:stretch>
            <a:fillRect/>
          </a:stretch>
        </p:blipFill>
        <p:spPr>
          <a:xfrm>
            <a:off x="405811" y="1564119"/>
            <a:ext cx="3133628" cy="2685948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1115616" y="4581128"/>
            <a:ext cx="4311930" cy="1941829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</a:rPr>
              <a:t>高二：         個人專題實驗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725547" y="35716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5400" dirty="0"/>
              <a:t>專題課程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755576" y="428604"/>
            <a:ext cx="5976664" cy="465658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資格考：</a:t>
            </a:r>
            <a:endParaRPr lang="en-US" altLang="zh-TW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FF0000"/>
                </a:solidFill>
              </a:rPr>
              <a:t>時間</a:t>
            </a:r>
            <a:r>
              <a:rPr lang="zh-TW" altLang="en-US" sz="4400" dirty="0">
                <a:solidFill>
                  <a:schemeClr val="bg1"/>
                </a:solidFill>
              </a:rPr>
              <a:t>：高二升高三暑假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endParaRPr lang="en-US" altLang="zh-TW" sz="28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FF0000"/>
                </a:solidFill>
              </a:rPr>
              <a:t>考科</a:t>
            </a:r>
            <a:r>
              <a:rPr lang="zh-TW" altLang="en-US" sz="4400" dirty="0">
                <a:solidFill>
                  <a:schemeClr val="bg1"/>
                </a:solidFill>
              </a:rPr>
              <a:t>：必考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chemeClr val="bg1"/>
                </a:solidFill>
              </a:rPr>
              <a:t>           選考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93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9A7989D-87E7-4731-BEFC-CAF926E13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92696"/>
            <a:ext cx="6912768" cy="40324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必考：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國、英、數皆通過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endParaRPr lang="en-US" altLang="zh-TW" sz="28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選考：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物、化、生至少一科通過</a:t>
            </a:r>
          </a:p>
        </p:txBody>
      </p:sp>
    </p:spTree>
    <p:extLst>
      <p:ext uri="{BB962C8B-B14F-4D97-AF65-F5344CB8AC3E}">
        <p14:creationId xmlns:p14="http://schemas.microsoft.com/office/powerpoint/2010/main" val="2621733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E3A9957-33E3-4091-9405-B8C88E6D3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464" y="428604"/>
            <a:ext cx="5688632" cy="4944612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FF0000"/>
                </a:solidFill>
              </a:rPr>
              <a:t>   通過標準：</a:t>
            </a:r>
            <a:endParaRPr lang="en-US" altLang="zh-TW" sz="44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rgbClr val="002060"/>
                </a:solidFill>
              </a:rPr>
              <a:t>1.</a:t>
            </a:r>
            <a:r>
              <a:rPr lang="zh-TW" altLang="en-US" sz="4000">
                <a:solidFill>
                  <a:srgbClr val="002060"/>
                </a:solidFill>
              </a:rPr>
              <a:t>成績百分等級在</a:t>
            </a:r>
            <a:r>
              <a:rPr lang="zh-TW" altLang="en-US" sz="4000" dirty="0">
                <a:solidFill>
                  <a:srgbClr val="002060"/>
                </a:solidFill>
              </a:rPr>
              <a:t>該科全體考生的</a:t>
            </a:r>
            <a:r>
              <a:rPr lang="en-US" altLang="zh-TW" sz="4000" dirty="0">
                <a:solidFill>
                  <a:srgbClr val="002060"/>
                </a:solidFill>
              </a:rPr>
              <a:t>10%</a:t>
            </a:r>
            <a:r>
              <a:rPr lang="zh-TW" altLang="en-US" sz="4000" dirty="0">
                <a:solidFill>
                  <a:srgbClr val="002060"/>
                </a:solidFill>
              </a:rPr>
              <a:t>以上</a:t>
            </a:r>
          </a:p>
          <a:p>
            <a:endParaRPr lang="zh-TW" altLang="en-US" sz="28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rgbClr val="002060"/>
                </a:solidFill>
              </a:rPr>
              <a:t>2.</a:t>
            </a:r>
            <a:r>
              <a:rPr lang="zh-TW" altLang="en-US" sz="4000" dirty="0">
                <a:solidFill>
                  <a:srgbClr val="002060"/>
                </a:solidFill>
              </a:rPr>
              <a:t>成績在該科全體考生平均分數的</a:t>
            </a:r>
            <a:r>
              <a:rPr lang="en-US" altLang="zh-TW" sz="4000" dirty="0">
                <a:solidFill>
                  <a:srgbClr val="002060"/>
                </a:solidFill>
              </a:rPr>
              <a:t>80%</a:t>
            </a:r>
            <a:r>
              <a:rPr lang="zh-TW" altLang="en-US" sz="4000" dirty="0">
                <a:solidFill>
                  <a:srgbClr val="002060"/>
                </a:solidFill>
              </a:rPr>
              <a:t>以上</a:t>
            </a:r>
            <a:endParaRPr lang="en-US" altLang="zh-TW" sz="4000" dirty="0">
              <a:solidFill>
                <a:srgbClr val="00206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1890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707904" y="1279884"/>
            <a:ext cx="4643444" cy="2509156"/>
          </a:xfrm>
        </p:spPr>
        <p:txBody>
          <a:bodyPr>
            <a:normAutofit lnSpcReduction="10000"/>
          </a:bodyPr>
          <a:lstStyle/>
          <a:p>
            <a:r>
              <a:rPr lang="zh-TW" altLang="en-US" sz="5400" dirty="0">
                <a:solidFill>
                  <a:srgbClr val="FFFF00"/>
                </a:solidFill>
              </a:rPr>
              <a:t>大學選課</a:t>
            </a:r>
            <a:endParaRPr lang="en-US" altLang="zh-TW" sz="5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必選修：微積分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           基礎理科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b="6235"/>
          <a:stretch>
            <a:fillRect/>
          </a:stretch>
        </p:blipFill>
        <p:spPr bwMode="auto">
          <a:xfrm>
            <a:off x="822063" y="786373"/>
            <a:ext cx="250033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版面配置區 6" descr="drug-development-drugsdb_com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1061" r="11061"/>
          <a:stretch>
            <a:fillRect/>
          </a:stretch>
        </p:blipFill>
        <p:spPr>
          <a:xfrm>
            <a:off x="5469159" y="3861048"/>
            <a:ext cx="2500330" cy="2143125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443856" y="3780810"/>
            <a:ext cx="4488184" cy="2960557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</a:rPr>
              <a:t>個別研究</a:t>
            </a:r>
            <a:endParaRPr lang="en-US" altLang="zh-TW" sz="5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教授單獨指導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完成研究報告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91880" y="3565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高三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1331640" y="1124744"/>
            <a:ext cx="5472608" cy="324036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畢業</a:t>
            </a:r>
            <a:endParaRPr lang="en-US" altLang="zh-TW" sz="6000" dirty="0"/>
          </a:p>
          <a:p>
            <a:pPr marL="36576" indent="0">
              <a:buNone/>
            </a:pPr>
            <a:r>
              <a:rPr lang="zh-TW" altLang="en-US" dirty="0"/>
              <a:t>  </a:t>
            </a:r>
            <a:r>
              <a:rPr lang="zh-TW" altLang="en-US" sz="4800" dirty="0">
                <a:solidFill>
                  <a:srgbClr val="FFFF00"/>
                </a:solidFill>
              </a:rPr>
              <a:t>高中畢業證書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  </a:t>
            </a:r>
            <a:r>
              <a:rPr lang="zh-TW" altLang="en-US" sz="4800" dirty="0">
                <a:solidFill>
                  <a:srgbClr val="FFFF00"/>
                </a:solidFill>
              </a:rPr>
              <a:t>科學班學程證明書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259632" y="1921392"/>
            <a:ext cx="4680520" cy="30152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FF00"/>
                </a:solidFill>
              </a:rPr>
              <a:t>單獨招生</a:t>
            </a:r>
            <a:endParaRPr lang="en-US" altLang="zh-TW" sz="72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TW" sz="4800" dirty="0">
                <a:solidFill>
                  <a:srgbClr val="002060"/>
                </a:solidFill>
              </a:rPr>
              <a:t>1.</a:t>
            </a:r>
            <a:r>
              <a:rPr lang="zh-TW" altLang="en-US" sz="4800" dirty="0">
                <a:solidFill>
                  <a:srgbClr val="002060"/>
                </a:solidFill>
              </a:rPr>
              <a:t>直接錄取</a:t>
            </a:r>
            <a:endParaRPr lang="en-US" altLang="zh-TW" sz="4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4800" dirty="0">
                <a:solidFill>
                  <a:srgbClr val="002060"/>
                </a:solidFill>
              </a:rPr>
              <a:t>2.</a:t>
            </a:r>
            <a:r>
              <a:rPr lang="zh-TW" altLang="en-US" sz="4800" dirty="0">
                <a:solidFill>
                  <a:srgbClr val="002060"/>
                </a:solidFill>
              </a:rPr>
              <a:t>甄選入學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49846" y="620688"/>
            <a:ext cx="5300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6600" dirty="0">
                <a:solidFill>
                  <a:srgbClr val="C00000"/>
                </a:solidFill>
                <a:latin typeface="+mn-ea"/>
              </a:rPr>
              <a:t>壹：入學管道</a:t>
            </a:r>
            <a:endParaRPr lang="en-US" altLang="zh-TW" sz="6600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95536" y="439348"/>
            <a:ext cx="4643444" cy="105846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800" dirty="0"/>
              <a:t>化學實驗</a:t>
            </a: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>
            <a:fillRect/>
          </a:stretch>
        </p:blipFill>
        <p:spPr>
          <a:xfrm>
            <a:off x="683568" y="1272199"/>
            <a:ext cx="7848872" cy="5554901"/>
          </a:xfrm>
        </p:spPr>
      </p:pic>
    </p:spTree>
    <p:extLst>
      <p:ext uri="{BB962C8B-B14F-4D97-AF65-F5344CB8AC3E}">
        <p14:creationId xmlns:p14="http://schemas.microsoft.com/office/powerpoint/2010/main" val="3705717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83A590-AFF1-4F30-AE35-9BD481D0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44"/>
            <a:ext cx="7470648" cy="1143000"/>
          </a:xfrm>
        </p:spPr>
        <p:txBody>
          <a:bodyPr/>
          <a:lstStyle/>
          <a:p>
            <a:r>
              <a:rPr lang="zh-TW" altLang="en-US" dirty="0"/>
              <a:t>物理實驗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8B8D07-7E0B-4DBF-A752-176CC3923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124744"/>
            <a:ext cx="7614592" cy="57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E6EC5-110C-4FD6-B0BB-34AB8EA4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8D8BA6-AE2B-4BF8-A25B-77B3A3F7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922142"/>
            <a:ext cx="7902624" cy="59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4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CD623F-BD9A-4079-97AC-C419D24E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C47093-7882-4DCC-AB79-B8A73B14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6" y="0"/>
            <a:ext cx="7470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4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F7F05-D0C0-4A0B-8E3C-DC14E346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B875C6-7AA8-40F4-986D-BC10A742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22666" r="5174" b="-1"/>
          <a:stretch/>
        </p:blipFill>
        <p:spPr>
          <a:xfrm>
            <a:off x="12643" y="821902"/>
            <a:ext cx="9112695" cy="6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32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79512" y="312618"/>
            <a:ext cx="5148064" cy="956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600" dirty="0">
                <a:latin typeface="+mj-lt"/>
                <a:ea typeface="+mj-ea"/>
                <a:cs typeface="+mj-cs"/>
              </a:rPr>
              <a:t>讀書會</a:t>
            </a:r>
            <a:endParaRPr kumimoji="0" lang="zh-TW" alt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8784976" cy="52920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7C4C3B-50F9-4340-ADCE-BF78B834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3B0FB6-34BD-4652-9D2D-88A41D3F1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2" r="4898"/>
          <a:stretch/>
        </p:blipFill>
        <p:spPr>
          <a:xfrm>
            <a:off x="0" y="1511419"/>
            <a:ext cx="9144000" cy="50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1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71D22-90B5-4804-B09D-D6F2D97A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C6C9B0-7053-4380-9ACA-C45981C1E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/>
          <a:stretch/>
        </p:blipFill>
        <p:spPr>
          <a:xfrm>
            <a:off x="0" y="1417320"/>
            <a:ext cx="91440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0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67149-856C-4C10-B69F-2E1479CC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804F4E-1038-446B-8F10-26FD2FD13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66" r="-12"/>
          <a:stretch/>
        </p:blipFill>
        <p:spPr>
          <a:xfrm>
            <a:off x="1031" y="1417320"/>
            <a:ext cx="9142969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0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24" y="500042"/>
            <a:ext cx="6143668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0000"/>
                </a:solidFill>
              </a:rPr>
              <a:t>叁：優勢</a:t>
            </a:r>
            <a:endParaRPr lang="en-US" altLang="zh-CN" sz="7200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6" name="圖片 5" descr="01300000040940120961268429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57364"/>
            <a:ext cx="5072066" cy="378619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868614" cy="14162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報名資格：</a:t>
            </a:r>
            <a:endParaRPr lang="en-US" altLang="zh-TW" sz="6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2588489"/>
            <a:ext cx="48769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zh-TW" altLang="en-US" sz="6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每校推薦</a:t>
            </a:r>
            <a:r>
              <a:rPr lang="en-US" altLang="zh-TW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16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467544" y="908720"/>
            <a:ext cx="7776864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8000" dirty="0">
                <a:solidFill>
                  <a:srgbClr val="FFFF00"/>
                </a:solidFill>
              </a:rPr>
              <a:t>一、</a:t>
            </a:r>
            <a:r>
              <a:rPr lang="zh-TW" altLang="en-US" sz="6600" dirty="0">
                <a:solidFill>
                  <a:srgbClr val="FFFF00"/>
                </a:solidFill>
              </a:rPr>
              <a:t>率先進入高中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9" name="圖片 8" descr="fbb39a3677aab48a4882b346aff96b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63481"/>
            <a:ext cx="4243415" cy="39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3" y="2073481"/>
            <a:ext cx="7303946" cy="2736304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1671994" y="3046726"/>
            <a:ext cx="5572164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600" dirty="0">
                <a:solidFill>
                  <a:srgbClr val="FFFF00"/>
                </a:solidFill>
              </a:rPr>
              <a:t>兩年完成高中課程</a:t>
            </a:r>
            <a:endParaRPr lang="en-US" altLang="zh-TW" sz="46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TW" altLang="en-US" sz="4600" dirty="0">
                <a:solidFill>
                  <a:srgbClr val="FFFF00"/>
                </a:solidFill>
              </a:rPr>
              <a:t>教材加深、加廣</a:t>
            </a:r>
          </a:p>
          <a:p>
            <a:pPr>
              <a:buNone/>
            </a:pP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3076" y="857232"/>
            <a:ext cx="703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FFFF00"/>
                </a:solidFill>
              </a:rPr>
              <a:t>二、從容面對升學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467544" y="1124744"/>
            <a:ext cx="698477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6600" dirty="0">
                <a:solidFill>
                  <a:srgbClr val="FFFF00"/>
                </a:solidFill>
              </a:rPr>
              <a:t>三、厚植競賽實力</a:t>
            </a:r>
          </a:p>
        </p:txBody>
      </p:sp>
      <p:pic>
        <p:nvPicPr>
          <p:cNvPr id="12" name="圖片 11" descr="RC%202016-17_Web%20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6" y="2786058"/>
            <a:ext cx="6055310" cy="316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827584" y="980728"/>
            <a:ext cx="7056784" cy="21431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6600" dirty="0">
                <a:solidFill>
                  <a:srgbClr val="FFFF00"/>
                </a:solidFill>
              </a:rPr>
              <a:t>四、豐富學習歷程</a:t>
            </a:r>
          </a:p>
        </p:txBody>
      </p:sp>
      <p:sp>
        <p:nvSpPr>
          <p:cNvPr id="9" name="橢圓 8"/>
          <p:cNvSpPr/>
          <p:nvPr/>
        </p:nvSpPr>
        <p:spPr>
          <a:xfrm>
            <a:off x="2592244" y="2297955"/>
            <a:ext cx="3276600" cy="113792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向下箭號 9"/>
          <p:cNvSpPr/>
          <p:nvPr/>
        </p:nvSpPr>
        <p:spPr>
          <a:xfrm>
            <a:off x="3918124" y="5084335"/>
            <a:ext cx="635000" cy="4064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手繪多邊形 10"/>
          <p:cNvSpPr/>
          <p:nvPr/>
        </p:nvSpPr>
        <p:spPr>
          <a:xfrm>
            <a:off x="2485999" y="5611331"/>
            <a:ext cx="350345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284480" bIns="2844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400" b="1" kern="1200" dirty="0">
                <a:solidFill>
                  <a:srgbClr val="FFFF00"/>
                </a:solidFill>
              </a:rPr>
              <a:t>考招新制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3783504" y="352376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158" tIns="232158" rIns="232158" bIns="232158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5100" kern="1200" dirty="0">
                <a:solidFill>
                  <a:srgbClr val="FF0000"/>
                </a:solidFill>
              </a:rPr>
              <a:t>P</a:t>
            </a:r>
            <a:endParaRPr lang="zh-TW" altLang="en-US" sz="5100" kern="1200" dirty="0">
              <a:solidFill>
                <a:srgbClr val="FF0000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2965624" y="2666255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5935807"/>
              <a:satOff val="-38860"/>
              <a:lumOff val="8528"/>
              <a:alphaOff val="0"/>
            </a:schemeClr>
          </a:fillRef>
          <a:effectRef idx="3">
            <a:schemeClr val="accent2">
              <a:hueOff val="5935807"/>
              <a:satOff val="-38860"/>
              <a:lumOff val="85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158" tIns="232158" rIns="232158" bIns="232158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5100" kern="1200" dirty="0">
                <a:solidFill>
                  <a:schemeClr val="bg1"/>
                </a:solidFill>
              </a:rPr>
              <a:t>X</a:t>
            </a:r>
            <a:endParaRPr lang="zh-TW" altLang="en-US" sz="5100" kern="1200" dirty="0">
              <a:solidFill>
                <a:schemeClr val="bg1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4134024" y="2389903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1871614"/>
              <a:satOff val="-77721"/>
              <a:lumOff val="17056"/>
              <a:alphaOff val="0"/>
            </a:schemeClr>
          </a:fillRef>
          <a:effectRef idx="3">
            <a:schemeClr val="accent2">
              <a:hueOff val="11871614"/>
              <a:satOff val="-77721"/>
              <a:lumOff val="170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158" tIns="232158" rIns="232158" bIns="232158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5100" kern="1200" dirty="0">
                <a:solidFill>
                  <a:schemeClr val="bg1"/>
                </a:solidFill>
              </a:rPr>
              <a:t>Y</a:t>
            </a:r>
            <a:endParaRPr lang="zh-TW" altLang="en-US" sz="5100" kern="1200" dirty="0">
              <a:solidFill>
                <a:schemeClr val="bg1"/>
              </a:solidFill>
            </a:endParaRPr>
          </a:p>
        </p:txBody>
      </p:sp>
      <p:sp>
        <p:nvSpPr>
          <p:cNvPr id="15" name="圖案 14"/>
          <p:cNvSpPr/>
          <p:nvPr/>
        </p:nvSpPr>
        <p:spPr>
          <a:xfrm>
            <a:off x="2465304" y="2144535"/>
            <a:ext cx="3556000" cy="2844800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DEC80B7-B19B-4811-BABA-588ECA6F9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7C0B5C-A7A9-433E-BA8F-17FA9DA5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競賽表現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F3E97B8-B2C9-4F7C-89DC-23E9F3406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96781"/>
              </p:ext>
            </p:extLst>
          </p:nvPr>
        </p:nvGraphicFramePr>
        <p:xfrm>
          <a:off x="791580" y="1334077"/>
          <a:ext cx="7740860" cy="5256587"/>
        </p:xfrm>
        <a:graphic>
          <a:graphicData uri="http://schemas.openxmlformats.org/drawingml/2006/table">
            <a:tbl>
              <a:tblPr/>
              <a:tblGrid>
                <a:gridCol w="3333492">
                  <a:extLst>
                    <a:ext uri="{9D8B030D-6E8A-4147-A177-3AD203B41FA5}">
                      <a16:colId xmlns:a16="http://schemas.microsoft.com/office/drawing/2014/main" val="2892274117"/>
                    </a:ext>
                  </a:extLst>
                </a:gridCol>
                <a:gridCol w="3333492">
                  <a:extLst>
                    <a:ext uri="{9D8B030D-6E8A-4147-A177-3AD203B41FA5}">
                      <a16:colId xmlns:a16="http://schemas.microsoft.com/office/drawing/2014/main" val="1782911459"/>
                    </a:ext>
                  </a:extLst>
                </a:gridCol>
                <a:gridCol w="1073876">
                  <a:extLst>
                    <a:ext uri="{9D8B030D-6E8A-4147-A177-3AD203B41FA5}">
                      <a16:colId xmlns:a16="http://schemas.microsoft.com/office/drawing/2014/main" val="3182571885"/>
                    </a:ext>
                  </a:extLst>
                </a:gridCol>
              </a:tblGrid>
              <a:tr h="7509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國內競賽獲獎成績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學科能力競賽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04092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全國科展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194470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旺宏科學獎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77947"/>
                  </a:ext>
                </a:extLst>
              </a:tr>
              <a:tr h="7509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國際競賽獲獎成績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亞洲物理奧賽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493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亞太數學奧賽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00696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國際數理奧賽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7084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完成奧林匹亞競賽決選營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4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45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3CD17CB-67EA-4802-8CCB-2828B36E1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61D2CA-A2D1-45EA-AF45-2F100DCAE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升學表現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6F7B559-C3EA-48E7-9DB4-1251BF463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92744"/>
              </p:ext>
            </p:extLst>
          </p:nvPr>
        </p:nvGraphicFramePr>
        <p:xfrm>
          <a:off x="450202" y="1628800"/>
          <a:ext cx="8370271" cy="4873176"/>
        </p:xfrm>
        <a:graphic>
          <a:graphicData uri="http://schemas.openxmlformats.org/drawingml/2006/table">
            <a:tbl>
              <a:tblPr/>
              <a:tblGrid>
                <a:gridCol w="3881187">
                  <a:extLst>
                    <a:ext uri="{9D8B030D-6E8A-4147-A177-3AD203B41FA5}">
                      <a16:colId xmlns:a16="http://schemas.microsoft.com/office/drawing/2014/main" val="2953088153"/>
                    </a:ext>
                  </a:extLst>
                </a:gridCol>
                <a:gridCol w="2244542">
                  <a:extLst>
                    <a:ext uri="{9D8B030D-6E8A-4147-A177-3AD203B41FA5}">
                      <a16:colId xmlns:a16="http://schemas.microsoft.com/office/drawing/2014/main" val="482591836"/>
                    </a:ext>
                  </a:extLst>
                </a:gridCol>
                <a:gridCol w="2244542">
                  <a:extLst>
                    <a:ext uri="{9D8B030D-6E8A-4147-A177-3AD203B41FA5}">
                      <a16:colId xmlns:a16="http://schemas.microsoft.com/office/drawing/2014/main" val="2105253867"/>
                    </a:ext>
                  </a:extLst>
                </a:gridCol>
              </a:tblGrid>
              <a:tr h="8121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第七屆  畢業人數 </a:t>
                      </a:r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</a:t>
                      </a:r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646"/>
                  </a:ext>
                </a:extLst>
              </a:tr>
              <a:tr h="8121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台、清、交、成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72%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033"/>
                  </a:ext>
                </a:extLst>
              </a:tr>
              <a:tr h="8121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醫學類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41027"/>
                  </a:ext>
                </a:extLst>
              </a:tr>
              <a:tr h="8121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臺大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11311"/>
                  </a:ext>
                </a:extLst>
              </a:tr>
              <a:tr h="8121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清、交、成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83880"/>
                  </a:ext>
                </a:extLst>
              </a:tr>
              <a:tr h="8121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8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48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6394F15-A08C-4137-AF35-0012B7A14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89C29A-FD59-4FFE-84F3-82B21351BB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DC33A31-E59C-4103-9579-6FAE1F76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73790"/>
              </p:ext>
            </p:extLst>
          </p:nvPr>
        </p:nvGraphicFramePr>
        <p:xfrm>
          <a:off x="466432" y="1628799"/>
          <a:ext cx="8354039" cy="4887786"/>
        </p:xfrm>
        <a:graphic>
          <a:graphicData uri="http://schemas.openxmlformats.org/drawingml/2006/table">
            <a:tbl>
              <a:tblPr/>
              <a:tblGrid>
                <a:gridCol w="3873661">
                  <a:extLst>
                    <a:ext uri="{9D8B030D-6E8A-4147-A177-3AD203B41FA5}">
                      <a16:colId xmlns:a16="http://schemas.microsoft.com/office/drawing/2014/main" val="4026586456"/>
                    </a:ext>
                  </a:extLst>
                </a:gridCol>
                <a:gridCol w="2240189">
                  <a:extLst>
                    <a:ext uri="{9D8B030D-6E8A-4147-A177-3AD203B41FA5}">
                      <a16:colId xmlns:a16="http://schemas.microsoft.com/office/drawing/2014/main" val="2353348493"/>
                    </a:ext>
                  </a:extLst>
                </a:gridCol>
                <a:gridCol w="2240189">
                  <a:extLst>
                    <a:ext uri="{9D8B030D-6E8A-4147-A177-3AD203B41FA5}">
                      <a16:colId xmlns:a16="http://schemas.microsoft.com/office/drawing/2014/main" val="192799739"/>
                    </a:ext>
                  </a:extLst>
                </a:gridCol>
              </a:tblGrid>
              <a:tr h="8146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第八屆  畢業人數 </a:t>
                      </a:r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28</a:t>
                      </a:r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6165"/>
                  </a:ext>
                </a:extLst>
              </a:tr>
              <a:tr h="8146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台、清、交、成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82%</a:t>
                      </a:r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90078"/>
                  </a:ext>
                </a:extLst>
              </a:tr>
              <a:tr h="8146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醫學類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62114"/>
                  </a:ext>
                </a:extLst>
              </a:tr>
              <a:tr h="8146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臺大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1356"/>
                  </a:ext>
                </a:extLst>
              </a:tr>
              <a:tr h="8146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清、交、成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3093"/>
                  </a:ext>
                </a:extLst>
              </a:tr>
              <a:tr h="8146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1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632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35A1AE7-214F-4C4E-AAFB-38B259EE5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3140968"/>
            <a:ext cx="6617129" cy="2664296"/>
          </a:xfrm>
        </p:spPr>
        <p:txBody>
          <a:bodyPr/>
          <a:lstStyle/>
          <a:p>
            <a:r>
              <a:rPr lang="zh-TW" altLang="en-US" sz="3600" dirty="0"/>
              <a:t>命題方向與範例試題</a:t>
            </a:r>
            <a:endParaRPr lang="en-US" altLang="zh-TW" sz="3600" dirty="0"/>
          </a:p>
          <a:p>
            <a:pPr marL="36576" indent="0">
              <a:buNone/>
            </a:pPr>
            <a:endParaRPr lang="en-US" altLang="zh-TW" sz="2400" dirty="0"/>
          </a:p>
          <a:p>
            <a:r>
              <a:rPr lang="zh-TW" altLang="en-US" sz="3600" dirty="0"/>
              <a:t>科學班</a:t>
            </a:r>
            <a:r>
              <a:rPr lang="en-US" altLang="zh-TW" sz="3600" dirty="0"/>
              <a:t>Q&amp;A</a:t>
            </a:r>
            <a:endParaRPr lang="zh-TW" altLang="en-US" sz="36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AFDEC1-745B-4DED-BDA9-5ECB3348C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6" y="500042"/>
            <a:ext cx="8064896" cy="249691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FFFF00"/>
                </a:solidFill>
              </a:rPr>
              <a:t>網路資源：</a:t>
            </a:r>
            <a:endParaRPr lang="en-US" altLang="zh-TW" sz="4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rgbClr val="FFFF00"/>
                </a:solidFill>
              </a:rPr>
              <a:t>    首頁→行政單位</a:t>
            </a:r>
            <a:endParaRPr lang="en-US" altLang="zh-TW" sz="40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rgbClr val="FFFF00"/>
                </a:solidFill>
              </a:rPr>
              <a:t>    →教務處→科學班</a:t>
            </a:r>
          </a:p>
        </p:txBody>
      </p:sp>
    </p:spTree>
    <p:extLst>
      <p:ext uri="{BB962C8B-B14F-4D97-AF65-F5344CB8AC3E}">
        <p14:creationId xmlns:p14="http://schemas.microsoft.com/office/powerpoint/2010/main" val="3243763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72" y="2160155"/>
            <a:ext cx="64430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Q&amp;A!</a:t>
            </a:r>
            <a:endParaRPr lang="zh-CN" altLang="en-US" sz="8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11281" y="105046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謝謝聆聽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98" y="130151"/>
            <a:ext cx="8096291" cy="659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39442" y="552062"/>
            <a:ext cx="861774" cy="29136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</a:rPr>
              <a:t>教師推薦表</a:t>
            </a:r>
          </a:p>
        </p:txBody>
      </p:sp>
    </p:spTree>
    <p:extLst>
      <p:ext uri="{BB962C8B-B14F-4D97-AF65-F5344CB8AC3E}">
        <p14:creationId xmlns:p14="http://schemas.microsoft.com/office/powerpoint/2010/main" val="369620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611560" y="404664"/>
            <a:ext cx="5976664" cy="5256584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直接錄取：</a:t>
            </a:r>
          </a:p>
          <a:p>
            <a:pPr marL="36576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參加「國際國中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科學奧林匹亞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競賽」獲個人銅牌獎（含）以上者。 </a:t>
            </a:r>
          </a:p>
          <a:p>
            <a:pPr marL="36576" indent="0">
              <a:buNone/>
            </a:pP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參加「國際數理學科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奧林匹亞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競賽」獲獎或選訓決賽完成結訓，並獲保送高中資格者。</a:t>
            </a:r>
            <a:r>
              <a:rPr lang="zh-TW" altLang="en-US" sz="3200" dirty="0">
                <a:solidFill>
                  <a:schemeClr val="bg1"/>
                </a:solidFill>
              </a:rPr>
              <a:t> 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6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755576" y="476672"/>
            <a:ext cx="5760640" cy="4968552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科展：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參加「</a:t>
            </a:r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美國國際科技展覽會</a:t>
            </a: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」獲獎或獲選參加「美國國際科技展覽會」正選代表，並獲保送高中資格者。</a:t>
            </a:r>
            <a:endParaRPr lang="en-US" altLang="zh-TW" sz="39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（美國國際科技展覽會，</a:t>
            </a:r>
            <a:r>
              <a:rPr lang="en-US" altLang="zh-TW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International Science And Engineering Fair</a:t>
            </a: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9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 </a:t>
            </a:r>
            <a:r>
              <a:rPr lang="en-US" altLang="zh-TW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ISEF</a:t>
            </a: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7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115869" y="1348930"/>
            <a:ext cx="5286412" cy="1134320"/>
            <a:chOff x="2267744" y="1467680"/>
            <a:chExt cx="5286412" cy="1134320"/>
          </a:xfrm>
        </p:grpSpPr>
        <p:sp>
          <p:nvSpPr>
            <p:cNvPr id="3" name="矩形 2"/>
            <p:cNvSpPr/>
            <p:nvPr/>
          </p:nvSpPr>
          <p:spPr>
            <a:xfrm>
              <a:off x="2267744" y="1896400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手繪多邊形 3"/>
            <p:cNvSpPr/>
            <p:nvPr/>
          </p:nvSpPr>
          <p:spPr>
            <a:xfrm>
              <a:off x="2527846" y="1467680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報名</a:t>
              </a:r>
              <a:endParaRPr lang="zh-CN" altLang="en-US" sz="3600" kern="1200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15869" y="2634450"/>
            <a:ext cx="5286412" cy="1118880"/>
            <a:chOff x="2267744" y="2753200"/>
            <a:chExt cx="5286412" cy="1118880"/>
          </a:xfrm>
        </p:grpSpPr>
        <p:sp>
          <p:nvSpPr>
            <p:cNvPr id="6" name="矩形 5"/>
            <p:cNvSpPr/>
            <p:nvPr/>
          </p:nvSpPr>
          <p:spPr>
            <a:xfrm>
              <a:off x="2267744" y="3166480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-3226488"/>
                <a:satOff val="1079"/>
                <a:lumOff val="-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2532064" y="2753200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3226488"/>
                <a:satOff val="1079"/>
                <a:lumOff val="-4706"/>
                <a:alphaOff val="0"/>
              </a:schemeClr>
            </a:fillRef>
            <a:effectRef idx="2">
              <a:schemeClr val="accent3">
                <a:hueOff val="-3226488"/>
                <a:satOff val="1079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科學能力檢定</a:t>
              </a:r>
              <a:endParaRPr lang="zh-CN" altLang="en-US" sz="3600" kern="12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127744" y="3904531"/>
            <a:ext cx="5286412" cy="1118879"/>
            <a:chOff x="2267744" y="4023281"/>
            <a:chExt cx="5286412" cy="1118879"/>
          </a:xfrm>
        </p:grpSpPr>
        <p:sp>
          <p:nvSpPr>
            <p:cNvPr id="10" name="矩形 9"/>
            <p:cNvSpPr/>
            <p:nvPr/>
          </p:nvSpPr>
          <p:spPr>
            <a:xfrm>
              <a:off x="2267744" y="4436560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-6452975"/>
                <a:satOff val="2159"/>
                <a:lumOff val="-941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2532064" y="4023281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6452975"/>
                <a:satOff val="2159"/>
                <a:lumOff val="-9412"/>
                <a:alphaOff val="0"/>
              </a:schemeClr>
            </a:fillRef>
            <a:effectRef idx="2">
              <a:schemeClr val="accent3">
                <a:hueOff val="-6452975"/>
                <a:satOff val="2159"/>
                <a:lumOff val="-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實驗實作</a:t>
              </a:r>
              <a:endParaRPr lang="zh-CN" altLang="en-US" sz="3600" kern="12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139619" y="5174611"/>
            <a:ext cx="5286412" cy="1118880"/>
            <a:chOff x="2267744" y="5293361"/>
            <a:chExt cx="5286412" cy="1118880"/>
          </a:xfrm>
        </p:grpSpPr>
        <p:sp>
          <p:nvSpPr>
            <p:cNvPr id="12" name="矩形 11"/>
            <p:cNvSpPr/>
            <p:nvPr/>
          </p:nvSpPr>
          <p:spPr>
            <a:xfrm>
              <a:off x="2267744" y="5706641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-9679462"/>
                <a:satOff val="3238"/>
                <a:lumOff val="-14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手繪多邊形 12"/>
            <p:cNvSpPr/>
            <p:nvPr/>
          </p:nvSpPr>
          <p:spPr>
            <a:xfrm>
              <a:off x="2532064" y="5293361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9679462"/>
                <a:satOff val="3238"/>
                <a:lumOff val="-14118"/>
                <a:alphaOff val="0"/>
              </a:schemeClr>
            </a:fillRef>
            <a:effectRef idx="2">
              <a:schemeClr val="accent3">
                <a:hueOff val="-9679462"/>
                <a:satOff val="3238"/>
                <a:lumOff val="-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放榜</a:t>
              </a:r>
              <a:endParaRPr lang="zh-CN" altLang="en-US" sz="3600" kern="1200" dirty="0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5072098" cy="928694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FF00"/>
                </a:solidFill>
              </a:rPr>
              <a:t>1/16</a:t>
            </a:r>
            <a:r>
              <a:rPr lang="zh-TW" altLang="en-US" sz="4800" dirty="0">
                <a:solidFill>
                  <a:srgbClr val="FFFF00"/>
                </a:solidFill>
              </a:rPr>
              <a:t>公告簡章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75177" y="2932635"/>
            <a:ext cx="141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3/11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433550" y="4133058"/>
            <a:ext cx="2496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3/18</a:t>
            </a:r>
            <a:r>
              <a:rPr lang="zh-TW" altLang="en-US" sz="4400" dirty="0">
                <a:solidFill>
                  <a:srgbClr val="FFFF00"/>
                </a:solidFill>
              </a:rPr>
              <a:t>、</a:t>
            </a:r>
            <a:r>
              <a:rPr lang="en-US" altLang="zh-TW" sz="4400" dirty="0">
                <a:solidFill>
                  <a:srgbClr val="FFFF00"/>
                </a:solidFill>
              </a:rPr>
              <a:t>19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33550" y="1750875"/>
            <a:ext cx="249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2/16~3/2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0E8202D-A700-4E87-83DE-84C21BAA9CCB}"/>
              </a:ext>
            </a:extLst>
          </p:cNvPr>
          <p:cNvSpPr txBox="1"/>
          <p:nvPr/>
        </p:nvSpPr>
        <p:spPr>
          <a:xfrm>
            <a:off x="7740061" y="5445224"/>
            <a:ext cx="141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3/30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6AC99-85FE-42C9-B85E-D0CEE3F20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95AD53-4C80-4647-AFDB-9E34ED483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701AE8-DD61-4E30-BA54-5B92F432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503" r="11413" b="20197"/>
          <a:stretch/>
        </p:blipFill>
        <p:spPr>
          <a:xfrm>
            <a:off x="71487" y="1052736"/>
            <a:ext cx="9001025" cy="5564048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612A0298-5ACF-4F64-9FB5-E775CB09D530}"/>
              </a:ext>
            </a:extLst>
          </p:cNvPr>
          <p:cNvSpPr/>
          <p:nvPr/>
        </p:nvSpPr>
        <p:spPr>
          <a:xfrm>
            <a:off x="1054562" y="4645752"/>
            <a:ext cx="129614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96FBDA8-40C8-4CE5-90B9-0116C3B40542}"/>
              </a:ext>
            </a:extLst>
          </p:cNvPr>
          <p:cNvCxnSpPr/>
          <p:nvPr/>
        </p:nvCxnSpPr>
        <p:spPr>
          <a:xfrm flipV="1">
            <a:off x="439813" y="5559260"/>
            <a:ext cx="642537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36C707DA-57B9-415A-B62F-3BFB72087652}"/>
              </a:ext>
            </a:extLst>
          </p:cNvPr>
          <p:cNvSpPr txBox="1">
            <a:spLocks/>
          </p:cNvSpPr>
          <p:nvPr/>
        </p:nvSpPr>
        <p:spPr>
          <a:xfrm>
            <a:off x="683568" y="31348"/>
            <a:ext cx="7100862" cy="84072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/>
            <a:r>
              <a:rPr lang="zh-TW" altLang="en-US" sz="3600" dirty="0">
                <a:solidFill>
                  <a:srgbClr val="FFFF00"/>
                </a:solidFill>
              </a:rPr>
              <a:t>武陵高中首頁→報名專區</a:t>
            </a:r>
          </a:p>
        </p:txBody>
      </p:sp>
    </p:spTree>
    <p:extLst>
      <p:ext uri="{BB962C8B-B14F-4D97-AF65-F5344CB8AC3E}">
        <p14:creationId xmlns:p14="http://schemas.microsoft.com/office/powerpoint/2010/main" val="156561354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1192</TotalTime>
  <Words>734</Words>
  <Application>Microsoft Office PowerPoint</Application>
  <PresentationFormat>如螢幕大小 (4:3)</PresentationFormat>
  <Paragraphs>189</Paragraphs>
  <Slides>48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0" baseType="lpstr">
      <vt:lpstr>黑体</vt:lpstr>
      <vt:lpstr>宋体</vt:lpstr>
      <vt:lpstr>華康POP1體W5</vt:lpstr>
      <vt:lpstr>微軟正黑體</vt:lpstr>
      <vt:lpstr>新細明體</vt:lpstr>
      <vt:lpstr>標楷體</vt:lpstr>
      <vt:lpstr>Arial</vt:lpstr>
      <vt:lpstr>Calibri</vt:lpstr>
      <vt:lpstr>Franklin Gothic Book</vt:lpstr>
      <vt:lpstr>Times New Roman</vt:lpstr>
      <vt:lpstr>Wingdings 2</vt:lpstr>
      <vt:lpstr>科技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報名網頁畫面、2/16~3/2開放報名</vt:lpstr>
      <vt:lpstr>報名網頁填寫完成提示畫面</vt:lpstr>
      <vt:lpstr>PowerPoint 簡報</vt:lpstr>
      <vt:lpstr>網頁連結畫面</vt:lpstr>
      <vt:lpstr>完成資料上傳        繳費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物理實驗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138</cp:revision>
  <dcterms:created xsi:type="dcterms:W3CDTF">2018-11-07T01:54:36Z</dcterms:created>
  <dcterms:modified xsi:type="dcterms:W3CDTF">2022-11-30T02:03:27Z</dcterms:modified>
</cp:coreProperties>
</file>