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52"/>
  </p:notesMasterIdLst>
  <p:handoutMasterIdLst>
    <p:handoutMasterId r:id="rId53"/>
  </p:handoutMasterIdLst>
  <p:sldIdLst>
    <p:sldId id="257" r:id="rId2"/>
    <p:sldId id="294" r:id="rId3"/>
    <p:sldId id="272" r:id="rId4"/>
    <p:sldId id="297" r:id="rId5"/>
    <p:sldId id="306" r:id="rId6"/>
    <p:sldId id="344" r:id="rId7"/>
    <p:sldId id="298" r:id="rId8"/>
    <p:sldId id="299" r:id="rId9"/>
    <p:sldId id="258" r:id="rId10"/>
    <p:sldId id="331" r:id="rId11"/>
    <p:sldId id="307" r:id="rId12"/>
    <p:sldId id="332" r:id="rId13"/>
    <p:sldId id="341" r:id="rId14"/>
    <p:sldId id="342" r:id="rId15"/>
    <p:sldId id="340" r:id="rId16"/>
    <p:sldId id="334" r:id="rId17"/>
    <p:sldId id="337" r:id="rId18"/>
    <p:sldId id="343" r:id="rId19"/>
    <p:sldId id="318" r:id="rId20"/>
    <p:sldId id="317" r:id="rId21"/>
    <p:sldId id="304" r:id="rId22"/>
    <p:sldId id="323" r:id="rId23"/>
    <p:sldId id="345" r:id="rId24"/>
    <p:sldId id="282" r:id="rId25"/>
    <p:sldId id="273" r:id="rId26"/>
    <p:sldId id="274" r:id="rId27"/>
    <p:sldId id="296" r:id="rId28"/>
    <p:sldId id="315" r:id="rId29"/>
    <p:sldId id="309" r:id="rId30"/>
    <p:sldId id="275" r:id="rId31"/>
    <p:sldId id="301" r:id="rId32"/>
    <p:sldId id="302" r:id="rId33"/>
    <p:sldId id="324" r:id="rId34"/>
    <p:sldId id="325" r:id="rId35"/>
    <p:sldId id="329" r:id="rId36"/>
    <p:sldId id="330" r:id="rId37"/>
    <p:sldId id="276" r:id="rId38"/>
    <p:sldId id="277" r:id="rId39"/>
    <p:sldId id="278" r:id="rId40"/>
    <p:sldId id="279" r:id="rId41"/>
    <p:sldId id="287" r:id="rId42"/>
    <p:sldId id="326" r:id="rId43"/>
    <p:sldId id="327" r:id="rId44"/>
    <p:sldId id="328" r:id="rId45"/>
    <p:sldId id="280" r:id="rId46"/>
    <p:sldId id="319" r:id="rId47"/>
    <p:sldId id="320" r:id="rId48"/>
    <p:sldId id="321" r:id="rId49"/>
    <p:sldId id="316" r:id="rId50"/>
    <p:sldId id="261" r:id="rId5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E42C58"/>
    <a:srgbClr val="E5863F"/>
    <a:srgbClr val="F0D790"/>
    <a:srgbClr val="E3B229"/>
    <a:srgbClr val="73CBCF"/>
    <a:srgbClr val="86CF3D"/>
    <a:srgbClr val="3B4A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7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84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210.70.26.49\home\&#31185;&#23416;&#29677;&#32317;&#36039;&#26009;&#22846;\&#31185;&#23416;&#29677;&#35370;&#35222;&#36039;&#26009;\2022&#24180;\111&#23416;&#24180;&#24230;&#31185;&#23416;&#29677;&#25104;&#25928;&#35413;&#20272;&#21508;&#26657;&#33258;&#35413;&#34920;(&#27494;&#38517;&#39640;&#20013;20221021&#20462;&#35330;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210.70.26.49\home\&#31185;&#23416;&#29677;&#32317;&#36039;&#26009;&#22846;\&#31185;&#23416;&#29677;&#35370;&#35222;&#36039;&#26009;\2022&#24180;\111&#23416;&#24180;&#24230;&#31185;&#23416;&#29677;&#25104;&#25928;&#35413;&#20272;&#21508;&#26657;&#33258;&#35413;&#34920;(&#27494;&#38517;&#39640;&#20013;20221021&#20462;&#35330;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7_112&#23416;&#24180;&#24230;\00_&#35370;&#35222;\112&#23416;&#24180;&#24230;&#31185;&#23416;&#29677;&#25104;&#25928;&#35413;&#20272;&#21508;&#26657;&#33258;&#35413;&#34920;(&#27494;&#38517;&#39640;&#20013;)09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7_112&#23416;&#24180;&#24230;\00_&#35370;&#35222;\112&#23416;&#24180;&#24230;&#31185;&#23416;&#29677;&#25104;&#25928;&#35413;&#20272;&#21508;&#26657;&#33258;&#35413;&#34920;(&#27494;&#38517;&#39640;&#20013;)09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7_112&#23416;&#24180;&#24230;\00_&#35370;&#35222;\112&#23416;&#24180;&#24230;&#31185;&#23416;&#29677;&#25104;&#25928;&#35413;&#20272;&#21508;&#26657;&#33258;&#35413;&#34920;(&#27494;&#38517;&#39640;&#20013;)09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7_112&#23416;&#24180;&#24230;\00_&#35370;&#35222;\112&#23416;&#24180;&#24230;&#31185;&#23416;&#29677;&#25104;&#25928;&#35413;&#20272;&#21508;&#26657;&#33258;&#35413;&#34920;(&#27494;&#38517;&#39640;&#20013;)092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8C-4739-94F9-4272371321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8C-4739-94F9-4272371321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78C-4739-94F9-42723713219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78C-4739-94F9-42723713219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78C-4739-94F9-42723713219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78C-4739-94F9-42723713219E}"/>
                </c:ext>
              </c:extLst>
            </c:dLbl>
            <c:dLbl>
              <c:idx val="3"/>
              <c:layout/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90692079446122"/>
                      <c:h val="0.157137360554709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78C-4739-94F9-4272371321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'[111學年度科學班成效評估各校自評表(武陵高中20221021修訂).xlsx]10.升學進路'!$O$13:$O$17</c:f>
              <c:strCache>
                <c:ptCount val="5"/>
                <c:pt idx="0">
                  <c:v>台大</c:v>
                </c:pt>
                <c:pt idx="1">
                  <c:v>清大</c:v>
                </c:pt>
                <c:pt idx="2">
                  <c:v>交大</c:v>
                </c:pt>
                <c:pt idx="3">
                  <c:v>出國</c:v>
                </c:pt>
                <c:pt idx="4">
                  <c:v>其他</c:v>
                </c:pt>
              </c:strCache>
            </c:strRef>
          </c:cat>
          <c:val>
            <c:numRef>
              <c:f>'[111學年度科學班成效評估各校自評表(武陵高中20221021修訂).xlsx]10.升學進路'!$P$13:$P$17</c:f>
              <c:numCache>
                <c:formatCode>General</c:formatCode>
                <c:ptCount val="5"/>
                <c:pt idx="0">
                  <c:v>8</c:v>
                </c:pt>
                <c:pt idx="1">
                  <c:v>9</c:v>
                </c:pt>
                <c:pt idx="2">
                  <c:v>4</c:v>
                </c:pt>
                <c:pt idx="3">
                  <c:v>1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78C-4739-94F9-42723713219E}"/>
            </c:ext>
          </c:extLst>
        </c:ser>
        <c:dLbls>
          <c:dLblPos val="ctr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80-44AC-9726-711AB057FFC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80-44AC-9726-711AB057FFC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80-44AC-9726-711AB057FFC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380-44AC-9726-711AB057FFC0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0380-44AC-9726-711AB057FF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'[111學年度科學班成效評估各校自評表(武陵高中20221021修訂).xlsx]10.升學進路'!$O$3:$O$6</c:f>
              <c:strCache>
                <c:ptCount val="4"/>
                <c:pt idx="0">
                  <c:v>理</c:v>
                </c:pt>
                <c:pt idx="1">
                  <c:v>工程</c:v>
                </c:pt>
                <c:pt idx="2">
                  <c:v>醫</c:v>
                </c:pt>
                <c:pt idx="3">
                  <c:v>文法商藝術類</c:v>
                </c:pt>
              </c:strCache>
            </c:strRef>
          </c:cat>
          <c:val>
            <c:numRef>
              <c:f>'[111學年度科學班成效評估各校自評表(武陵高中20221021修訂).xlsx]10.升學進路'!$P$3:$P$6</c:f>
              <c:numCache>
                <c:formatCode>General</c:formatCode>
                <c:ptCount val="4"/>
                <c:pt idx="0">
                  <c:v>5</c:v>
                </c:pt>
                <c:pt idx="1">
                  <c:v>15</c:v>
                </c:pt>
                <c:pt idx="2">
                  <c:v>7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380-44AC-9726-711AB057FFC0}"/>
            </c:ext>
          </c:extLst>
        </c:ser>
        <c:dLbls>
          <c:dLblPos val="ctr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zh-TW" altLang="en-US" dirty="0" smtClean="0"/>
              <a:t>第十屆學校</a:t>
            </a:r>
            <a:endParaRPr lang="zh-TW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1800" dirty="0" smtClean="0"/>
              <a:t>第十屆科系</a:t>
            </a:r>
            <a:endParaRPr lang="zh-TW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34-4ED3-9A12-7A4FCDAB8A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D34-4ED3-9A12-7A4FCDAB8A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D34-4ED3-9A12-7A4FCDAB8A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'10.升學進路'!$P$3:$P$5</c:f>
              <c:strCache>
                <c:ptCount val="3"/>
                <c:pt idx="0">
                  <c:v>理</c:v>
                </c:pt>
                <c:pt idx="1">
                  <c:v>工程</c:v>
                </c:pt>
                <c:pt idx="2">
                  <c:v>醫</c:v>
                </c:pt>
              </c:strCache>
            </c:strRef>
          </c:cat>
          <c:val>
            <c:numRef>
              <c:f>'10.升學進路'!$Q$3:$Q$5</c:f>
              <c:numCache>
                <c:formatCode>General</c:formatCode>
                <c:ptCount val="3"/>
                <c:pt idx="0">
                  <c:v>6</c:v>
                </c:pt>
                <c:pt idx="1">
                  <c:v>12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D34-4ED3-9A12-7A4FCDAB8A45}"/>
            </c:ext>
          </c:extLst>
        </c:ser>
        <c:dLbls>
          <c:dLblPos val="ctr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69-41C7-9066-0650750DC6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069-41C7-9066-0650750DC6B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069-41C7-9066-0650750DC6B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069-41C7-9066-0650750DC6B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069-41C7-9066-0650750DC6B5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069-41C7-9066-0650750DC6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'10.升學進路'!$P$13:$P$17</c:f>
              <c:strCache>
                <c:ptCount val="5"/>
                <c:pt idx="0">
                  <c:v>台大</c:v>
                </c:pt>
                <c:pt idx="1">
                  <c:v>清大</c:v>
                </c:pt>
                <c:pt idx="2">
                  <c:v>交大</c:v>
                </c:pt>
                <c:pt idx="3">
                  <c:v>成大</c:v>
                </c:pt>
                <c:pt idx="4">
                  <c:v>其他</c:v>
                </c:pt>
              </c:strCache>
            </c:strRef>
          </c:cat>
          <c:val>
            <c:numRef>
              <c:f>'10.升學進路'!$Q$13:$Q$17</c:f>
              <c:numCache>
                <c:formatCode>General</c:formatCode>
                <c:ptCount val="5"/>
                <c:pt idx="0">
                  <c:v>14</c:v>
                </c:pt>
                <c:pt idx="1">
                  <c:v>3</c:v>
                </c:pt>
                <c:pt idx="2">
                  <c:v>3</c:v>
                </c:pt>
                <c:pt idx="3">
                  <c:v>0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069-41C7-9066-0650750DC6B5}"/>
            </c:ext>
          </c:extLst>
        </c:ser>
        <c:dLbls>
          <c:dLblPos val="ctr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</a:defRPr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8880E-830A-497E-8DA6-EE44A134BFAE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31BA7-81E8-4309-AEFE-FA49154C85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425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ABA81-6C6D-42A9-BEEC-AC6F89BF1596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90726-1D7A-48F6-9E34-D0B7E20AAA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32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50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bs_05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79697" y="1928802"/>
            <a:ext cx="3164335" cy="4735629"/>
          </a:xfrm>
          <a:prstGeom prst="rect">
            <a:avLst/>
          </a:prstGeom>
        </p:spPr>
      </p:pic>
      <p:pic>
        <p:nvPicPr>
          <p:cNvPr id="13" name="图片 12" descr="sb_06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7818" y="5143512"/>
            <a:ext cx="1013080" cy="1329992"/>
          </a:xfrm>
          <a:prstGeom prst="rect">
            <a:avLst/>
          </a:prstGeom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5929330"/>
          </a:xfrm>
          <a:prstGeom prst="rect">
            <a:avLst/>
          </a:prstGeom>
          <a:solidFill>
            <a:srgbClr val="73CBC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{DF512866-3CB9-4A0D-A54D-82A1C76D83BE}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13021" y="4429132"/>
            <a:ext cx="2831011" cy="2107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文本占位符 16"/>
          <p:cNvSpPr>
            <a:spLocks noGrp="1"/>
          </p:cNvSpPr>
          <p:nvPr>
            <p:ph type="body" sz="quarter" idx="10"/>
          </p:nvPr>
        </p:nvSpPr>
        <p:spPr>
          <a:xfrm>
            <a:off x="4572000" y="500042"/>
            <a:ext cx="3428998" cy="200026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1071538" y="500042"/>
            <a:ext cx="3357560" cy="200026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0" y="0"/>
            <a:ext cx="9144000" cy="5929330"/>
          </a:xfrm>
          <a:prstGeom prst="rect">
            <a:avLst/>
          </a:prstGeom>
          <a:solidFill>
            <a:srgbClr val="73CBC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{DF512866-3CB9-4A0D-A54D-82A1C76D83BE}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13021" y="4429132"/>
            <a:ext cx="2831011" cy="2107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3500430" y="714356"/>
            <a:ext cx="4643444" cy="214314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2"/>
          </p:nvPr>
        </p:nvSpPr>
        <p:spPr>
          <a:xfrm>
            <a:off x="857224" y="714356"/>
            <a:ext cx="2500330" cy="2143125"/>
          </a:xfrm>
        </p:spPr>
        <p:txBody>
          <a:bodyPr/>
          <a:lstStyle/>
          <a:p>
            <a:r>
              <a:rPr lang="zh-TW" altLang="en-US"/>
              <a:t>按一下圖示以新增圖片</a:t>
            </a:r>
            <a:endParaRPr lang="zh-CN" altLang="en-US"/>
          </a:p>
        </p:txBody>
      </p:sp>
      <p:sp>
        <p:nvSpPr>
          <p:cNvPr id="23" name="图片占位符 21"/>
          <p:cNvSpPr>
            <a:spLocks noGrp="1"/>
          </p:cNvSpPr>
          <p:nvPr>
            <p:ph type="pic" sz="quarter" idx="13"/>
          </p:nvPr>
        </p:nvSpPr>
        <p:spPr>
          <a:xfrm>
            <a:off x="857224" y="3000372"/>
            <a:ext cx="2500330" cy="2143125"/>
          </a:xfrm>
        </p:spPr>
        <p:txBody>
          <a:bodyPr/>
          <a:lstStyle/>
          <a:p>
            <a:r>
              <a:rPr lang="zh-TW" altLang="en-US"/>
              <a:t>按一下圖示以新增圖片</a:t>
            </a:r>
            <a:endParaRPr lang="zh-CN" altLang="en-US"/>
          </a:p>
        </p:txBody>
      </p:sp>
      <p:sp>
        <p:nvSpPr>
          <p:cNvPr id="24" name="文本占位符 18"/>
          <p:cNvSpPr>
            <a:spLocks noGrp="1"/>
          </p:cNvSpPr>
          <p:nvPr>
            <p:ph type="body" sz="quarter" idx="14"/>
          </p:nvPr>
        </p:nvSpPr>
        <p:spPr>
          <a:xfrm>
            <a:off x="3500430" y="3000372"/>
            <a:ext cx="4643444" cy="214314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8" name="任意多边形 7"/>
          <p:cNvSpPr/>
          <p:nvPr userDrawn="1"/>
        </p:nvSpPr>
        <p:spPr>
          <a:xfrm>
            <a:off x="6429388" y="357166"/>
            <a:ext cx="2286016" cy="164307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4572000" y="3500438"/>
            <a:ext cx="1678514" cy="127924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未标题-1_1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14554"/>
            <a:ext cx="1500166" cy="1047657"/>
          </a:xfrm>
          <a:prstGeom prst="rect">
            <a:avLst/>
          </a:prstGeom>
        </p:spPr>
      </p:pic>
      <p:pic>
        <p:nvPicPr>
          <p:cNvPr id="7" name="图片 6" descr="bs_05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79697" y="1928802"/>
            <a:ext cx="3164335" cy="4735629"/>
          </a:xfrm>
          <a:prstGeom prst="rect">
            <a:avLst/>
          </a:prstGeom>
        </p:spPr>
      </p:pic>
      <p:pic>
        <p:nvPicPr>
          <p:cNvPr id="13" name="图片 12" descr="sb_06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57818" y="5143512"/>
            <a:ext cx="1013080" cy="13299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返校1-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6267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6429388" y="357166"/>
            <a:ext cx="2286016" cy="164307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 userDrawn="1"/>
        </p:nvSpPr>
        <p:spPr>
          <a:xfrm>
            <a:off x="5357818" y="3857628"/>
            <a:ext cx="1428760" cy="108890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sb_06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72396" y="4929198"/>
            <a:ext cx="1143906" cy="1501743"/>
          </a:xfrm>
          <a:prstGeom prst="rect">
            <a:avLst/>
          </a:prstGeom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pic>
        <p:nvPicPr>
          <p:cNvPr id="16" name="图片 15" descr="未标题-1_1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214554"/>
            <a:ext cx="1500166" cy="1047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sb_0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29520" y="4357694"/>
            <a:ext cx="1568904" cy="1962668"/>
          </a:xfrm>
          <a:prstGeom prst="rect">
            <a:avLst/>
          </a:prstGeom>
        </p:spPr>
      </p:pic>
      <p:pic>
        <p:nvPicPr>
          <p:cNvPr id="10" name="图片 9" descr="bs_05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71472" y="1214422"/>
            <a:ext cx="1170020" cy="1751010"/>
          </a:xfrm>
          <a:prstGeom prst="rect">
            <a:avLst/>
          </a:prstGeom>
        </p:spPr>
      </p:pic>
      <p:pic>
        <p:nvPicPr>
          <p:cNvPr id="11" name="图片 10" descr="bs_08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94209" y="4878712"/>
            <a:ext cx="949757" cy="836304"/>
          </a:xfrm>
          <a:prstGeom prst="rect">
            <a:avLst/>
          </a:prstGeom>
        </p:spPr>
      </p:pic>
      <p:pic>
        <p:nvPicPr>
          <p:cNvPr id="8" name="图片 7" descr="sb_06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15206" y="5286388"/>
            <a:ext cx="1013080" cy="1329992"/>
          </a:xfrm>
          <a:prstGeom prst="rect">
            <a:avLst/>
          </a:prstGeom>
        </p:spPr>
      </p:pic>
      <p:pic>
        <p:nvPicPr>
          <p:cNvPr id="12" name="图片 11" descr="返校2_03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28860" y="1071546"/>
            <a:ext cx="3143240" cy="2420802"/>
          </a:xfrm>
          <a:prstGeom prst="rect">
            <a:avLst/>
          </a:prstGeom>
        </p:spPr>
      </p:pic>
      <p:pic>
        <p:nvPicPr>
          <p:cNvPr id="13" name="图片 12" descr="返校1_03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57554" y="571480"/>
            <a:ext cx="2011341" cy="13220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785813" y="357188"/>
            <a:ext cx="7429500" cy="13573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片 4" descr="广告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1C1C866-91A5-4FE8-852F-4E4EA3F8DEE3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649" r:id="rId16"/>
    <p:sldLayoutId id="2147483664" r:id="rId17"/>
    <p:sldLayoutId id="2147483660" r:id="rId18"/>
    <p:sldLayoutId id="2147483650" r:id="rId19"/>
    <p:sldLayoutId id="2147483651" r:id="rId20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" y="0"/>
            <a:ext cx="9144000" cy="65828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69898" y="548680"/>
            <a:ext cx="5843840" cy="1754326"/>
          </a:xfrm>
          <a:prstGeom prst="rect">
            <a:avLst/>
          </a:prstGeom>
          <a:solidFill>
            <a:srgbClr val="FFFF66">
              <a:alpha val="78824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武陵高中科學班</a:t>
            </a:r>
            <a:endParaRPr lang="en-US" altLang="zh-TW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甄選</a:t>
            </a:r>
            <a:r>
              <a:rPr lang="zh-TW" alt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說明會</a:t>
            </a:r>
            <a:endParaRPr lang="zh-CN" alt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D6AC99-85FE-42C9-B85E-D0CEE3F206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795AD53-4C80-4647-AFDB-9E34ED4839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A701AE8-DD61-4E30-BA54-5B92F4327F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" t="6503" r="11413" b="20197"/>
          <a:stretch/>
        </p:blipFill>
        <p:spPr>
          <a:xfrm>
            <a:off x="71487" y="1052736"/>
            <a:ext cx="9001025" cy="5564048"/>
          </a:xfrm>
          <a:prstGeom prst="rect">
            <a:avLst/>
          </a:prstGeom>
        </p:spPr>
      </p:pic>
      <p:sp>
        <p:nvSpPr>
          <p:cNvPr id="8" name="橢圓 7">
            <a:extLst>
              <a:ext uri="{FF2B5EF4-FFF2-40B4-BE49-F238E27FC236}">
                <a16:creationId xmlns:a16="http://schemas.microsoft.com/office/drawing/2014/main" id="{612A0298-5ACF-4F64-9FB5-E775CB09D530}"/>
              </a:ext>
            </a:extLst>
          </p:cNvPr>
          <p:cNvSpPr/>
          <p:nvPr/>
        </p:nvSpPr>
        <p:spPr>
          <a:xfrm>
            <a:off x="1054562" y="4645752"/>
            <a:ext cx="1296144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696FBDA8-40C8-4CE5-90B9-0116C3B40542}"/>
              </a:ext>
            </a:extLst>
          </p:cNvPr>
          <p:cNvCxnSpPr/>
          <p:nvPr/>
        </p:nvCxnSpPr>
        <p:spPr>
          <a:xfrm flipV="1">
            <a:off x="439813" y="5559260"/>
            <a:ext cx="642537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版面配置區 2">
            <a:extLst>
              <a:ext uri="{FF2B5EF4-FFF2-40B4-BE49-F238E27FC236}">
                <a16:creationId xmlns:a16="http://schemas.microsoft.com/office/drawing/2014/main" id="{36C707DA-57B9-415A-B62F-3BFB72087652}"/>
              </a:ext>
            </a:extLst>
          </p:cNvPr>
          <p:cNvSpPr txBox="1">
            <a:spLocks/>
          </p:cNvSpPr>
          <p:nvPr/>
        </p:nvSpPr>
        <p:spPr>
          <a:xfrm>
            <a:off x="683568" y="31348"/>
            <a:ext cx="7100862" cy="84072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kumimoji="0" sz="1000" kern="120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/>
            <a:r>
              <a:rPr lang="zh-TW" altLang="en-US" sz="3600" dirty="0">
                <a:solidFill>
                  <a:srgbClr val="FFFF00"/>
                </a:solidFill>
              </a:rPr>
              <a:t>簡章：武陵高中首頁→報名專區</a:t>
            </a:r>
          </a:p>
        </p:txBody>
      </p:sp>
    </p:spTree>
    <p:extLst>
      <p:ext uri="{BB962C8B-B14F-4D97-AF65-F5344CB8AC3E}">
        <p14:creationId xmlns:p14="http://schemas.microsoft.com/office/powerpoint/2010/main" val="156561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2B203D58-D3CC-4F36-83E0-A7578D873D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4" y="1100802"/>
            <a:ext cx="7488832" cy="432048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C000"/>
                </a:solidFill>
              </a:rPr>
              <a:t>統一個別線上報名：</a:t>
            </a:r>
            <a:endParaRPr lang="en-US" altLang="zh-TW" sz="4000" dirty="0">
              <a:solidFill>
                <a:srgbClr val="FFC000"/>
              </a:solidFill>
            </a:endParaRPr>
          </a:p>
          <a:p>
            <a:pPr marL="36576" indent="0">
              <a:buNone/>
            </a:pPr>
            <a:r>
              <a:rPr lang="zh-TW" altLang="en-US" sz="3200" dirty="0"/>
              <a:t>   </a:t>
            </a:r>
            <a:r>
              <a:rPr lang="zh-TW" altLang="en-US" sz="4000" dirty="0"/>
              <a:t>流程：</a:t>
            </a:r>
            <a:endParaRPr lang="en-US" altLang="zh-TW" sz="4000" dirty="0"/>
          </a:p>
          <a:p>
            <a:pPr marL="36576" indent="0">
              <a:buNone/>
            </a:pPr>
            <a:r>
              <a:rPr lang="en-US" altLang="zh-TW" sz="4000" dirty="0"/>
              <a:t>1.</a:t>
            </a:r>
            <a:r>
              <a:rPr lang="zh-TW" altLang="en-US" sz="4000" dirty="0"/>
              <a:t>登入報名網頁           填寫資料</a:t>
            </a:r>
            <a:endParaRPr lang="en-US" altLang="zh-TW" sz="4000" dirty="0"/>
          </a:p>
          <a:p>
            <a:pPr marL="36576" indent="0">
              <a:buNone/>
            </a:pPr>
            <a:r>
              <a:rPr lang="en-US" altLang="zh-TW" sz="4000" dirty="0"/>
              <a:t>(</a:t>
            </a:r>
            <a:r>
              <a:rPr lang="zh-TW" altLang="en-US" sz="4000" dirty="0">
                <a:solidFill>
                  <a:srgbClr val="FFFF00"/>
                </a:solidFill>
              </a:rPr>
              <a:t>武陵首頁報名專區公告網址</a:t>
            </a:r>
            <a:r>
              <a:rPr lang="en-US" altLang="zh-TW" sz="4000" dirty="0"/>
              <a:t>)</a:t>
            </a:r>
          </a:p>
          <a:p>
            <a:pPr marL="36576" indent="0">
              <a:buNone/>
            </a:pPr>
            <a:r>
              <a:rPr lang="zh-TW" altLang="en-US" dirty="0"/>
              <a:t>   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89652F9-22FC-4453-A090-4CBCA8AAE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1538" y="322756"/>
            <a:ext cx="3357560" cy="768718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zh-TW" altLang="en-US" sz="4800" dirty="0">
                <a:solidFill>
                  <a:srgbClr val="FFFF00"/>
                </a:solidFill>
              </a:rPr>
              <a:t>報名程序</a:t>
            </a:r>
          </a:p>
        </p:txBody>
      </p:sp>
      <p:sp>
        <p:nvSpPr>
          <p:cNvPr id="4" name="箭號: 向右 3">
            <a:extLst>
              <a:ext uri="{FF2B5EF4-FFF2-40B4-BE49-F238E27FC236}">
                <a16:creationId xmlns:a16="http://schemas.microsoft.com/office/drawing/2014/main" id="{8D68DAAB-7457-475A-820E-C394893BAE16}"/>
              </a:ext>
            </a:extLst>
          </p:cNvPr>
          <p:cNvSpPr/>
          <p:nvPr/>
        </p:nvSpPr>
        <p:spPr>
          <a:xfrm>
            <a:off x="4405034" y="2660976"/>
            <a:ext cx="978408" cy="484632"/>
          </a:xfrm>
          <a:prstGeom prst="righ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16560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3A921A-2258-49F3-8CFD-1446D355C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108012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FF00"/>
                </a:solidFill>
              </a:rPr>
              <a:t>報名網頁畫面、</a:t>
            </a:r>
            <a:r>
              <a:rPr lang="en-US" altLang="zh-TW" dirty="0">
                <a:solidFill>
                  <a:srgbClr val="FFFF00"/>
                </a:solidFill>
              </a:rPr>
              <a:t>2/22~3/6</a:t>
            </a:r>
            <a:r>
              <a:rPr lang="zh-TW" altLang="en-US" dirty="0">
                <a:solidFill>
                  <a:srgbClr val="FFFF00"/>
                </a:solidFill>
              </a:rPr>
              <a:t>開放報名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0484F5D-D4C7-480E-B3D2-4B5616FEC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09" y="942996"/>
            <a:ext cx="6874581" cy="590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64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90285F-F56B-4E83-88BB-32B1652C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F1F2404-9CD8-4585-8C3A-D7828D9D0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84" y="-27384"/>
            <a:ext cx="8284881" cy="685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62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BF5B92-7E72-4B46-867E-01ED3571D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驗證碼郵件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BDF0F74-AE7D-489C-92AF-8A9FA211A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52" y="1739084"/>
            <a:ext cx="9170452" cy="33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43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C61811-6AAB-4D70-85A8-B4E05D718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11" y="14288"/>
            <a:ext cx="7470648" cy="674936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FFFF00"/>
                </a:solidFill>
              </a:rPr>
              <a:t>繼續填寫程序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2373F8B-7C5B-4D6E-8860-F50C7A959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82" y="680666"/>
            <a:ext cx="7191362" cy="61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00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029163-8A78-4C05-9538-78AFE9B7C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76673"/>
            <a:ext cx="8064896" cy="936103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FFFF00"/>
                </a:solidFill>
              </a:rPr>
              <a:t>電子郵件：資料填寫完成提示畫面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6F9662B-437D-47C4-AFC1-C15A1C0B8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3" y="1412776"/>
            <a:ext cx="9124367" cy="34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83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40FB83C-682D-4244-9EF6-7572F32825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1560" y="0"/>
            <a:ext cx="7172870" cy="1344782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</a:rPr>
              <a:t>完成繳費</a:t>
            </a:r>
            <a:endParaRPr lang="en-US" altLang="zh-TW" sz="3600" dirty="0">
              <a:solidFill>
                <a:srgbClr val="FFFF00"/>
              </a:solidFill>
            </a:endParaRPr>
          </a:p>
          <a:p>
            <a:pPr marL="36576" indent="0">
              <a:buNone/>
            </a:pPr>
            <a:r>
              <a:rPr lang="zh-TW" altLang="en-US" sz="3600" dirty="0"/>
              <a:t>      </a:t>
            </a:r>
            <a:r>
              <a:rPr lang="en-US" altLang="zh-TW" sz="3600" dirty="0"/>
              <a:t>(</a:t>
            </a:r>
            <a:r>
              <a:rPr lang="zh-TW" altLang="en-US" sz="3600" dirty="0"/>
              <a:t>上傳資料後進入繳費畫面</a:t>
            </a:r>
            <a:r>
              <a:rPr lang="en-US" altLang="zh-TW" sz="3600" dirty="0"/>
              <a:t>)</a:t>
            </a:r>
            <a:endParaRPr lang="zh-TW" altLang="en-US" sz="36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AABA6BD-7153-4356-8063-7543647DE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178644" cy="417646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1D34995-5F9B-4F15-ADB8-43FEB0E1D4E0}"/>
              </a:ext>
            </a:extLst>
          </p:cNvPr>
          <p:cNvSpPr/>
          <p:nvPr/>
        </p:nvSpPr>
        <p:spPr>
          <a:xfrm>
            <a:off x="3203848" y="3429000"/>
            <a:ext cx="2016224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5115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A7A0EC-29D9-4507-AB62-64C59B0B0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76672"/>
            <a:ext cx="6629400" cy="792088"/>
          </a:xfrm>
        </p:spPr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繳費方式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AEDC629-21B5-4241-BB6B-D5BB657D62D9}"/>
              </a:ext>
            </a:extLst>
          </p:cNvPr>
          <p:cNvSpPr txBox="1"/>
          <p:nvPr/>
        </p:nvSpPr>
        <p:spPr>
          <a:xfrm>
            <a:off x="1115616" y="1628800"/>
            <a:ext cx="662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rgbClr val="FFFF00"/>
                </a:solidFill>
              </a:rPr>
              <a:t>1.</a:t>
            </a:r>
            <a:r>
              <a:rPr lang="zh-TW" altLang="en-US" sz="3600" dirty="0">
                <a:solidFill>
                  <a:srgbClr val="FFFF00"/>
                </a:solidFill>
              </a:rPr>
              <a:t>信用卡線上繳費</a:t>
            </a:r>
            <a:endParaRPr lang="en-US" altLang="zh-TW" sz="3600" dirty="0">
              <a:solidFill>
                <a:srgbClr val="FFFF00"/>
              </a:solidFill>
            </a:endParaRPr>
          </a:p>
          <a:p>
            <a:r>
              <a:rPr lang="en-US" altLang="zh-TW" sz="3600" dirty="0">
                <a:solidFill>
                  <a:srgbClr val="FFFF00"/>
                </a:solidFill>
              </a:rPr>
              <a:t>2.</a:t>
            </a:r>
            <a:r>
              <a:rPr lang="zh-TW" altLang="en-US" sz="3600" dirty="0">
                <a:solidFill>
                  <a:srgbClr val="FFFF00"/>
                </a:solidFill>
              </a:rPr>
              <a:t>超商繳費</a:t>
            </a:r>
            <a:endParaRPr lang="en-US" altLang="zh-TW" sz="3600" dirty="0">
              <a:solidFill>
                <a:srgbClr val="FFFF00"/>
              </a:solidFill>
            </a:endParaRPr>
          </a:p>
          <a:p>
            <a:r>
              <a:rPr lang="zh-TW" altLang="en-US" sz="3600" dirty="0">
                <a:solidFill>
                  <a:srgbClr val="FFFF00"/>
                </a:solidFill>
              </a:rPr>
              <a:t>   </a:t>
            </a:r>
            <a:r>
              <a:rPr lang="zh-TW" altLang="en-US" sz="3600" u="sng" dirty="0">
                <a:solidFill>
                  <a:srgbClr val="FFFF00"/>
                </a:solidFill>
              </a:rPr>
              <a:t>自行列印條碼，有效期限</a:t>
            </a:r>
            <a:r>
              <a:rPr lang="en-US" altLang="zh-TW" sz="3600" u="sng" dirty="0">
                <a:solidFill>
                  <a:srgbClr val="FFFF00"/>
                </a:solidFill>
              </a:rPr>
              <a:t>5</a:t>
            </a:r>
            <a:r>
              <a:rPr lang="zh-TW" altLang="en-US" sz="3600" u="sng" dirty="0">
                <a:solidFill>
                  <a:srgbClr val="FFFF00"/>
                </a:solidFill>
              </a:rPr>
              <a:t>天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525A044-FC36-4A77-87F6-F86B0475517D}"/>
              </a:ext>
            </a:extLst>
          </p:cNvPr>
          <p:cNvSpPr txBox="1"/>
          <p:nvPr/>
        </p:nvSpPr>
        <p:spPr>
          <a:xfrm>
            <a:off x="1131641" y="3932689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dirty="0">
                <a:solidFill>
                  <a:srgbClr val="FFC000"/>
                </a:solidFill>
              </a:rPr>
              <a:t>「線上刷卡」繳費完成，系統發送通知信</a:t>
            </a:r>
            <a:r>
              <a:rPr lang="en-US" altLang="zh-TW" sz="2800" dirty="0">
                <a:solidFill>
                  <a:srgbClr val="FFC000"/>
                </a:solidFill>
              </a:rPr>
              <a:t>-</a:t>
            </a:r>
            <a:r>
              <a:rPr lang="zh-TW" altLang="zh-TW" sz="2800" dirty="0">
                <a:solidFill>
                  <a:srgbClr val="FFC000"/>
                </a:solidFill>
              </a:rPr>
              <a:t>「報名繳費成功」，確定完成報名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8444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3E5F606-75E2-4BCA-A90C-704A37DA3E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1560" y="620688"/>
            <a:ext cx="7632848" cy="5305222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4400" dirty="0">
                <a:solidFill>
                  <a:srgbClr val="FFFF00"/>
                </a:solidFill>
              </a:rPr>
              <a:t>公告：</a:t>
            </a:r>
            <a:endParaRPr lang="en-US" altLang="zh-TW" sz="4400" dirty="0">
              <a:solidFill>
                <a:srgbClr val="FFFF00"/>
              </a:solidFill>
            </a:endParaRPr>
          </a:p>
          <a:p>
            <a:r>
              <a:rPr lang="zh-TW" altLang="en-US" sz="4000" dirty="0"/>
              <a:t>直接錄取審查結果、准考證號</a:t>
            </a:r>
            <a:endParaRPr lang="en-US" altLang="zh-TW" sz="4000" dirty="0"/>
          </a:p>
          <a:p>
            <a:pPr marL="36576" indent="0">
              <a:buNone/>
            </a:pPr>
            <a:r>
              <a:rPr lang="zh-TW" altLang="en-US" sz="4000" dirty="0"/>
              <a:t>   </a:t>
            </a:r>
            <a:r>
              <a:rPr lang="en-US" altLang="zh-TW" sz="4000" dirty="0"/>
              <a:t>113</a:t>
            </a:r>
            <a:r>
              <a:rPr lang="zh-TW" altLang="en-US" sz="4000" dirty="0"/>
              <a:t>年</a:t>
            </a:r>
            <a:r>
              <a:rPr lang="en-US" altLang="zh-TW" sz="4000" dirty="0"/>
              <a:t>3</a:t>
            </a:r>
            <a:r>
              <a:rPr lang="zh-TW" altLang="en-US" sz="4000" dirty="0"/>
              <a:t>月</a:t>
            </a:r>
            <a:r>
              <a:rPr lang="en-US" altLang="zh-TW" sz="4000" dirty="0"/>
              <a:t>13</a:t>
            </a:r>
            <a:r>
              <a:rPr lang="zh-TW" altLang="en-US" sz="4000" dirty="0"/>
              <a:t>日</a:t>
            </a:r>
            <a:r>
              <a:rPr lang="en-US" altLang="zh-TW" sz="4000" dirty="0"/>
              <a:t>(</a:t>
            </a:r>
            <a:r>
              <a:rPr lang="zh-TW" altLang="en-US" sz="4000" dirty="0"/>
              <a:t>星期三</a:t>
            </a:r>
            <a:r>
              <a:rPr lang="en-US" altLang="zh-TW" sz="4000" dirty="0"/>
              <a:t>)</a:t>
            </a:r>
          </a:p>
          <a:p>
            <a:pPr marL="36576" indent="0">
              <a:buNone/>
            </a:pPr>
            <a:r>
              <a:rPr lang="zh-TW" altLang="en-US" sz="4000" dirty="0"/>
              <a:t>   </a:t>
            </a:r>
            <a:endParaRPr lang="en-US" altLang="zh-TW" sz="2000" dirty="0"/>
          </a:p>
          <a:p>
            <a:r>
              <a:rPr lang="zh-TW" altLang="en-US" sz="4000" dirty="0"/>
              <a:t>甄選場地位置</a:t>
            </a:r>
            <a:endParaRPr lang="en-US" altLang="zh-TW" sz="4000" dirty="0"/>
          </a:p>
          <a:p>
            <a:pPr marL="36576" indent="0">
              <a:buNone/>
            </a:pPr>
            <a:r>
              <a:rPr lang="zh-TW" altLang="en-US" sz="4000" dirty="0"/>
              <a:t>   </a:t>
            </a:r>
            <a:r>
              <a:rPr lang="en-US" altLang="zh-TW" sz="4000" dirty="0"/>
              <a:t>3</a:t>
            </a:r>
            <a:r>
              <a:rPr lang="zh-TW" altLang="en-US" sz="4000" dirty="0"/>
              <a:t>月</a:t>
            </a:r>
            <a:r>
              <a:rPr lang="en-US" altLang="zh-TW" sz="4000" dirty="0"/>
              <a:t>15</a:t>
            </a:r>
            <a:r>
              <a:rPr lang="zh-TW" altLang="en-US" sz="4000" dirty="0"/>
              <a:t>日</a:t>
            </a:r>
            <a:r>
              <a:rPr lang="en-US" altLang="zh-TW" sz="4000" dirty="0"/>
              <a:t>(</a:t>
            </a:r>
            <a:r>
              <a:rPr lang="zh-TW" altLang="en-US" sz="4000" dirty="0"/>
              <a:t>星期五</a:t>
            </a:r>
            <a:r>
              <a:rPr lang="en-US" altLang="zh-TW" sz="4000" dirty="0"/>
              <a:t>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63522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834038" y="428604"/>
            <a:ext cx="7407338" cy="5232644"/>
          </a:xfr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buClrTx/>
              <a:buSzTx/>
              <a:buNone/>
            </a:pPr>
            <a:r>
              <a:rPr lang="zh-TW" altLang="en-US" sz="4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目的：</a:t>
            </a:r>
            <a:endParaRPr lang="en-US" altLang="zh-TW" sz="48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spcBef>
                <a:spcPts val="600"/>
              </a:spcBef>
              <a:buClrTx/>
              <a:buSzTx/>
              <a:buNone/>
            </a:pPr>
            <a:r>
              <a:rPr lang="zh-TW" altLang="en-US" sz="4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培養具有</a:t>
            </a:r>
            <a:r>
              <a:rPr lang="zh-TW" altLang="en-US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科學研究</a:t>
            </a:r>
            <a:r>
              <a:rPr lang="zh-TW" altLang="en-US" sz="4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興趣及潛能之學生</a:t>
            </a:r>
            <a:r>
              <a:rPr lang="zh-TW" altLang="en-US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獨立研究能力</a:t>
            </a:r>
            <a:r>
              <a:rPr lang="zh-TW" altLang="en-US" sz="4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，並鼓勵</a:t>
            </a:r>
            <a:endParaRPr lang="en-US" altLang="zh-TW" sz="40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spcBef>
                <a:spcPts val="600"/>
              </a:spcBef>
              <a:buClrTx/>
              <a:buSzTx/>
              <a:buNone/>
            </a:pPr>
            <a:r>
              <a:rPr lang="zh-TW" altLang="en-US" sz="4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學生在</a:t>
            </a:r>
            <a:r>
              <a:rPr lang="zh-TW" altLang="en-US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基礎科學</a:t>
            </a:r>
            <a:r>
              <a:rPr lang="zh-TW" altLang="en-US" sz="4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研究方面</a:t>
            </a:r>
            <a:endParaRPr lang="en-US" altLang="zh-TW" sz="40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spcBef>
                <a:spcPts val="600"/>
              </a:spcBef>
              <a:buClrTx/>
              <a:buSzTx/>
              <a:buNone/>
            </a:pPr>
            <a:r>
              <a:rPr lang="zh-TW" altLang="en-US" sz="4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持續發展，厚植國家</a:t>
            </a:r>
            <a:endParaRPr lang="en-US" altLang="zh-TW" sz="40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spcBef>
                <a:spcPts val="600"/>
              </a:spcBef>
              <a:buClrTx/>
              <a:buSzTx/>
              <a:buNone/>
            </a:pPr>
            <a:r>
              <a:rPr lang="zh-TW" altLang="en-US" sz="4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之科學競爭力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93067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A207EEE-2C5D-4362-8712-9CB1E62FCF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7257" y="191773"/>
            <a:ext cx="7100862" cy="840726"/>
          </a:xfrm>
        </p:spPr>
        <p:txBody>
          <a:bodyPr>
            <a:normAutofit fontScale="92500"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</a:rPr>
              <a:t>公告位置：武陵高中首頁→報名專區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B2F414A-3D59-4854-B807-42DCAD23F2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3" b="1991"/>
          <a:stretch/>
        </p:blipFill>
        <p:spPr>
          <a:xfrm>
            <a:off x="1083641" y="836713"/>
            <a:ext cx="6494478" cy="6021288"/>
          </a:xfrm>
          <a:prstGeom prst="rect">
            <a:avLst/>
          </a:prstGeom>
        </p:spPr>
      </p:pic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652BAB8B-04D8-414F-8AF1-6FD17B8E3E0A}"/>
              </a:ext>
            </a:extLst>
          </p:cNvPr>
          <p:cNvCxnSpPr>
            <a:cxnSpLocks/>
          </p:cNvCxnSpPr>
          <p:nvPr/>
        </p:nvCxnSpPr>
        <p:spPr>
          <a:xfrm flipH="1">
            <a:off x="2339752" y="3140968"/>
            <a:ext cx="504056" cy="4320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836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>
          <a:xfrm>
            <a:off x="1043608" y="980728"/>
            <a:ext cx="6336704" cy="3744416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7700" dirty="0"/>
              <a:t>單一性別保障</a:t>
            </a:r>
            <a:endParaRPr lang="en-US" altLang="zh-TW" sz="7700" dirty="0"/>
          </a:p>
          <a:p>
            <a:pPr marL="36576" indent="0">
              <a:buNone/>
            </a:pPr>
            <a:endParaRPr lang="en-US" altLang="zh-TW" sz="5400" dirty="0"/>
          </a:p>
          <a:p>
            <a:pPr marL="36576" indent="0">
              <a:buNone/>
            </a:pPr>
            <a:r>
              <a:rPr lang="zh-TW" altLang="en-US" sz="5400" dirty="0"/>
              <a:t>   </a:t>
            </a:r>
            <a:r>
              <a:rPr lang="zh-TW" altLang="en-US" sz="5700" dirty="0"/>
              <a:t>錄取人數：</a:t>
            </a:r>
            <a:r>
              <a:rPr lang="en-US" altLang="zh-TW" sz="5700" dirty="0"/>
              <a:t>25</a:t>
            </a:r>
            <a:r>
              <a:rPr lang="zh-TW" altLang="en-US" sz="5700" dirty="0"/>
              <a:t>名</a:t>
            </a:r>
            <a:endParaRPr lang="en-US" altLang="zh-TW" sz="5700" dirty="0"/>
          </a:p>
          <a:p>
            <a:pPr marL="36576" indent="0">
              <a:buNone/>
            </a:pPr>
            <a:r>
              <a:rPr lang="zh-TW" altLang="en-US" sz="5700" dirty="0"/>
              <a:t>   單一性別保障 </a:t>
            </a:r>
            <a:r>
              <a:rPr lang="en-US" altLang="zh-TW" sz="5700" dirty="0">
                <a:solidFill>
                  <a:srgbClr val="FFFF00"/>
                </a:solidFill>
              </a:rPr>
              <a:t>5</a:t>
            </a:r>
            <a:r>
              <a:rPr lang="zh-TW" altLang="en-US" sz="5700" dirty="0">
                <a:solidFill>
                  <a:srgbClr val="FFFF00"/>
                </a:solidFill>
              </a:rPr>
              <a:t>名</a:t>
            </a:r>
          </a:p>
        </p:txBody>
      </p:sp>
    </p:spTree>
    <p:extLst>
      <p:ext uri="{BB962C8B-B14F-4D97-AF65-F5344CB8AC3E}">
        <p14:creationId xmlns:p14="http://schemas.microsoft.com/office/powerpoint/2010/main" val="109030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C78653C-3144-4746-9181-E792B39107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1600" y="332656"/>
            <a:ext cx="4104456" cy="540060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chemeClr val="bg1"/>
                </a:solidFill>
              </a:rPr>
              <a:t>語文檢定標準</a:t>
            </a:r>
            <a:endParaRPr lang="en-US" altLang="zh-TW" sz="4000" dirty="0">
              <a:solidFill>
                <a:schemeClr val="bg1"/>
              </a:solidFill>
            </a:endParaRPr>
          </a:p>
          <a:p>
            <a:pPr marL="36576" indent="0">
              <a:buNone/>
            </a:pPr>
            <a:r>
              <a:rPr lang="zh-TW" altLang="en-US" sz="4000" dirty="0">
                <a:solidFill>
                  <a:schemeClr val="bg1"/>
                </a:solidFill>
              </a:rPr>
              <a:t>   </a:t>
            </a:r>
            <a:r>
              <a:rPr lang="zh-TW" altLang="en-US" sz="4000" dirty="0">
                <a:solidFill>
                  <a:srgbClr val="FF0000"/>
                </a:solidFill>
              </a:rPr>
              <a:t>後標：</a:t>
            </a:r>
            <a:r>
              <a:rPr lang="en-US" altLang="zh-TW" sz="4000" dirty="0">
                <a:solidFill>
                  <a:srgbClr val="FF0000"/>
                </a:solidFill>
              </a:rPr>
              <a:t>25%</a:t>
            </a:r>
          </a:p>
          <a:p>
            <a:pPr marL="36576" indent="0">
              <a:buNone/>
            </a:pPr>
            <a:r>
              <a:rPr lang="zh-TW" altLang="en-US" sz="2400" dirty="0">
                <a:solidFill>
                  <a:schemeClr val="bg1"/>
                </a:solidFill>
              </a:rPr>
              <a:t>   </a:t>
            </a:r>
            <a:endParaRPr lang="en-US" altLang="zh-TW" sz="2400" dirty="0">
              <a:solidFill>
                <a:schemeClr val="bg1"/>
              </a:solidFill>
            </a:endParaRPr>
          </a:p>
          <a:p>
            <a:pPr marL="36576" indent="0">
              <a:buNone/>
            </a:pPr>
            <a:r>
              <a:rPr lang="zh-TW" altLang="en-US" sz="4000" dirty="0">
                <a:solidFill>
                  <a:schemeClr val="bg1"/>
                </a:solidFill>
              </a:rPr>
              <a:t>   科學檢定：</a:t>
            </a:r>
            <a:endParaRPr lang="en-US" altLang="zh-TW" sz="4000" dirty="0">
              <a:solidFill>
                <a:schemeClr val="bg1"/>
              </a:solidFill>
            </a:endParaRPr>
          </a:p>
          <a:p>
            <a:pPr marL="36576" indent="0">
              <a:buNone/>
            </a:pPr>
            <a:r>
              <a:rPr lang="zh-TW" altLang="en-US" sz="4000" dirty="0">
                <a:solidFill>
                  <a:schemeClr val="bg1"/>
                </a:solidFill>
              </a:rPr>
              <a:t>數、物、化甄選</a:t>
            </a:r>
            <a:r>
              <a:rPr lang="zh-TW" altLang="en-US" sz="4000" dirty="0">
                <a:solidFill>
                  <a:srgbClr val="FF0000"/>
                </a:solidFill>
              </a:rPr>
              <a:t>前三名</a:t>
            </a:r>
            <a:r>
              <a:rPr lang="zh-TW" altLang="en-US" sz="4000" dirty="0">
                <a:solidFill>
                  <a:schemeClr val="bg1"/>
                </a:solidFill>
              </a:rPr>
              <a:t>保障進入複試</a:t>
            </a:r>
            <a:endParaRPr lang="en-US" altLang="zh-TW" sz="4000" dirty="0">
              <a:solidFill>
                <a:schemeClr val="bg1"/>
              </a:solidFill>
            </a:endParaRPr>
          </a:p>
          <a:p>
            <a:pPr marL="36576" indent="0">
              <a:buNone/>
            </a:pPr>
            <a:r>
              <a:rPr lang="en-US" altLang="zh-TW" sz="4000" dirty="0">
                <a:solidFill>
                  <a:schemeClr val="bg1"/>
                </a:solidFill>
              </a:rPr>
              <a:t>(</a:t>
            </a:r>
            <a:r>
              <a:rPr lang="zh-TW" altLang="en-US" sz="4000" dirty="0">
                <a:solidFill>
                  <a:schemeClr val="bg1"/>
                </a:solidFill>
              </a:rPr>
              <a:t>須達語文門檻</a:t>
            </a:r>
            <a:r>
              <a:rPr lang="en-US" altLang="zh-TW" sz="4000" dirty="0">
                <a:solidFill>
                  <a:schemeClr val="bg1"/>
                </a:solidFill>
              </a:rPr>
              <a:t>)</a:t>
            </a:r>
            <a:endParaRPr lang="zh-TW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69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334CB69E-FA18-470D-8068-E0379F30B5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4728588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4400" dirty="0">
                <a:solidFill>
                  <a:schemeClr val="bg1"/>
                </a:solidFill>
              </a:rPr>
              <a:t>複試提醒</a:t>
            </a:r>
            <a:endParaRPr lang="en-US" altLang="zh-TW" sz="4400" dirty="0">
              <a:solidFill>
                <a:schemeClr val="bg1"/>
              </a:solidFill>
            </a:endParaRPr>
          </a:p>
          <a:p>
            <a:pPr marL="36576" indent="0">
              <a:buNone/>
            </a:pPr>
            <a:r>
              <a:rPr lang="zh-TW" altLang="en-US" sz="4400" dirty="0">
                <a:solidFill>
                  <a:schemeClr val="bg1"/>
                </a:solidFill>
              </a:rPr>
              <a:t>繳交：</a:t>
            </a:r>
            <a:endParaRPr lang="en-US" altLang="zh-TW" sz="4400" dirty="0">
              <a:solidFill>
                <a:schemeClr val="bg1"/>
              </a:solidFill>
            </a:endParaRPr>
          </a:p>
          <a:p>
            <a:pPr marL="36576" indent="0">
              <a:buNone/>
            </a:pPr>
            <a:r>
              <a:rPr lang="en-US" altLang="zh-TW" sz="4400" dirty="0">
                <a:solidFill>
                  <a:srgbClr val="FFFF00"/>
                </a:solidFill>
              </a:rPr>
              <a:t>1.</a:t>
            </a:r>
            <a:r>
              <a:rPr lang="zh-TW" altLang="en-US" sz="4400" dirty="0">
                <a:solidFill>
                  <a:srgbClr val="FFFF00"/>
                </a:solidFill>
              </a:rPr>
              <a:t>報名表</a:t>
            </a:r>
            <a:r>
              <a:rPr lang="en-US" altLang="zh-TW" sz="4400" dirty="0">
                <a:solidFill>
                  <a:srgbClr val="FFFF00"/>
                </a:solidFill>
              </a:rPr>
              <a:t>(</a:t>
            </a:r>
            <a:r>
              <a:rPr lang="zh-TW" altLang="en-US" sz="4400" dirty="0">
                <a:solidFill>
                  <a:srgbClr val="FFFF00"/>
                </a:solidFill>
              </a:rPr>
              <a:t>核章</a:t>
            </a:r>
            <a:r>
              <a:rPr lang="en-US" altLang="zh-TW" sz="4400" dirty="0">
                <a:solidFill>
                  <a:srgbClr val="FFFF00"/>
                </a:solidFill>
              </a:rPr>
              <a:t>)</a:t>
            </a:r>
          </a:p>
          <a:p>
            <a:pPr marL="36576" indent="0">
              <a:buNone/>
            </a:pPr>
            <a:r>
              <a:rPr lang="en-US" altLang="zh-TW" sz="4400" dirty="0">
                <a:solidFill>
                  <a:srgbClr val="FFFF00"/>
                </a:solidFill>
              </a:rPr>
              <a:t>2.</a:t>
            </a:r>
            <a:r>
              <a:rPr lang="zh-TW" altLang="en-US" sz="4400" dirty="0">
                <a:solidFill>
                  <a:srgbClr val="FFFF00"/>
                </a:solidFill>
              </a:rPr>
              <a:t>科學能力觀察表</a:t>
            </a:r>
            <a:endParaRPr lang="en-US" altLang="zh-TW" sz="4400" dirty="0">
              <a:solidFill>
                <a:srgbClr val="FFFF00"/>
              </a:solidFill>
            </a:endParaRPr>
          </a:p>
          <a:p>
            <a:pPr marL="36576" indent="0">
              <a:buNone/>
            </a:pPr>
            <a:r>
              <a:rPr lang="en-US" altLang="zh-TW" sz="4400" dirty="0">
                <a:solidFill>
                  <a:srgbClr val="FFFF00"/>
                </a:solidFill>
              </a:rPr>
              <a:t>3.</a:t>
            </a:r>
            <a:r>
              <a:rPr lang="zh-TW" altLang="en-US" sz="4400" dirty="0">
                <a:solidFill>
                  <a:srgbClr val="FFFF00"/>
                </a:solidFill>
              </a:rPr>
              <a:t>複試費用</a:t>
            </a:r>
          </a:p>
        </p:txBody>
      </p:sp>
    </p:spTree>
    <p:extLst>
      <p:ext uri="{BB962C8B-B14F-4D97-AF65-F5344CB8AC3E}">
        <p14:creationId xmlns:p14="http://schemas.microsoft.com/office/powerpoint/2010/main" val="1862419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群組 25"/>
          <p:cNvGrpSpPr/>
          <p:nvPr/>
        </p:nvGrpSpPr>
        <p:grpSpPr>
          <a:xfrm>
            <a:off x="0" y="2060601"/>
            <a:ext cx="9036050" cy="4476714"/>
            <a:chOff x="107950" y="2033578"/>
            <a:chExt cx="9036050" cy="4537075"/>
          </a:xfrm>
        </p:grpSpPr>
        <p:sp>
          <p:nvSpPr>
            <p:cNvPr id="6" name="向右箭號 5"/>
            <p:cNvSpPr>
              <a:spLocks noChangeArrowheads="1"/>
            </p:cNvSpPr>
            <p:nvPr/>
          </p:nvSpPr>
          <p:spPr bwMode="auto">
            <a:xfrm>
              <a:off x="4751388" y="2033578"/>
              <a:ext cx="4392612" cy="1944688"/>
            </a:xfrm>
            <a:prstGeom prst="rightArrow">
              <a:avLst>
                <a:gd name="adj1" fmla="val 74815"/>
                <a:gd name="adj2" fmla="val 49996"/>
              </a:avLst>
            </a:prstGeom>
            <a:solidFill>
              <a:srgbClr val="51DAFF"/>
            </a:solidFill>
            <a:ln w="12700">
              <a:solidFill>
                <a:srgbClr val="00AEEB"/>
              </a:solidFill>
              <a:miter lim="800000"/>
              <a:headEnd/>
              <a:tailEnd/>
            </a:ln>
            <a:effectLst>
              <a:outerShdw blurRad="50800" dist="25000" dir="5400000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zh-TW" altLang="en-US" b="1">
                  <a:solidFill>
                    <a:srgbClr val="000000"/>
                  </a:solidFill>
                  <a:latin typeface="華康POP1體W5" charset="0"/>
                  <a:ea typeface="華康POP1體W5" charset="0"/>
                  <a:cs typeface="華康POP1體W5" charset="0"/>
                </a:rPr>
                <a:t> 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4679950" y="4410066"/>
              <a:ext cx="4464050" cy="21605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800" dirty="0">
                  <a:solidFill>
                    <a:srgbClr val="FFFF00"/>
                  </a:solidFill>
                </a:rPr>
                <a:t>高三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2519363" y="5130791"/>
              <a:ext cx="2160587" cy="14398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800" dirty="0">
                  <a:solidFill>
                    <a:srgbClr val="FFFF00"/>
                  </a:solidFill>
                </a:rPr>
                <a:t>高二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358775" y="5849928"/>
              <a:ext cx="2160588" cy="720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800" dirty="0">
                  <a:solidFill>
                    <a:srgbClr val="FFFF00"/>
                  </a:solidFill>
                </a:rPr>
                <a:t>高一</a:t>
              </a:r>
              <a:endParaRPr lang="zh-TW" altLang="en-US" sz="2300" dirty="0">
                <a:solidFill>
                  <a:srgbClr val="FFFF00"/>
                </a:solidFill>
              </a:endParaRPr>
            </a:p>
          </p:txBody>
        </p:sp>
        <p:sp>
          <p:nvSpPr>
            <p:cNvPr id="10" name="向右箭號 9"/>
            <p:cNvSpPr/>
            <p:nvPr/>
          </p:nvSpPr>
          <p:spPr>
            <a:xfrm>
              <a:off x="107950" y="2071678"/>
              <a:ext cx="4572000" cy="2051050"/>
            </a:xfrm>
            <a:prstGeom prst="rightArrow">
              <a:avLst>
                <a:gd name="adj1" fmla="val 72291"/>
                <a:gd name="adj2" fmla="val 50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文字方塊 29"/>
            <p:cNvSpPr txBox="1">
              <a:spLocks noChangeArrowheads="1"/>
            </p:cNvSpPr>
            <p:nvPr/>
          </p:nvSpPr>
          <p:spPr bwMode="auto">
            <a:xfrm>
              <a:off x="120357" y="2747958"/>
              <a:ext cx="374332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en-US" altLang="zh-TW" sz="4000" b="1" dirty="0">
                  <a:solidFill>
                    <a:srgbClr val="0070C0"/>
                  </a:solidFill>
                  <a:latin typeface="華康POP1體W5" pitchFamily="81" charset="-120"/>
                  <a:ea typeface="華康POP1體W5" pitchFamily="81" charset="-120"/>
                </a:rPr>
                <a:t>&lt;</a:t>
              </a:r>
              <a:r>
                <a:rPr lang="zh-TW" altLang="en-US" sz="4000" b="1" dirty="0">
                  <a:solidFill>
                    <a:srgbClr val="0070C0"/>
                  </a:solidFill>
                  <a:latin typeface="華康POP1體W5" pitchFamily="81" charset="-120"/>
                  <a:ea typeface="華康POP1體W5" pitchFamily="81" charset="-120"/>
                </a:rPr>
                <a:t> 第一階段 </a:t>
              </a:r>
              <a:r>
                <a:rPr lang="en-US" altLang="zh-TW" sz="4000" b="1" dirty="0">
                  <a:solidFill>
                    <a:srgbClr val="0070C0"/>
                  </a:solidFill>
                  <a:latin typeface="華康POP1體W5" pitchFamily="81" charset="-120"/>
                  <a:ea typeface="華康POP1體W5" pitchFamily="81" charset="-120"/>
                </a:rPr>
                <a:t>&gt;</a:t>
              </a:r>
              <a:endParaRPr lang="zh-TW" altLang="en-US" sz="4800" b="1" dirty="0">
                <a:solidFill>
                  <a:srgbClr val="0070C0"/>
                </a:solidFill>
                <a:latin typeface="華康POP1體W5" pitchFamily="81" charset="-120"/>
                <a:ea typeface="華康POP1體W5" pitchFamily="81" charset="-120"/>
              </a:endParaRPr>
            </a:p>
          </p:txBody>
        </p:sp>
        <p:pic>
          <p:nvPicPr>
            <p:cNvPr id="13" name="Picture 2" descr="C:\Documents and Settings\Administrator\桌面\新資料夾 (2)\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49617">
              <a:off x="4604283" y="3325986"/>
              <a:ext cx="927100" cy="103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 descr="C:\Documents and Settings\Administrator\桌面\新資料夾 (2)\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49617">
              <a:off x="2900197" y="4146541"/>
              <a:ext cx="611187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 descr="C:\Documents and Settings\Administrator\桌面\新資料夾 (2)\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49617">
              <a:off x="3668845" y="3787766"/>
              <a:ext cx="723900" cy="808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 descr="C:\Documents and Settings\Administrator\桌面\新資料夾 (2)\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49617">
              <a:off x="2190384" y="4545003"/>
              <a:ext cx="444500" cy="49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 descr="C:\Documents and Settings\Administrator\桌面\新資料夾 (2)\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49617">
              <a:off x="1532959" y="4827578"/>
              <a:ext cx="407988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文字方塊 17"/>
            <p:cNvSpPr txBox="1"/>
            <p:nvPr/>
          </p:nvSpPr>
          <p:spPr>
            <a:xfrm>
              <a:off x="5049203" y="2700082"/>
              <a:ext cx="3143272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TW" sz="4000" b="1" dirty="0">
                  <a:solidFill>
                    <a:srgbClr val="0070C0"/>
                  </a:solidFill>
                  <a:latin typeface="華康POP1體W5" pitchFamily="81" charset="-120"/>
                  <a:ea typeface="華康POP1體W5" pitchFamily="81" charset="-120"/>
                </a:rPr>
                <a:t>&lt; </a:t>
              </a:r>
              <a:r>
                <a:rPr lang="zh-TW" altLang="en-US" sz="4000" b="1" dirty="0">
                  <a:solidFill>
                    <a:srgbClr val="0070C0"/>
                  </a:solidFill>
                  <a:latin typeface="華康POP1體W5" pitchFamily="81" charset="-120"/>
                  <a:ea typeface="華康POP1體W5" pitchFamily="81" charset="-120"/>
                </a:rPr>
                <a:t>第二階段 </a:t>
              </a:r>
              <a:r>
                <a:rPr lang="en-US" altLang="zh-TW" sz="4000" b="1" dirty="0">
                  <a:solidFill>
                    <a:srgbClr val="0070C0"/>
                  </a:solidFill>
                  <a:latin typeface="華康POP1體W5" pitchFamily="81" charset="-120"/>
                  <a:ea typeface="華康POP1體W5" pitchFamily="81" charset="-120"/>
                </a:rPr>
                <a:t>&gt;</a:t>
              </a:r>
            </a:p>
            <a:p>
              <a:pPr algn="ctr">
                <a:defRPr/>
              </a:pPr>
              <a:endPara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itchFamily="81" charset="-120"/>
                <a:ea typeface="華康POP1體W5" pitchFamily="81" charset="-120"/>
              </a:endParaRPr>
            </a:p>
          </p:txBody>
        </p:sp>
        <p:cxnSp>
          <p:nvCxnSpPr>
            <p:cNvPr id="19" name="直線接點 18"/>
            <p:cNvCxnSpPr/>
            <p:nvPr/>
          </p:nvCxnSpPr>
          <p:spPr>
            <a:xfrm>
              <a:off x="4679950" y="2062053"/>
              <a:ext cx="0" cy="4500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357290" y="428604"/>
            <a:ext cx="6143668" cy="107157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7200" dirty="0">
                <a:solidFill>
                  <a:srgbClr val="FFFF00"/>
                </a:solidFill>
              </a:rPr>
              <a:t>貳：課程規劃</a:t>
            </a:r>
            <a:endParaRPr lang="en-US" altLang="zh-CN" sz="7200" dirty="0">
              <a:solidFill>
                <a:srgbClr val="FFFF00"/>
              </a:solidFill>
            </a:endParaRPr>
          </a:p>
          <a:p>
            <a:pPr>
              <a:buNone/>
            </a:pP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209327" y="4428243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rgbClr val="FFC000"/>
                </a:solidFill>
              </a:rPr>
              <a:t>聯合資格考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3214678" y="1214422"/>
            <a:ext cx="4643444" cy="1428760"/>
          </a:xfrm>
        </p:spPr>
        <p:txBody>
          <a:bodyPr>
            <a:normAutofit/>
          </a:bodyPr>
          <a:lstStyle/>
          <a:p>
            <a:r>
              <a:rPr lang="zh-TW" altLang="en-US" sz="4800" dirty="0"/>
              <a:t>數理課程加速</a:t>
            </a:r>
            <a:endParaRPr lang="zh-CN" altLang="en-US" sz="4800" dirty="0"/>
          </a:p>
        </p:txBody>
      </p:sp>
      <p:pic>
        <p:nvPicPr>
          <p:cNvPr id="13" name="图片占位符 12" descr="study103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t="7143" b="7143"/>
          <a:stretch>
            <a:fillRect/>
          </a:stretch>
        </p:blipFill>
        <p:spPr>
          <a:xfrm>
            <a:off x="395535" y="1844824"/>
            <a:ext cx="2772327" cy="2376264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3347863" y="3143248"/>
            <a:ext cx="4141407" cy="2518000"/>
          </a:xfrm>
        </p:spPr>
        <p:txBody>
          <a:bodyPr>
            <a:normAutofit fontScale="70000" lnSpcReduction="20000"/>
          </a:bodyPr>
          <a:lstStyle/>
          <a:p>
            <a:pPr marL="36576" indent="0" algn="ctr">
              <a:buNone/>
            </a:pPr>
            <a:r>
              <a:rPr lang="zh-TW" altLang="en-US" sz="7700" dirty="0">
                <a:solidFill>
                  <a:srgbClr val="FFFF00"/>
                </a:solidFill>
                <a:ea typeface="宋体" charset="-122"/>
              </a:rPr>
              <a:t>兩年完成</a:t>
            </a:r>
            <a:r>
              <a:rPr lang="zh-TW" altLang="en-US" sz="5100" dirty="0">
                <a:solidFill>
                  <a:srgbClr val="FFFF00"/>
                </a:solidFill>
                <a:ea typeface="宋体" charset="-122"/>
              </a:rPr>
              <a:t>：</a:t>
            </a:r>
            <a:r>
              <a:rPr lang="zh-TW" altLang="en-US" sz="9400" dirty="0">
                <a:solidFill>
                  <a:srgbClr val="FFFF00"/>
                </a:solidFill>
                <a:ea typeface="宋体" charset="-122"/>
              </a:rPr>
              <a:t>數學</a:t>
            </a:r>
            <a:r>
              <a:rPr lang="zh-TW" altLang="en-US" sz="4000" dirty="0">
                <a:solidFill>
                  <a:srgbClr val="FFFF00"/>
                </a:solidFill>
                <a:ea typeface="宋体" charset="-122"/>
              </a:rPr>
              <a:t>、</a:t>
            </a:r>
            <a:r>
              <a:rPr lang="zh-TW" altLang="en-US" sz="9400" dirty="0">
                <a:solidFill>
                  <a:srgbClr val="FFFF00"/>
                </a:solidFill>
                <a:ea typeface="宋体" charset="-122"/>
              </a:rPr>
              <a:t>物理化學</a:t>
            </a:r>
            <a:r>
              <a:rPr lang="zh-TW" altLang="en-US" sz="4000" dirty="0">
                <a:solidFill>
                  <a:srgbClr val="FFFF00"/>
                </a:solidFill>
                <a:ea typeface="宋体" charset="-122"/>
              </a:rPr>
              <a:t>、</a:t>
            </a:r>
            <a:r>
              <a:rPr lang="zh-TW" altLang="en-US" sz="9400" dirty="0">
                <a:solidFill>
                  <a:srgbClr val="FFFF00"/>
                </a:solidFill>
                <a:ea typeface="宋体" charset="-122"/>
              </a:rPr>
              <a:t>生物</a:t>
            </a:r>
            <a:endParaRPr lang="en-US" altLang="zh-CN" sz="5800" dirty="0">
              <a:solidFill>
                <a:srgbClr val="FFFF00"/>
              </a:solidFill>
              <a:ea typeface="宋体" charset="-122"/>
            </a:endParaRPr>
          </a:p>
          <a:p>
            <a:endParaRPr lang="zh-CN" altLang="en-US" sz="20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3347864" y="260648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srgbClr val="FFFF00"/>
                </a:solidFill>
              </a:rPr>
              <a:t>特色</a:t>
            </a:r>
          </a:p>
        </p:txBody>
      </p:sp>
      <p:sp>
        <p:nvSpPr>
          <p:cNvPr id="6" name="向下箭號 5"/>
          <p:cNvSpPr/>
          <p:nvPr/>
        </p:nvSpPr>
        <p:spPr>
          <a:xfrm>
            <a:off x="4500562" y="2071678"/>
            <a:ext cx="1656184" cy="9784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uiExpand="1" build="p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>
          <a:xfrm>
            <a:off x="3954357" y="1180730"/>
            <a:ext cx="3960440" cy="3096344"/>
          </a:xfrm>
        </p:spPr>
        <p:txBody>
          <a:bodyPr>
            <a:noAutofit/>
          </a:bodyPr>
          <a:lstStyle/>
          <a:p>
            <a:r>
              <a:rPr lang="zh-TW" altLang="en-US" sz="4800" dirty="0">
                <a:solidFill>
                  <a:srgbClr val="FFFF00"/>
                </a:solidFill>
              </a:rPr>
              <a:t>高一：</a:t>
            </a:r>
            <a:endParaRPr lang="en-US" altLang="zh-TW" sz="4800" dirty="0">
              <a:solidFill>
                <a:srgbClr val="FFFF00"/>
              </a:solidFill>
            </a:endParaRPr>
          </a:p>
          <a:p>
            <a:pPr marL="36576" indent="0">
              <a:lnSpc>
                <a:spcPts val="4400"/>
              </a:lnSpc>
              <a:buNone/>
            </a:pPr>
            <a:r>
              <a:rPr lang="zh-TW" altLang="en-US" sz="4800" dirty="0">
                <a:solidFill>
                  <a:srgbClr val="FFFF00"/>
                </a:solidFill>
              </a:rPr>
              <a:t>   基礎實驗</a:t>
            </a:r>
            <a:endParaRPr lang="en-US" altLang="zh-TW" sz="4800" dirty="0">
              <a:solidFill>
                <a:srgbClr val="FFFF00"/>
              </a:solidFill>
            </a:endParaRPr>
          </a:p>
          <a:p>
            <a:pPr marL="36576" indent="0">
              <a:lnSpc>
                <a:spcPts val="4400"/>
              </a:lnSpc>
              <a:buNone/>
            </a:pPr>
            <a:r>
              <a:rPr lang="zh-TW" altLang="en-US" sz="4800" dirty="0">
                <a:solidFill>
                  <a:srgbClr val="FFFF00"/>
                </a:solidFill>
              </a:rPr>
              <a:t>   書報討論</a:t>
            </a:r>
            <a:endParaRPr lang="en-US" altLang="zh-TW" sz="4800" dirty="0">
              <a:solidFill>
                <a:srgbClr val="FFFF00"/>
              </a:solidFill>
            </a:endParaRPr>
          </a:p>
          <a:p>
            <a:pPr marL="36576" indent="0">
              <a:lnSpc>
                <a:spcPts val="4320"/>
              </a:lnSpc>
              <a:buNone/>
            </a:pPr>
            <a:r>
              <a:rPr lang="en-US" altLang="zh-TW" sz="4800" dirty="0">
                <a:solidFill>
                  <a:srgbClr val="FFFF00"/>
                </a:solidFill>
              </a:rPr>
              <a:t> </a:t>
            </a:r>
            <a:r>
              <a:rPr lang="zh-TW" altLang="en-US" sz="3800" dirty="0">
                <a:solidFill>
                  <a:srgbClr val="FFFF00"/>
                </a:solidFill>
              </a:rPr>
              <a:t>專題演講、參觀</a:t>
            </a:r>
          </a:p>
        </p:txBody>
      </p:sp>
      <p:pic>
        <p:nvPicPr>
          <p:cNvPr id="6" name="圖片版面配置區 5" descr="pequeno-cientifico-con-los-elementos-de-laboratorio_23-2147544014.jp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7143" b="7143"/>
          <a:stretch>
            <a:fillRect/>
          </a:stretch>
        </p:blipFill>
        <p:spPr>
          <a:xfrm>
            <a:off x="405811" y="1564119"/>
            <a:ext cx="3133628" cy="2685948"/>
          </a:xfrm>
        </p:spPr>
      </p:pic>
      <p:sp>
        <p:nvSpPr>
          <p:cNvPr id="5" name="文字版面配置區 4"/>
          <p:cNvSpPr>
            <a:spLocks noGrp="1"/>
          </p:cNvSpPr>
          <p:nvPr>
            <p:ph type="body" sz="quarter" idx="14"/>
          </p:nvPr>
        </p:nvSpPr>
        <p:spPr>
          <a:xfrm>
            <a:off x="1115616" y="4581128"/>
            <a:ext cx="4311930" cy="1941829"/>
          </a:xfrm>
        </p:spPr>
        <p:txBody>
          <a:bodyPr>
            <a:noAutofit/>
          </a:bodyPr>
          <a:lstStyle/>
          <a:p>
            <a:r>
              <a:rPr lang="zh-TW" altLang="en-US" sz="4800" dirty="0">
                <a:solidFill>
                  <a:srgbClr val="FFFF00"/>
                </a:solidFill>
              </a:rPr>
              <a:t>高二：         個人專題實驗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2725547" y="357166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5400" dirty="0"/>
              <a:t>專題課程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755576" y="428604"/>
            <a:ext cx="5976664" cy="465658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5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資格考：</a:t>
            </a:r>
            <a:endParaRPr lang="en-US" altLang="zh-TW" sz="5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" indent="0">
              <a:buNone/>
            </a:pPr>
            <a:endParaRPr lang="en-US" altLang="zh-TW" sz="2000" dirty="0">
              <a:solidFill>
                <a:srgbClr val="FF0000"/>
              </a:solidFill>
            </a:endParaRPr>
          </a:p>
          <a:p>
            <a:pPr marL="36576" indent="0">
              <a:buNone/>
            </a:pPr>
            <a:r>
              <a:rPr lang="zh-TW" altLang="en-US" sz="4400" dirty="0">
                <a:solidFill>
                  <a:srgbClr val="FF0000"/>
                </a:solidFill>
              </a:rPr>
              <a:t>時間</a:t>
            </a:r>
            <a:r>
              <a:rPr lang="zh-TW" altLang="en-US" sz="4400" dirty="0">
                <a:solidFill>
                  <a:schemeClr val="bg1"/>
                </a:solidFill>
              </a:rPr>
              <a:t>：高二升高三暑假</a:t>
            </a:r>
            <a:endParaRPr lang="en-US" altLang="zh-TW" sz="4400" dirty="0">
              <a:solidFill>
                <a:schemeClr val="bg1"/>
              </a:solidFill>
            </a:endParaRPr>
          </a:p>
          <a:p>
            <a:pPr marL="36576" indent="0">
              <a:buNone/>
            </a:pPr>
            <a:endParaRPr lang="en-US" altLang="zh-TW" sz="2800" dirty="0">
              <a:solidFill>
                <a:srgbClr val="FF0000"/>
              </a:solidFill>
            </a:endParaRPr>
          </a:p>
          <a:p>
            <a:pPr marL="36576" indent="0">
              <a:buNone/>
            </a:pPr>
            <a:r>
              <a:rPr lang="zh-TW" altLang="en-US" sz="4400" dirty="0">
                <a:solidFill>
                  <a:srgbClr val="FF0000"/>
                </a:solidFill>
              </a:rPr>
              <a:t>考科</a:t>
            </a:r>
            <a:r>
              <a:rPr lang="zh-TW" altLang="en-US" sz="4400" dirty="0">
                <a:solidFill>
                  <a:schemeClr val="bg1"/>
                </a:solidFill>
              </a:rPr>
              <a:t>：必考</a:t>
            </a:r>
            <a:endParaRPr lang="en-US" altLang="zh-TW" sz="4400" dirty="0">
              <a:solidFill>
                <a:schemeClr val="bg1"/>
              </a:solidFill>
            </a:endParaRPr>
          </a:p>
          <a:p>
            <a:pPr marL="36576" indent="0">
              <a:buNone/>
            </a:pPr>
            <a:r>
              <a:rPr lang="zh-TW" altLang="en-US" sz="4400" dirty="0">
                <a:solidFill>
                  <a:schemeClr val="bg1"/>
                </a:solidFill>
              </a:rPr>
              <a:t>           選考</a:t>
            </a:r>
            <a:endParaRPr lang="en-US" altLang="zh-TW" sz="4400" dirty="0">
              <a:solidFill>
                <a:schemeClr val="bg1"/>
              </a:solidFill>
            </a:endParaRPr>
          </a:p>
          <a:p>
            <a:pPr marL="36576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5937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49A7989D-87E7-4731-BEFC-CAF926E13D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536" y="692696"/>
            <a:ext cx="6912768" cy="4032448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4400" dirty="0">
                <a:solidFill>
                  <a:srgbClr val="002060"/>
                </a:solidFill>
              </a:rPr>
              <a:t>必考：</a:t>
            </a:r>
            <a:endParaRPr lang="en-US" altLang="zh-TW" sz="4400" dirty="0">
              <a:solidFill>
                <a:srgbClr val="002060"/>
              </a:solidFill>
            </a:endParaRPr>
          </a:p>
          <a:p>
            <a:pPr marL="36576" indent="0">
              <a:buNone/>
            </a:pPr>
            <a:r>
              <a:rPr lang="zh-TW" altLang="en-US" sz="4400" dirty="0">
                <a:solidFill>
                  <a:srgbClr val="002060"/>
                </a:solidFill>
              </a:rPr>
              <a:t>國、英、數皆通過</a:t>
            </a:r>
            <a:endParaRPr lang="en-US" altLang="zh-TW" sz="4400" dirty="0">
              <a:solidFill>
                <a:srgbClr val="002060"/>
              </a:solidFill>
            </a:endParaRPr>
          </a:p>
          <a:p>
            <a:pPr marL="36576" indent="0">
              <a:buNone/>
            </a:pPr>
            <a:endParaRPr lang="en-US" altLang="zh-TW" sz="2800" dirty="0">
              <a:solidFill>
                <a:srgbClr val="002060"/>
              </a:solidFill>
            </a:endParaRPr>
          </a:p>
          <a:p>
            <a:pPr marL="36576" indent="0">
              <a:buNone/>
            </a:pPr>
            <a:r>
              <a:rPr lang="zh-TW" altLang="en-US" sz="4400" dirty="0">
                <a:solidFill>
                  <a:srgbClr val="002060"/>
                </a:solidFill>
              </a:rPr>
              <a:t>選考：</a:t>
            </a:r>
            <a:endParaRPr lang="en-US" altLang="zh-TW" sz="4400" dirty="0">
              <a:solidFill>
                <a:srgbClr val="002060"/>
              </a:solidFill>
            </a:endParaRPr>
          </a:p>
          <a:p>
            <a:pPr marL="36576" indent="0">
              <a:buNone/>
            </a:pPr>
            <a:r>
              <a:rPr lang="zh-TW" altLang="en-US" sz="4400" dirty="0">
                <a:solidFill>
                  <a:srgbClr val="002060"/>
                </a:solidFill>
              </a:rPr>
              <a:t>物、化、生至少一科通過</a:t>
            </a:r>
          </a:p>
        </p:txBody>
      </p:sp>
    </p:spTree>
    <p:extLst>
      <p:ext uri="{BB962C8B-B14F-4D97-AF65-F5344CB8AC3E}">
        <p14:creationId xmlns:p14="http://schemas.microsoft.com/office/powerpoint/2010/main" val="2621733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5E3A9957-33E3-4091-9405-B8C88E6D36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7464" y="428604"/>
            <a:ext cx="5688632" cy="4944612"/>
          </a:xfrm>
        </p:spPr>
        <p:txBody>
          <a:bodyPr/>
          <a:lstStyle/>
          <a:p>
            <a:pPr marL="36576" indent="0">
              <a:buNone/>
            </a:pPr>
            <a:r>
              <a:rPr lang="zh-TW" altLang="en-US" sz="4400" dirty="0">
                <a:solidFill>
                  <a:srgbClr val="FF0000"/>
                </a:solidFill>
              </a:rPr>
              <a:t>   通過標準：</a:t>
            </a:r>
            <a:endParaRPr lang="en-US" altLang="zh-TW" sz="4400" dirty="0">
              <a:solidFill>
                <a:srgbClr val="FF0000"/>
              </a:solidFill>
            </a:endParaRPr>
          </a:p>
          <a:p>
            <a:pPr marL="36576" indent="0">
              <a:buNone/>
            </a:pPr>
            <a:r>
              <a:rPr lang="en-US" altLang="zh-TW" sz="4000" dirty="0">
                <a:solidFill>
                  <a:srgbClr val="002060"/>
                </a:solidFill>
              </a:rPr>
              <a:t>1.</a:t>
            </a:r>
            <a:r>
              <a:rPr lang="zh-TW" altLang="en-US" sz="4000">
                <a:solidFill>
                  <a:srgbClr val="002060"/>
                </a:solidFill>
              </a:rPr>
              <a:t>成績百分等級在</a:t>
            </a:r>
            <a:r>
              <a:rPr lang="zh-TW" altLang="en-US" sz="4000" dirty="0">
                <a:solidFill>
                  <a:srgbClr val="002060"/>
                </a:solidFill>
              </a:rPr>
              <a:t>該科全體考生的</a:t>
            </a:r>
            <a:r>
              <a:rPr lang="en-US" altLang="zh-TW" sz="4000" dirty="0">
                <a:solidFill>
                  <a:srgbClr val="002060"/>
                </a:solidFill>
              </a:rPr>
              <a:t>10%</a:t>
            </a:r>
            <a:r>
              <a:rPr lang="zh-TW" altLang="en-US" sz="4000" dirty="0">
                <a:solidFill>
                  <a:srgbClr val="002060"/>
                </a:solidFill>
              </a:rPr>
              <a:t>以上</a:t>
            </a:r>
          </a:p>
          <a:p>
            <a:endParaRPr lang="zh-TW" altLang="en-US" sz="2800" dirty="0">
              <a:solidFill>
                <a:srgbClr val="002060"/>
              </a:solidFill>
            </a:endParaRPr>
          </a:p>
          <a:p>
            <a:pPr marL="36576" indent="0">
              <a:buNone/>
            </a:pPr>
            <a:r>
              <a:rPr lang="en-US" altLang="zh-TW" sz="4000" dirty="0">
                <a:solidFill>
                  <a:srgbClr val="002060"/>
                </a:solidFill>
              </a:rPr>
              <a:t>2.</a:t>
            </a:r>
            <a:r>
              <a:rPr lang="zh-TW" altLang="en-US" sz="4000" dirty="0">
                <a:solidFill>
                  <a:srgbClr val="002060"/>
                </a:solidFill>
              </a:rPr>
              <a:t>成績在該科全體考生平均分數的</a:t>
            </a:r>
            <a:r>
              <a:rPr lang="en-US" altLang="zh-TW" sz="4000" dirty="0">
                <a:solidFill>
                  <a:srgbClr val="002060"/>
                </a:solidFill>
              </a:rPr>
              <a:t>80%</a:t>
            </a:r>
            <a:r>
              <a:rPr lang="zh-TW" altLang="en-US" sz="4000" dirty="0">
                <a:solidFill>
                  <a:srgbClr val="002060"/>
                </a:solidFill>
              </a:rPr>
              <a:t>以上</a:t>
            </a:r>
            <a:endParaRPr lang="en-US" altLang="zh-TW" sz="4000" dirty="0">
              <a:solidFill>
                <a:srgbClr val="002060"/>
              </a:solidFill>
            </a:endParaRP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81890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1259632" y="1921392"/>
            <a:ext cx="4680520" cy="27317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7200" dirty="0">
                <a:solidFill>
                  <a:srgbClr val="FFFF00"/>
                </a:solidFill>
              </a:rPr>
              <a:t>單獨招生</a:t>
            </a:r>
            <a:endParaRPr lang="en-US" altLang="zh-TW" sz="7200" dirty="0">
              <a:solidFill>
                <a:srgbClr val="FFFF00"/>
              </a:solidFill>
            </a:endParaRPr>
          </a:p>
          <a:p>
            <a:pPr>
              <a:buNone/>
            </a:pPr>
            <a:endParaRPr lang="zh-TW" altLang="en-US" sz="4800" dirty="0">
              <a:solidFill>
                <a:srgbClr val="00206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49846" y="620688"/>
            <a:ext cx="53000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zh-TW" altLang="en-US" sz="6600" dirty="0">
                <a:solidFill>
                  <a:srgbClr val="C00000"/>
                </a:solidFill>
                <a:latin typeface="+mn-ea"/>
              </a:rPr>
              <a:t>壹：入學管道</a:t>
            </a:r>
            <a:endParaRPr lang="en-US" altLang="zh-TW" sz="6600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C491B90-BDBC-45BF-B600-D482E44EF1D0}"/>
              </a:ext>
            </a:extLst>
          </p:cNvPr>
          <p:cNvSpPr txBox="1"/>
          <p:nvPr/>
        </p:nvSpPr>
        <p:spPr>
          <a:xfrm>
            <a:off x="1259632" y="3284541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TW" altLang="en-US" sz="7200" dirty="0">
                <a:solidFill>
                  <a:srgbClr val="FFFF00"/>
                </a:solidFill>
              </a:rPr>
              <a:t>：</a:t>
            </a:r>
            <a:r>
              <a:rPr lang="zh-TW" altLang="en-US" sz="6000" dirty="0">
                <a:solidFill>
                  <a:srgbClr val="FF0000"/>
                </a:solidFill>
              </a:rPr>
              <a:t>個別報名</a:t>
            </a:r>
            <a:endParaRPr lang="en-US" altLang="zh-TW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>
          <a:xfrm>
            <a:off x="3707904" y="1279884"/>
            <a:ext cx="4643444" cy="2509156"/>
          </a:xfrm>
        </p:spPr>
        <p:txBody>
          <a:bodyPr>
            <a:normAutofit lnSpcReduction="10000"/>
          </a:bodyPr>
          <a:lstStyle/>
          <a:p>
            <a:r>
              <a:rPr lang="zh-TW" altLang="en-US" sz="5400" dirty="0">
                <a:solidFill>
                  <a:srgbClr val="FFFF00"/>
                </a:solidFill>
              </a:rPr>
              <a:t>大學選課</a:t>
            </a:r>
            <a:endParaRPr lang="en-US" altLang="zh-TW" sz="5400" dirty="0">
              <a:solidFill>
                <a:srgbClr val="FFFF00"/>
              </a:solidFill>
            </a:endParaRPr>
          </a:p>
          <a:p>
            <a:pPr marL="36576" indent="0">
              <a:buNone/>
            </a:pPr>
            <a:r>
              <a:rPr lang="zh-TW" altLang="en-US" sz="4800" dirty="0">
                <a:solidFill>
                  <a:srgbClr val="FFFF00"/>
                </a:solidFill>
              </a:rPr>
              <a:t>必選修：微積分</a:t>
            </a:r>
            <a:endParaRPr lang="en-US" altLang="zh-TW" sz="4800" dirty="0">
              <a:solidFill>
                <a:srgbClr val="FFFF00"/>
              </a:solidFill>
            </a:endParaRPr>
          </a:p>
          <a:p>
            <a:pPr marL="36576" indent="0">
              <a:buNone/>
            </a:pPr>
            <a:r>
              <a:rPr lang="zh-TW" altLang="en-US" sz="4800" dirty="0">
                <a:solidFill>
                  <a:srgbClr val="FFFF00"/>
                </a:solidFill>
              </a:rPr>
              <a:t>           基礎理科</a:t>
            </a:r>
            <a:endParaRPr lang="en-US" altLang="zh-TW" sz="4800" dirty="0">
              <a:solidFill>
                <a:srgbClr val="FFFF00"/>
              </a:solidFill>
            </a:endParaRPr>
          </a:p>
          <a:p>
            <a:pPr marL="36576" indent="0">
              <a:buNone/>
            </a:pPr>
            <a:endParaRPr lang="zh-TW" altLang="en-US" sz="5400" dirty="0">
              <a:solidFill>
                <a:srgbClr val="FFFF00"/>
              </a:solidFill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5" b="6235"/>
          <a:stretch>
            <a:fillRect/>
          </a:stretch>
        </p:blipFill>
        <p:spPr bwMode="auto">
          <a:xfrm>
            <a:off x="822063" y="786373"/>
            <a:ext cx="250033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圖片版面配置區 6" descr="drug-development-drugsdb_com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l="11061" r="11061"/>
          <a:stretch>
            <a:fillRect/>
          </a:stretch>
        </p:blipFill>
        <p:spPr>
          <a:xfrm>
            <a:off x="5469159" y="3861048"/>
            <a:ext cx="2500330" cy="2143125"/>
          </a:xfrm>
        </p:spPr>
      </p:pic>
      <p:sp>
        <p:nvSpPr>
          <p:cNvPr id="5" name="文字版面配置區 4"/>
          <p:cNvSpPr>
            <a:spLocks noGrp="1"/>
          </p:cNvSpPr>
          <p:nvPr>
            <p:ph type="body" sz="quarter" idx="14"/>
          </p:nvPr>
        </p:nvSpPr>
        <p:spPr>
          <a:xfrm>
            <a:off x="443856" y="3780810"/>
            <a:ext cx="4488184" cy="2960557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rgbClr val="FFFF00"/>
                </a:solidFill>
              </a:rPr>
              <a:t>個別研究</a:t>
            </a:r>
            <a:endParaRPr lang="en-US" altLang="zh-TW" sz="5400" dirty="0">
              <a:solidFill>
                <a:srgbClr val="FFFF00"/>
              </a:solidFill>
            </a:endParaRPr>
          </a:p>
          <a:p>
            <a:pPr marL="36576" indent="0">
              <a:buNone/>
            </a:pPr>
            <a:r>
              <a:rPr lang="zh-TW" altLang="en-US" sz="4800" dirty="0">
                <a:solidFill>
                  <a:srgbClr val="FFFF00"/>
                </a:solidFill>
              </a:rPr>
              <a:t>教授單獨指導</a:t>
            </a:r>
            <a:endParaRPr lang="en-US" altLang="zh-TW" sz="4800" dirty="0">
              <a:solidFill>
                <a:srgbClr val="FFFF00"/>
              </a:solidFill>
            </a:endParaRPr>
          </a:p>
          <a:p>
            <a:pPr marL="36576" indent="0">
              <a:buNone/>
            </a:pPr>
            <a:r>
              <a:rPr lang="zh-TW" altLang="en-US" sz="4800" dirty="0">
                <a:solidFill>
                  <a:srgbClr val="FFFF00"/>
                </a:solidFill>
              </a:rPr>
              <a:t>完成研究報告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491880" y="356554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/>
              <a:t>高三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>
          <a:xfrm>
            <a:off x="1331640" y="1124744"/>
            <a:ext cx="5472608" cy="3240360"/>
          </a:xfrm>
        </p:spPr>
        <p:txBody>
          <a:bodyPr>
            <a:normAutofit/>
          </a:bodyPr>
          <a:lstStyle/>
          <a:p>
            <a:r>
              <a:rPr lang="zh-TW" altLang="en-US" sz="6000" dirty="0"/>
              <a:t>畢業</a:t>
            </a:r>
            <a:endParaRPr lang="en-US" altLang="zh-TW" sz="6000" dirty="0"/>
          </a:p>
          <a:p>
            <a:pPr marL="36576" indent="0">
              <a:buNone/>
            </a:pPr>
            <a:r>
              <a:rPr lang="zh-TW" altLang="en-US" dirty="0"/>
              <a:t>  </a:t>
            </a:r>
            <a:r>
              <a:rPr lang="zh-TW" altLang="en-US" sz="4800" dirty="0">
                <a:solidFill>
                  <a:srgbClr val="FFFF00"/>
                </a:solidFill>
              </a:rPr>
              <a:t>高中畢業證書</a:t>
            </a:r>
            <a:endParaRPr lang="en-US" altLang="zh-TW" sz="4800" dirty="0">
              <a:solidFill>
                <a:srgbClr val="FFFF00"/>
              </a:solidFill>
            </a:endParaRPr>
          </a:p>
          <a:p>
            <a:pPr marL="36576" indent="0">
              <a:buNone/>
            </a:pPr>
            <a:r>
              <a:rPr lang="zh-TW" altLang="en-US" sz="3200" dirty="0">
                <a:solidFill>
                  <a:srgbClr val="FFFF00"/>
                </a:solidFill>
              </a:rPr>
              <a:t>  </a:t>
            </a:r>
            <a:r>
              <a:rPr lang="zh-TW" altLang="en-US" sz="4800" dirty="0">
                <a:solidFill>
                  <a:srgbClr val="FFFF00"/>
                </a:solidFill>
              </a:rPr>
              <a:t>科學班學程證明書</a:t>
            </a:r>
            <a:endParaRPr lang="zh-TW" alt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5821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>
          <a:xfrm>
            <a:off x="395536" y="439348"/>
            <a:ext cx="4643444" cy="105846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4800" dirty="0"/>
              <a:t>化學實驗</a:t>
            </a:r>
          </a:p>
        </p:txBody>
      </p:sp>
      <p:pic>
        <p:nvPicPr>
          <p:cNvPr id="7" name="圖片版面配置區 6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r="6250"/>
          <a:stretch>
            <a:fillRect/>
          </a:stretch>
        </p:blipFill>
        <p:spPr>
          <a:xfrm>
            <a:off x="683568" y="1272199"/>
            <a:ext cx="7848872" cy="5554901"/>
          </a:xfrm>
        </p:spPr>
      </p:pic>
    </p:spTree>
    <p:extLst>
      <p:ext uri="{BB962C8B-B14F-4D97-AF65-F5344CB8AC3E}">
        <p14:creationId xmlns:p14="http://schemas.microsoft.com/office/powerpoint/2010/main" val="3705717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83A590-AFF1-4F30-AE35-9BD481D0B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044"/>
            <a:ext cx="7470648" cy="1143000"/>
          </a:xfrm>
        </p:spPr>
        <p:txBody>
          <a:bodyPr/>
          <a:lstStyle/>
          <a:p>
            <a:r>
              <a:rPr lang="zh-TW" altLang="en-US" dirty="0"/>
              <a:t>物理實驗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28B8D07-7E0B-4DBF-A752-176CC3923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4" y="1124744"/>
            <a:ext cx="7614592" cy="570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197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EE6EC5-110C-4FD6-B0BB-34AB8EA45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38D8BA6-AE2B-4BF8-A25B-77B3A3F7F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08" y="922142"/>
            <a:ext cx="7902624" cy="592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446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CD623F-BD9A-4079-97AC-C419D24E0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EC47093-7882-4DCC-AB79-B8A73B14F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76" y="0"/>
            <a:ext cx="7470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846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7F7F05-D0C0-4A0B-8E3C-DC14E346F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AB875C6-7AA8-40F4-986D-BC10A7421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" t="22666" r="5174" b="-1"/>
          <a:stretch/>
        </p:blipFill>
        <p:spPr>
          <a:xfrm>
            <a:off x="12643" y="821902"/>
            <a:ext cx="9112695" cy="6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321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857224" y="500042"/>
            <a:ext cx="6143668" cy="10715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7200" dirty="0">
                <a:solidFill>
                  <a:srgbClr val="FF0000"/>
                </a:solidFill>
              </a:rPr>
              <a:t>叁：優勢</a:t>
            </a:r>
            <a:endParaRPr lang="en-US" altLang="zh-CN" sz="7200" dirty="0">
              <a:solidFill>
                <a:srgbClr val="FF0000"/>
              </a:solidFill>
            </a:endParaRPr>
          </a:p>
          <a:p>
            <a:pPr>
              <a:buNone/>
            </a:pPr>
            <a:endParaRPr lang="zh-CN" altLang="en-US" sz="4800" dirty="0">
              <a:solidFill>
                <a:schemeClr val="bg1"/>
              </a:solidFill>
            </a:endParaRPr>
          </a:p>
        </p:txBody>
      </p:sp>
      <p:pic>
        <p:nvPicPr>
          <p:cNvPr id="6" name="圖片 5" descr="013000000409401209612684290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857364"/>
            <a:ext cx="5072066" cy="3786192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>
          <a:xfrm>
            <a:off x="467544" y="908720"/>
            <a:ext cx="7776864" cy="16430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8000" dirty="0">
                <a:solidFill>
                  <a:srgbClr val="FFFF00"/>
                </a:solidFill>
              </a:rPr>
              <a:t>一、</a:t>
            </a:r>
            <a:r>
              <a:rPr lang="zh-TW" altLang="en-US" sz="6600" dirty="0">
                <a:solidFill>
                  <a:srgbClr val="FFFF00"/>
                </a:solidFill>
              </a:rPr>
              <a:t>率先進入高中</a:t>
            </a:r>
            <a:endParaRPr lang="zh-TW" altLang="en-US" sz="5400" dirty="0">
              <a:solidFill>
                <a:srgbClr val="FFFF00"/>
              </a:solidFill>
            </a:endParaRPr>
          </a:p>
        </p:txBody>
      </p:sp>
      <p:pic>
        <p:nvPicPr>
          <p:cNvPr id="9" name="圖片 8" descr="fbb39a3677aab48a4882b346aff96bd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263481"/>
            <a:ext cx="4243415" cy="396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3" y="2073481"/>
            <a:ext cx="7303946" cy="2736304"/>
          </a:xfrm>
          <a:prstGeom prst="rect">
            <a:avLst/>
          </a:prstGeom>
        </p:spPr>
      </p:pic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>
          <a:xfrm>
            <a:off x="1671994" y="3046726"/>
            <a:ext cx="5572164" cy="16561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4600" dirty="0">
                <a:solidFill>
                  <a:srgbClr val="FFFF00"/>
                </a:solidFill>
              </a:rPr>
              <a:t>兩年完成高中課程</a:t>
            </a:r>
            <a:endParaRPr lang="en-US" altLang="zh-TW" sz="4600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zh-TW" altLang="en-US" sz="4600" dirty="0">
                <a:solidFill>
                  <a:srgbClr val="FFFF00"/>
                </a:solidFill>
              </a:rPr>
              <a:t>教材加深、加廣</a:t>
            </a:r>
          </a:p>
          <a:p>
            <a:pPr>
              <a:buNone/>
            </a:pPr>
            <a:endParaRPr lang="zh-TW" altLang="en-US" dirty="0">
              <a:solidFill>
                <a:srgbClr val="92D05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03076" y="857232"/>
            <a:ext cx="70383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>
                <a:solidFill>
                  <a:srgbClr val="FFFF00"/>
                </a:solidFill>
              </a:rPr>
              <a:t>二、從容面對升學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868614" cy="141622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6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報名資格：</a:t>
            </a:r>
            <a:endParaRPr lang="en-US" altLang="zh-TW" sz="6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11560" y="2588489"/>
            <a:ext cx="48769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576" lvl="0">
              <a:spcBef>
                <a:spcPct val="20000"/>
              </a:spcBef>
              <a:buClr>
                <a:srgbClr val="6EA0B0"/>
              </a:buClr>
              <a:buSzPct val="80000"/>
            </a:pPr>
            <a:r>
              <a:rPr lang="zh-TW" altLang="en-US" sz="6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每校推薦</a:t>
            </a:r>
            <a:r>
              <a:rPr lang="en-US" altLang="zh-TW" sz="6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20%</a:t>
            </a:r>
            <a:endParaRPr lang="zh-TW" altLang="en-US" sz="7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162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>
          <a:xfrm>
            <a:off x="467544" y="1124744"/>
            <a:ext cx="6984776" cy="2143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6600" dirty="0">
                <a:solidFill>
                  <a:srgbClr val="FFFF00"/>
                </a:solidFill>
              </a:rPr>
              <a:t>三、厚植競賽實力</a:t>
            </a:r>
          </a:p>
        </p:txBody>
      </p:sp>
      <p:pic>
        <p:nvPicPr>
          <p:cNvPr id="12" name="圖片 11" descr="RC%202016-17_Web%20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76" y="2786058"/>
            <a:ext cx="6055310" cy="3163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179512" y="312618"/>
            <a:ext cx="5148064" cy="9561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600" dirty="0">
                <a:latin typeface="+mj-lt"/>
                <a:ea typeface="+mj-ea"/>
                <a:cs typeface="+mj-cs"/>
              </a:rPr>
              <a:t>讀書會</a:t>
            </a:r>
            <a:endParaRPr kumimoji="0" lang="zh-TW" alt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12776"/>
            <a:ext cx="8784976" cy="529208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7C4C3B-50F9-4340-ADCE-BF78B8345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F3B0FB6-34BD-4652-9D2D-88A41D3F15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62" r="4898"/>
          <a:stretch/>
        </p:blipFill>
        <p:spPr>
          <a:xfrm>
            <a:off x="0" y="1511419"/>
            <a:ext cx="9144000" cy="507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319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771D22-90B5-4804-B09D-D6F2D97AB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EC6C9B0-7053-4380-9ACA-C45981C1E0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6"/>
          <a:stretch/>
        </p:blipFill>
        <p:spPr>
          <a:xfrm>
            <a:off x="0" y="1417320"/>
            <a:ext cx="9144000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600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467149-856C-4C10-B69F-2E1479CC5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D804F4E-1038-446B-8F10-26FD2FD139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666" r="-12"/>
          <a:stretch/>
        </p:blipFill>
        <p:spPr>
          <a:xfrm>
            <a:off x="1031" y="1417320"/>
            <a:ext cx="9142969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702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>
          <a:xfrm>
            <a:off x="827584" y="980728"/>
            <a:ext cx="7056784" cy="214314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6600" dirty="0">
                <a:solidFill>
                  <a:srgbClr val="FFFF00"/>
                </a:solidFill>
              </a:rPr>
              <a:t>四、豐富學習歷程</a:t>
            </a:r>
          </a:p>
        </p:txBody>
      </p:sp>
      <p:sp>
        <p:nvSpPr>
          <p:cNvPr id="9" name="橢圓 8"/>
          <p:cNvSpPr/>
          <p:nvPr/>
        </p:nvSpPr>
        <p:spPr>
          <a:xfrm>
            <a:off x="2592244" y="2297955"/>
            <a:ext cx="3276600" cy="1137920"/>
          </a:xfrm>
          <a:prstGeom prst="ellipse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向下箭號 9"/>
          <p:cNvSpPr/>
          <p:nvPr/>
        </p:nvSpPr>
        <p:spPr>
          <a:xfrm>
            <a:off x="3918124" y="5084335"/>
            <a:ext cx="635000" cy="406400"/>
          </a:xfrm>
          <a:prstGeom prst="down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手繪多邊形 10"/>
          <p:cNvSpPr/>
          <p:nvPr/>
        </p:nvSpPr>
        <p:spPr>
          <a:xfrm>
            <a:off x="2485999" y="5611331"/>
            <a:ext cx="3503450" cy="762000"/>
          </a:xfrm>
          <a:custGeom>
            <a:avLst/>
            <a:gdLst>
              <a:gd name="connsiteX0" fmla="*/ 0 w 3048000"/>
              <a:gd name="connsiteY0" fmla="*/ 0 h 762000"/>
              <a:gd name="connsiteX1" fmla="*/ 3048000 w 3048000"/>
              <a:gd name="connsiteY1" fmla="*/ 0 h 762000"/>
              <a:gd name="connsiteX2" fmla="*/ 3048000 w 3048000"/>
              <a:gd name="connsiteY2" fmla="*/ 762000 h 762000"/>
              <a:gd name="connsiteX3" fmla="*/ 0 w 3048000"/>
              <a:gd name="connsiteY3" fmla="*/ 762000 h 762000"/>
              <a:gd name="connsiteX4" fmla="*/ 0 w 3048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0" h="762000">
                <a:moveTo>
                  <a:pt x="0" y="0"/>
                </a:moveTo>
                <a:lnTo>
                  <a:pt x="3048000" y="0"/>
                </a:lnTo>
                <a:lnTo>
                  <a:pt x="304800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4480" tIns="284480" rIns="284480" bIns="28448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5400" b="1" kern="1200" dirty="0">
                <a:solidFill>
                  <a:srgbClr val="FFFF00"/>
                </a:solidFill>
              </a:rPr>
              <a:t>考招新制</a:t>
            </a:r>
          </a:p>
        </p:txBody>
      </p:sp>
      <p:sp>
        <p:nvSpPr>
          <p:cNvPr id="12" name="手繪多邊形 11"/>
          <p:cNvSpPr/>
          <p:nvPr/>
        </p:nvSpPr>
        <p:spPr>
          <a:xfrm>
            <a:off x="3783504" y="3523760"/>
            <a:ext cx="1143000" cy="1143000"/>
          </a:xfrm>
          <a:custGeom>
            <a:avLst/>
            <a:gdLst>
              <a:gd name="connsiteX0" fmla="*/ 0 w 1143000"/>
              <a:gd name="connsiteY0" fmla="*/ 571500 h 1143000"/>
              <a:gd name="connsiteX1" fmla="*/ 571500 w 1143000"/>
              <a:gd name="connsiteY1" fmla="*/ 0 h 1143000"/>
              <a:gd name="connsiteX2" fmla="*/ 1143000 w 1143000"/>
              <a:gd name="connsiteY2" fmla="*/ 571500 h 1143000"/>
              <a:gd name="connsiteX3" fmla="*/ 571500 w 1143000"/>
              <a:gd name="connsiteY3" fmla="*/ 1143000 h 1143000"/>
              <a:gd name="connsiteX4" fmla="*/ 0 w 1143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43000">
                <a:moveTo>
                  <a:pt x="0" y="571500"/>
                </a:moveTo>
                <a:cubicBezTo>
                  <a:pt x="0" y="255869"/>
                  <a:pt x="255869" y="0"/>
                  <a:pt x="571500" y="0"/>
                </a:cubicBezTo>
                <a:cubicBezTo>
                  <a:pt x="887131" y="0"/>
                  <a:pt x="1143000" y="255869"/>
                  <a:pt x="1143000" y="571500"/>
                </a:cubicBezTo>
                <a:cubicBezTo>
                  <a:pt x="1143000" y="887131"/>
                  <a:pt x="887131" y="1143000"/>
                  <a:pt x="571500" y="1143000"/>
                </a:cubicBezTo>
                <a:cubicBezTo>
                  <a:pt x="255869" y="1143000"/>
                  <a:pt x="0" y="887131"/>
                  <a:pt x="0" y="571500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158" tIns="232158" rIns="232158" bIns="232158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5100" kern="1200" dirty="0">
                <a:solidFill>
                  <a:srgbClr val="FF0000"/>
                </a:solidFill>
              </a:rPr>
              <a:t>P</a:t>
            </a:r>
            <a:endParaRPr lang="zh-TW" altLang="en-US" sz="5100" kern="1200" dirty="0">
              <a:solidFill>
                <a:srgbClr val="FF0000"/>
              </a:solidFill>
            </a:endParaRPr>
          </a:p>
        </p:txBody>
      </p:sp>
      <p:sp>
        <p:nvSpPr>
          <p:cNvPr id="13" name="手繪多邊形 12"/>
          <p:cNvSpPr/>
          <p:nvPr/>
        </p:nvSpPr>
        <p:spPr>
          <a:xfrm>
            <a:off x="2965624" y="2666255"/>
            <a:ext cx="1143000" cy="1143000"/>
          </a:xfrm>
          <a:custGeom>
            <a:avLst/>
            <a:gdLst>
              <a:gd name="connsiteX0" fmla="*/ 0 w 1143000"/>
              <a:gd name="connsiteY0" fmla="*/ 571500 h 1143000"/>
              <a:gd name="connsiteX1" fmla="*/ 571500 w 1143000"/>
              <a:gd name="connsiteY1" fmla="*/ 0 h 1143000"/>
              <a:gd name="connsiteX2" fmla="*/ 1143000 w 1143000"/>
              <a:gd name="connsiteY2" fmla="*/ 571500 h 1143000"/>
              <a:gd name="connsiteX3" fmla="*/ 571500 w 1143000"/>
              <a:gd name="connsiteY3" fmla="*/ 1143000 h 1143000"/>
              <a:gd name="connsiteX4" fmla="*/ 0 w 1143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43000">
                <a:moveTo>
                  <a:pt x="0" y="571500"/>
                </a:moveTo>
                <a:cubicBezTo>
                  <a:pt x="0" y="255869"/>
                  <a:pt x="255869" y="0"/>
                  <a:pt x="571500" y="0"/>
                </a:cubicBezTo>
                <a:cubicBezTo>
                  <a:pt x="887131" y="0"/>
                  <a:pt x="1143000" y="255869"/>
                  <a:pt x="1143000" y="571500"/>
                </a:cubicBezTo>
                <a:cubicBezTo>
                  <a:pt x="1143000" y="887131"/>
                  <a:pt x="887131" y="1143000"/>
                  <a:pt x="571500" y="1143000"/>
                </a:cubicBezTo>
                <a:cubicBezTo>
                  <a:pt x="255869" y="1143000"/>
                  <a:pt x="0" y="887131"/>
                  <a:pt x="0" y="571500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5935807"/>
              <a:satOff val="-38860"/>
              <a:lumOff val="8528"/>
              <a:alphaOff val="0"/>
            </a:schemeClr>
          </a:fillRef>
          <a:effectRef idx="3">
            <a:schemeClr val="accent2">
              <a:hueOff val="5935807"/>
              <a:satOff val="-38860"/>
              <a:lumOff val="85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158" tIns="232158" rIns="232158" bIns="232158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5100" kern="1200" dirty="0">
                <a:solidFill>
                  <a:schemeClr val="bg1"/>
                </a:solidFill>
              </a:rPr>
              <a:t>X</a:t>
            </a:r>
            <a:endParaRPr lang="zh-TW" altLang="en-US" sz="5100" kern="1200" dirty="0">
              <a:solidFill>
                <a:schemeClr val="bg1"/>
              </a:solidFill>
            </a:endParaRPr>
          </a:p>
        </p:txBody>
      </p:sp>
      <p:sp>
        <p:nvSpPr>
          <p:cNvPr id="14" name="手繪多邊形 13"/>
          <p:cNvSpPr/>
          <p:nvPr/>
        </p:nvSpPr>
        <p:spPr>
          <a:xfrm>
            <a:off x="4134024" y="2389903"/>
            <a:ext cx="1143000" cy="1143000"/>
          </a:xfrm>
          <a:custGeom>
            <a:avLst/>
            <a:gdLst>
              <a:gd name="connsiteX0" fmla="*/ 0 w 1143000"/>
              <a:gd name="connsiteY0" fmla="*/ 571500 h 1143000"/>
              <a:gd name="connsiteX1" fmla="*/ 571500 w 1143000"/>
              <a:gd name="connsiteY1" fmla="*/ 0 h 1143000"/>
              <a:gd name="connsiteX2" fmla="*/ 1143000 w 1143000"/>
              <a:gd name="connsiteY2" fmla="*/ 571500 h 1143000"/>
              <a:gd name="connsiteX3" fmla="*/ 571500 w 1143000"/>
              <a:gd name="connsiteY3" fmla="*/ 1143000 h 1143000"/>
              <a:gd name="connsiteX4" fmla="*/ 0 w 1143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43000">
                <a:moveTo>
                  <a:pt x="0" y="571500"/>
                </a:moveTo>
                <a:cubicBezTo>
                  <a:pt x="0" y="255869"/>
                  <a:pt x="255869" y="0"/>
                  <a:pt x="571500" y="0"/>
                </a:cubicBezTo>
                <a:cubicBezTo>
                  <a:pt x="887131" y="0"/>
                  <a:pt x="1143000" y="255869"/>
                  <a:pt x="1143000" y="571500"/>
                </a:cubicBezTo>
                <a:cubicBezTo>
                  <a:pt x="1143000" y="887131"/>
                  <a:pt x="887131" y="1143000"/>
                  <a:pt x="571500" y="1143000"/>
                </a:cubicBezTo>
                <a:cubicBezTo>
                  <a:pt x="255869" y="1143000"/>
                  <a:pt x="0" y="887131"/>
                  <a:pt x="0" y="571500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11871614"/>
              <a:satOff val="-77721"/>
              <a:lumOff val="17056"/>
              <a:alphaOff val="0"/>
            </a:schemeClr>
          </a:fillRef>
          <a:effectRef idx="3">
            <a:schemeClr val="accent2">
              <a:hueOff val="11871614"/>
              <a:satOff val="-77721"/>
              <a:lumOff val="170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158" tIns="232158" rIns="232158" bIns="232158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5100" kern="1200" dirty="0">
                <a:solidFill>
                  <a:schemeClr val="bg1"/>
                </a:solidFill>
              </a:rPr>
              <a:t>Y</a:t>
            </a:r>
            <a:endParaRPr lang="zh-TW" altLang="en-US" sz="5100" kern="1200" dirty="0">
              <a:solidFill>
                <a:schemeClr val="bg1"/>
              </a:solidFill>
            </a:endParaRPr>
          </a:p>
        </p:txBody>
      </p:sp>
      <p:sp>
        <p:nvSpPr>
          <p:cNvPr id="15" name="圖案 14"/>
          <p:cNvSpPr/>
          <p:nvPr/>
        </p:nvSpPr>
        <p:spPr>
          <a:xfrm>
            <a:off x="2465304" y="2144535"/>
            <a:ext cx="3556000" cy="2844800"/>
          </a:xfrm>
          <a:prstGeom prst="funnel">
            <a:avLst/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9DEC80B7-B19B-4811-BABA-588ECA6F93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A7C0B5C-A7A9-433E-BA8F-17FA9DA564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競賽表現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F3E97B8-B2C9-4F7C-89DC-23E9F3406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140394"/>
              </p:ext>
            </p:extLst>
          </p:nvPr>
        </p:nvGraphicFramePr>
        <p:xfrm>
          <a:off x="791580" y="1334077"/>
          <a:ext cx="7740860" cy="5256587"/>
        </p:xfrm>
        <a:graphic>
          <a:graphicData uri="http://schemas.openxmlformats.org/drawingml/2006/table">
            <a:tbl>
              <a:tblPr/>
              <a:tblGrid>
                <a:gridCol w="3333492">
                  <a:extLst>
                    <a:ext uri="{9D8B030D-6E8A-4147-A177-3AD203B41FA5}">
                      <a16:colId xmlns:a16="http://schemas.microsoft.com/office/drawing/2014/main" val="2892274117"/>
                    </a:ext>
                  </a:extLst>
                </a:gridCol>
                <a:gridCol w="3333492">
                  <a:extLst>
                    <a:ext uri="{9D8B030D-6E8A-4147-A177-3AD203B41FA5}">
                      <a16:colId xmlns:a16="http://schemas.microsoft.com/office/drawing/2014/main" val="1782911459"/>
                    </a:ext>
                  </a:extLst>
                </a:gridCol>
                <a:gridCol w="1073876">
                  <a:extLst>
                    <a:ext uri="{9D8B030D-6E8A-4147-A177-3AD203B41FA5}">
                      <a16:colId xmlns:a16="http://schemas.microsoft.com/office/drawing/2014/main" val="3182571885"/>
                    </a:ext>
                  </a:extLst>
                </a:gridCol>
              </a:tblGrid>
              <a:tr h="75094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國內競賽獲獎成績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學科能力競賽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604092"/>
                  </a:ext>
                </a:extLst>
              </a:tr>
              <a:tr h="7509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全國科展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194470"/>
                  </a:ext>
                </a:extLst>
              </a:tr>
              <a:tr h="7509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旺宏科學獎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677947"/>
                  </a:ext>
                </a:extLst>
              </a:tr>
              <a:tr h="75094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國際競賽獲獎成績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亞洲物理奧賽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19493"/>
                  </a:ext>
                </a:extLst>
              </a:tr>
              <a:tr h="7509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亞太數學奧賽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000696"/>
                  </a:ext>
                </a:extLst>
              </a:tr>
              <a:tr h="7509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國際數理奧賽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17084"/>
                  </a:ext>
                </a:extLst>
              </a:tr>
              <a:tr h="750941">
                <a:tc vMerge="1">
                  <a:txBody>
                    <a:bodyPr/>
                    <a:lstStyle/>
                    <a:p>
                      <a:pPr algn="just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完成奧林匹亞競賽決選營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548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3456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461D2CA-A2D1-45EA-AF45-2F100DCAE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升學表現</a:t>
            </a:r>
          </a:p>
        </p:txBody>
      </p:sp>
      <p:graphicFrame>
        <p:nvGraphicFramePr>
          <p:cNvPr id="5" name="圖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922129"/>
              </p:ext>
            </p:extLst>
          </p:nvPr>
        </p:nvGraphicFramePr>
        <p:xfrm>
          <a:off x="-540568" y="1748734"/>
          <a:ext cx="561135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0824625"/>
              </p:ext>
            </p:extLst>
          </p:nvPr>
        </p:nvGraphicFramePr>
        <p:xfrm>
          <a:off x="4429098" y="1748734"/>
          <a:ext cx="4752528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3217584" y="1063931"/>
            <a:ext cx="26468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2022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第九屆科學班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18482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1096766"/>
              </p:ext>
            </p:extLst>
          </p:nvPr>
        </p:nvGraphicFramePr>
        <p:xfrm>
          <a:off x="-180528" y="989578"/>
          <a:ext cx="5187660" cy="4699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844455"/>
              </p:ext>
            </p:extLst>
          </p:nvPr>
        </p:nvGraphicFramePr>
        <p:xfrm>
          <a:off x="4427984" y="1052736"/>
          <a:ext cx="486311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圖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36555"/>
              </p:ext>
            </p:extLst>
          </p:nvPr>
        </p:nvGraphicFramePr>
        <p:xfrm>
          <a:off x="4478419" y="1515021"/>
          <a:ext cx="4762246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圖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2977731"/>
              </p:ext>
            </p:extLst>
          </p:nvPr>
        </p:nvGraphicFramePr>
        <p:xfrm>
          <a:off x="-137691" y="1559522"/>
          <a:ext cx="4841060" cy="458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3189009" y="667453"/>
            <a:ext cx="26468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2023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第十屆科學班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063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635A1AE7-214F-4C4E-AAFB-38B259EE57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9592" y="3140968"/>
            <a:ext cx="6617129" cy="2664296"/>
          </a:xfrm>
        </p:spPr>
        <p:txBody>
          <a:bodyPr/>
          <a:lstStyle/>
          <a:p>
            <a:r>
              <a:rPr lang="zh-TW" altLang="en-US" sz="3600" dirty="0"/>
              <a:t>命題方向與範例試題</a:t>
            </a:r>
            <a:endParaRPr lang="en-US" altLang="zh-TW" sz="3600" dirty="0"/>
          </a:p>
          <a:p>
            <a:pPr marL="36576" indent="0">
              <a:buNone/>
            </a:pPr>
            <a:endParaRPr lang="en-US" altLang="zh-TW" sz="2400" dirty="0"/>
          </a:p>
          <a:p>
            <a:r>
              <a:rPr lang="zh-TW" altLang="en-US" sz="3600" dirty="0"/>
              <a:t>科學班</a:t>
            </a:r>
            <a:r>
              <a:rPr lang="en-US" altLang="zh-TW" sz="3600" dirty="0"/>
              <a:t>Q&amp;A</a:t>
            </a:r>
            <a:endParaRPr lang="zh-TW" altLang="en-US" sz="3600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9AFDEC1-745B-4DED-BDA9-5ECB3348CD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576" y="500042"/>
            <a:ext cx="8064896" cy="249691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4400" dirty="0">
                <a:solidFill>
                  <a:srgbClr val="FFFF00"/>
                </a:solidFill>
              </a:rPr>
              <a:t>網路資源：</a:t>
            </a:r>
            <a:endParaRPr lang="en-US" altLang="zh-TW" sz="4400" dirty="0">
              <a:solidFill>
                <a:srgbClr val="FFFF00"/>
              </a:solidFill>
            </a:endParaRPr>
          </a:p>
          <a:p>
            <a:pPr marL="36576" indent="0">
              <a:buNone/>
            </a:pPr>
            <a:r>
              <a:rPr lang="zh-TW" altLang="en-US" sz="4000" dirty="0">
                <a:solidFill>
                  <a:srgbClr val="FFFF00"/>
                </a:solidFill>
              </a:rPr>
              <a:t>    首頁→行政單位</a:t>
            </a:r>
            <a:endParaRPr lang="en-US" altLang="zh-TW" sz="4000" dirty="0">
              <a:solidFill>
                <a:srgbClr val="FFFF00"/>
              </a:solidFill>
            </a:endParaRPr>
          </a:p>
          <a:p>
            <a:pPr marL="36576" indent="0">
              <a:buNone/>
            </a:pPr>
            <a:r>
              <a:rPr lang="zh-TW" altLang="en-US" sz="4000" dirty="0">
                <a:solidFill>
                  <a:srgbClr val="FFFF00"/>
                </a:solidFill>
              </a:rPr>
              <a:t>    →教務處→科學班</a:t>
            </a:r>
          </a:p>
        </p:txBody>
      </p:sp>
    </p:spTree>
    <p:extLst>
      <p:ext uri="{BB962C8B-B14F-4D97-AF65-F5344CB8AC3E}">
        <p14:creationId xmlns:p14="http://schemas.microsoft.com/office/powerpoint/2010/main" val="324376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98" y="130151"/>
            <a:ext cx="8096291" cy="659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85124" y="260648"/>
            <a:ext cx="861774" cy="59561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4400" dirty="0">
                <a:solidFill>
                  <a:srgbClr val="FFFF00"/>
                </a:solidFill>
              </a:rPr>
              <a:t>教師推薦</a:t>
            </a:r>
            <a:r>
              <a:rPr lang="en-US" altLang="zh-TW" sz="4400" dirty="0">
                <a:solidFill>
                  <a:srgbClr val="FFFF00"/>
                </a:solidFill>
              </a:rPr>
              <a:t>(</a:t>
            </a:r>
            <a:r>
              <a:rPr lang="zh-TW" altLang="en-US" sz="3600" dirty="0">
                <a:solidFill>
                  <a:srgbClr val="FFFF00"/>
                </a:solidFill>
              </a:rPr>
              <a:t>科學能力觀察表</a:t>
            </a:r>
            <a:r>
              <a:rPr lang="en-US" altLang="zh-TW" sz="4400" dirty="0">
                <a:solidFill>
                  <a:srgbClr val="FFFF00"/>
                </a:solidFill>
              </a:rPr>
              <a:t>)</a:t>
            </a:r>
            <a:endParaRPr lang="zh-TW" altLang="en-US" sz="4400" dirty="0">
              <a:solidFill>
                <a:srgbClr val="FFFF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75856" y="5661248"/>
            <a:ext cx="2592288" cy="792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62040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3872" y="2160155"/>
            <a:ext cx="644307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80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Q&amp;A!</a:t>
            </a:r>
            <a:endParaRPr lang="zh-CN" altLang="en-US" sz="80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511281" y="1050462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TW" alt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謝謝聆聽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1">
            <a:extLst>
              <a:ext uri="{FF2B5EF4-FFF2-40B4-BE49-F238E27FC236}">
                <a16:creationId xmlns:a16="http://schemas.microsoft.com/office/drawing/2014/main" id="{C32A3527-C55D-4D72-8238-37D2775AFA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5616" y="908720"/>
            <a:ext cx="4680520" cy="301521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6600" dirty="0">
                <a:solidFill>
                  <a:srgbClr val="FFFF00"/>
                </a:solidFill>
              </a:rPr>
              <a:t>錄取方式</a:t>
            </a:r>
            <a:endParaRPr lang="en-US" altLang="zh-TW" sz="7200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altLang="zh-TW" sz="4800" dirty="0">
                <a:solidFill>
                  <a:srgbClr val="002060"/>
                </a:solidFill>
              </a:rPr>
              <a:t>1.</a:t>
            </a:r>
            <a:r>
              <a:rPr lang="zh-TW" altLang="en-US" sz="4800" dirty="0">
                <a:solidFill>
                  <a:srgbClr val="002060"/>
                </a:solidFill>
              </a:rPr>
              <a:t>直接錄取</a:t>
            </a:r>
            <a:endParaRPr lang="en-US" altLang="zh-TW" sz="48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altLang="zh-TW" sz="4800" dirty="0">
                <a:solidFill>
                  <a:srgbClr val="002060"/>
                </a:solidFill>
              </a:rPr>
              <a:t>2.</a:t>
            </a:r>
            <a:r>
              <a:rPr lang="zh-TW" altLang="en-US" sz="4800" dirty="0">
                <a:solidFill>
                  <a:srgbClr val="002060"/>
                </a:solidFill>
              </a:rPr>
              <a:t>甄選入學</a:t>
            </a:r>
          </a:p>
        </p:txBody>
      </p:sp>
    </p:spTree>
    <p:extLst>
      <p:ext uri="{BB962C8B-B14F-4D97-AF65-F5344CB8AC3E}">
        <p14:creationId xmlns:p14="http://schemas.microsoft.com/office/powerpoint/2010/main" val="70973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107504" y="116632"/>
            <a:ext cx="6336704" cy="5976664"/>
          </a:xfrm>
        </p:spPr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zh-TW" altLang="en-US" sz="4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直接錄取：</a:t>
            </a:r>
          </a:p>
          <a:p>
            <a:pPr marL="36576" indent="0">
              <a:buNone/>
            </a:pP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競賽</a:t>
            </a:r>
            <a:endParaRPr lang="en-US" altLang="zh-TW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" indent="0">
              <a:buNone/>
            </a:pPr>
            <a:r>
              <a:rPr lang="en-US" altLang="zh-TW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參加「國際國中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科學奧林匹亞</a:t>
            </a:r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競賽」獲個人銅牌獎（含）以上者。</a:t>
            </a:r>
            <a:endParaRPr lang="en-US" altLang="zh-TW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" indent="0">
              <a:buNone/>
            </a:pPr>
            <a:r>
              <a:rPr lang="zh-TW" altLang="zh-TW" dirty="0">
                <a:solidFill>
                  <a:srgbClr val="002060"/>
                </a:solidFill>
              </a:rPr>
              <a:t>獲選為國家代表隊</a:t>
            </a:r>
            <a:r>
              <a:rPr lang="en-US" altLang="zh-TW" dirty="0">
                <a:solidFill>
                  <a:srgbClr val="002060"/>
                </a:solidFill>
              </a:rPr>
              <a:t>(</a:t>
            </a:r>
            <a:r>
              <a:rPr lang="zh-TW" altLang="zh-TW" dirty="0">
                <a:solidFill>
                  <a:srgbClr val="002060"/>
                </a:solidFill>
              </a:rPr>
              <a:t>需提供證明</a:t>
            </a:r>
            <a:r>
              <a:rPr lang="en-US" altLang="zh-TW" dirty="0">
                <a:solidFill>
                  <a:srgbClr val="002060"/>
                </a:solidFill>
              </a:rPr>
              <a:t>)</a:t>
            </a:r>
            <a:r>
              <a:rPr lang="zh-TW" altLang="zh-TW" dirty="0">
                <a:solidFill>
                  <a:srgbClr val="002060"/>
                </a:solidFill>
              </a:rPr>
              <a:t>，但國際賽因故取消或延期者</a:t>
            </a:r>
            <a:endParaRPr lang="zh-TW" altLang="en-US" sz="40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" indent="0">
              <a:buNone/>
            </a:pPr>
            <a:r>
              <a:rPr lang="en-US" altLang="zh-TW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參加「國際數理學科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奧林匹亞</a:t>
            </a:r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競賽」獲獎或選訓決賽完成結訓，並獲保送高中資格者。</a:t>
            </a:r>
            <a:r>
              <a:rPr lang="en-US" altLang="zh-TW" u="sng" dirty="0">
                <a:solidFill>
                  <a:srgbClr val="002060"/>
                </a:solidFill>
              </a:rPr>
              <a:t>(</a:t>
            </a:r>
            <a:r>
              <a:rPr lang="zh-TW" altLang="zh-TW" u="sng" dirty="0">
                <a:solidFill>
                  <a:srgbClr val="002060"/>
                </a:solidFill>
              </a:rPr>
              <a:t>不含國際國中科學奧林匹亞競賽</a:t>
            </a:r>
            <a:r>
              <a:rPr lang="en-US" altLang="zh-TW" u="sng" dirty="0">
                <a:solidFill>
                  <a:srgbClr val="002060"/>
                </a:solidFill>
              </a:rPr>
              <a:t>)</a:t>
            </a:r>
            <a:r>
              <a:rPr lang="zh-TW" altLang="en-US" sz="3200" dirty="0">
                <a:solidFill>
                  <a:srgbClr val="002060"/>
                </a:solidFill>
              </a:rPr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5682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426958" y="476672"/>
            <a:ext cx="5760640" cy="4968552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zh-TW" altLang="en-US" sz="4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科展：</a:t>
            </a:r>
            <a:endParaRPr lang="en-US" altLang="zh-TW" sz="4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" indent="0">
              <a:buNone/>
            </a:pPr>
            <a:r>
              <a:rPr lang="zh-TW" altLang="en-US" sz="39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獲選「</a:t>
            </a:r>
            <a:r>
              <a:rPr lang="zh-TW" altLang="en-US" sz="39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美國國際科技展覽會</a:t>
            </a:r>
            <a:r>
              <a:rPr lang="zh-TW" altLang="en-US" sz="39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」正選代表，並獲保送高中資格者。</a:t>
            </a:r>
            <a:endParaRPr lang="en-US" altLang="zh-TW" sz="39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" indent="0">
              <a:buNone/>
            </a:pPr>
            <a:r>
              <a:rPr lang="zh-TW" altLang="en-US" sz="39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（美國國際科技展覽會，</a:t>
            </a:r>
            <a:r>
              <a:rPr lang="en-US" altLang="zh-TW" sz="39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International Science And Engineering Fair</a:t>
            </a:r>
            <a:r>
              <a:rPr lang="zh-TW" altLang="en-US" sz="39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9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" indent="0">
              <a:buNone/>
            </a:pPr>
            <a:r>
              <a:rPr lang="zh-TW" altLang="en-US" sz="39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簡稱 </a:t>
            </a:r>
            <a:r>
              <a:rPr lang="en-US" altLang="zh-TW" sz="39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ISEF</a:t>
            </a:r>
            <a:r>
              <a:rPr lang="zh-TW" altLang="en-US" sz="39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575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1115869" y="1348930"/>
            <a:ext cx="5286412" cy="1134320"/>
            <a:chOff x="2267744" y="1467680"/>
            <a:chExt cx="5286412" cy="1134320"/>
          </a:xfrm>
        </p:grpSpPr>
        <p:sp>
          <p:nvSpPr>
            <p:cNvPr id="3" name="矩形 2"/>
            <p:cNvSpPr/>
            <p:nvPr/>
          </p:nvSpPr>
          <p:spPr>
            <a:xfrm>
              <a:off x="2267744" y="1896400"/>
              <a:ext cx="5286412" cy="705600"/>
            </a:xfrm>
            <a:prstGeom prst="rect">
              <a:avLst/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手繪多邊形 3"/>
            <p:cNvSpPr/>
            <p:nvPr/>
          </p:nvSpPr>
          <p:spPr>
            <a:xfrm>
              <a:off x="2527846" y="1467680"/>
              <a:ext cx="3700488" cy="826560"/>
            </a:xfrm>
            <a:custGeom>
              <a:avLst/>
              <a:gdLst>
                <a:gd name="connsiteX0" fmla="*/ 0 w 3700488"/>
                <a:gd name="connsiteY0" fmla="*/ 137763 h 826560"/>
                <a:gd name="connsiteX1" fmla="*/ 137763 w 3700488"/>
                <a:gd name="connsiteY1" fmla="*/ 0 h 826560"/>
                <a:gd name="connsiteX2" fmla="*/ 3562725 w 3700488"/>
                <a:gd name="connsiteY2" fmla="*/ 0 h 826560"/>
                <a:gd name="connsiteX3" fmla="*/ 3700488 w 3700488"/>
                <a:gd name="connsiteY3" fmla="*/ 137763 h 826560"/>
                <a:gd name="connsiteX4" fmla="*/ 3700488 w 3700488"/>
                <a:gd name="connsiteY4" fmla="*/ 688797 h 826560"/>
                <a:gd name="connsiteX5" fmla="*/ 3562725 w 3700488"/>
                <a:gd name="connsiteY5" fmla="*/ 826560 h 826560"/>
                <a:gd name="connsiteX6" fmla="*/ 137763 w 3700488"/>
                <a:gd name="connsiteY6" fmla="*/ 826560 h 826560"/>
                <a:gd name="connsiteX7" fmla="*/ 0 w 3700488"/>
                <a:gd name="connsiteY7" fmla="*/ 688797 h 826560"/>
                <a:gd name="connsiteX8" fmla="*/ 0 w 3700488"/>
                <a:gd name="connsiteY8" fmla="*/ 137763 h 82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488" h="826560">
                  <a:moveTo>
                    <a:pt x="0" y="137763"/>
                  </a:moveTo>
                  <a:cubicBezTo>
                    <a:pt x="0" y="61679"/>
                    <a:pt x="61679" y="0"/>
                    <a:pt x="137763" y="0"/>
                  </a:cubicBezTo>
                  <a:lnTo>
                    <a:pt x="3562725" y="0"/>
                  </a:lnTo>
                  <a:cubicBezTo>
                    <a:pt x="3638809" y="0"/>
                    <a:pt x="3700488" y="61679"/>
                    <a:pt x="3700488" y="137763"/>
                  </a:cubicBezTo>
                  <a:lnTo>
                    <a:pt x="3700488" y="688797"/>
                  </a:lnTo>
                  <a:cubicBezTo>
                    <a:pt x="3700488" y="764881"/>
                    <a:pt x="3638809" y="826560"/>
                    <a:pt x="3562725" y="826560"/>
                  </a:cubicBezTo>
                  <a:lnTo>
                    <a:pt x="137763" y="826560"/>
                  </a:lnTo>
                  <a:cubicBezTo>
                    <a:pt x="61679" y="826560"/>
                    <a:pt x="0" y="764881"/>
                    <a:pt x="0" y="688797"/>
                  </a:cubicBezTo>
                  <a:lnTo>
                    <a:pt x="0" y="13776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219" tIns="40349" rIns="180219" bIns="40349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600" kern="1200" dirty="0"/>
                <a:t>報名</a:t>
              </a:r>
              <a:endParaRPr lang="zh-CN" altLang="en-US" sz="3600" kern="1200" dirty="0"/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1115869" y="2634450"/>
            <a:ext cx="5286412" cy="1118880"/>
            <a:chOff x="2267744" y="2753200"/>
            <a:chExt cx="5286412" cy="1118880"/>
          </a:xfrm>
        </p:grpSpPr>
        <p:sp>
          <p:nvSpPr>
            <p:cNvPr id="6" name="矩形 5"/>
            <p:cNvSpPr/>
            <p:nvPr/>
          </p:nvSpPr>
          <p:spPr>
            <a:xfrm>
              <a:off x="2267744" y="3166480"/>
              <a:ext cx="5286412" cy="705600"/>
            </a:xfrm>
            <a:prstGeom prst="rect">
              <a:avLst/>
            </a:prstGeom>
          </p:spPr>
          <p:style>
            <a:lnRef idx="1">
              <a:schemeClr val="accent3">
                <a:hueOff val="-3226488"/>
                <a:satOff val="1079"/>
                <a:lumOff val="-470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手繪多邊形 8"/>
            <p:cNvSpPr/>
            <p:nvPr/>
          </p:nvSpPr>
          <p:spPr>
            <a:xfrm>
              <a:off x="2532064" y="2753200"/>
              <a:ext cx="3700488" cy="826560"/>
            </a:xfrm>
            <a:custGeom>
              <a:avLst/>
              <a:gdLst>
                <a:gd name="connsiteX0" fmla="*/ 0 w 3700488"/>
                <a:gd name="connsiteY0" fmla="*/ 137763 h 826560"/>
                <a:gd name="connsiteX1" fmla="*/ 137763 w 3700488"/>
                <a:gd name="connsiteY1" fmla="*/ 0 h 826560"/>
                <a:gd name="connsiteX2" fmla="*/ 3562725 w 3700488"/>
                <a:gd name="connsiteY2" fmla="*/ 0 h 826560"/>
                <a:gd name="connsiteX3" fmla="*/ 3700488 w 3700488"/>
                <a:gd name="connsiteY3" fmla="*/ 137763 h 826560"/>
                <a:gd name="connsiteX4" fmla="*/ 3700488 w 3700488"/>
                <a:gd name="connsiteY4" fmla="*/ 688797 h 826560"/>
                <a:gd name="connsiteX5" fmla="*/ 3562725 w 3700488"/>
                <a:gd name="connsiteY5" fmla="*/ 826560 h 826560"/>
                <a:gd name="connsiteX6" fmla="*/ 137763 w 3700488"/>
                <a:gd name="connsiteY6" fmla="*/ 826560 h 826560"/>
                <a:gd name="connsiteX7" fmla="*/ 0 w 3700488"/>
                <a:gd name="connsiteY7" fmla="*/ 688797 h 826560"/>
                <a:gd name="connsiteX8" fmla="*/ 0 w 3700488"/>
                <a:gd name="connsiteY8" fmla="*/ 137763 h 82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488" h="826560">
                  <a:moveTo>
                    <a:pt x="0" y="137763"/>
                  </a:moveTo>
                  <a:cubicBezTo>
                    <a:pt x="0" y="61679"/>
                    <a:pt x="61679" y="0"/>
                    <a:pt x="137763" y="0"/>
                  </a:cubicBezTo>
                  <a:lnTo>
                    <a:pt x="3562725" y="0"/>
                  </a:lnTo>
                  <a:cubicBezTo>
                    <a:pt x="3638809" y="0"/>
                    <a:pt x="3700488" y="61679"/>
                    <a:pt x="3700488" y="137763"/>
                  </a:cubicBezTo>
                  <a:lnTo>
                    <a:pt x="3700488" y="688797"/>
                  </a:lnTo>
                  <a:cubicBezTo>
                    <a:pt x="3700488" y="764881"/>
                    <a:pt x="3638809" y="826560"/>
                    <a:pt x="3562725" y="826560"/>
                  </a:cubicBezTo>
                  <a:lnTo>
                    <a:pt x="137763" y="826560"/>
                  </a:lnTo>
                  <a:cubicBezTo>
                    <a:pt x="61679" y="826560"/>
                    <a:pt x="0" y="764881"/>
                    <a:pt x="0" y="688797"/>
                  </a:cubicBezTo>
                  <a:lnTo>
                    <a:pt x="0" y="13776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-3226488"/>
                <a:satOff val="1079"/>
                <a:lumOff val="-4706"/>
                <a:alphaOff val="0"/>
              </a:schemeClr>
            </a:fillRef>
            <a:effectRef idx="2">
              <a:schemeClr val="accent3">
                <a:hueOff val="-3226488"/>
                <a:satOff val="1079"/>
                <a:lumOff val="-4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219" tIns="40349" rIns="180219" bIns="40349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600" kern="1200" dirty="0"/>
                <a:t>科學能力檢定</a:t>
              </a:r>
              <a:endParaRPr lang="zh-CN" altLang="en-US" sz="3600" kern="1200" dirty="0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1127744" y="3904531"/>
            <a:ext cx="5286412" cy="1118879"/>
            <a:chOff x="2267744" y="4023281"/>
            <a:chExt cx="5286412" cy="1118879"/>
          </a:xfrm>
        </p:grpSpPr>
        <p:sp>
          <p:nvSpPr>
            <p:cNvPr id="10" name="矩形 9"/>
            <p:cNvSpPr/>
            <p:nvPr/>
          </p:nvSpPr>
          <p:spPr>
            <a:xfrm>
              <a:off x="2267744" y="4436560"/>
              <a:ext cx="5286412" cy="705600"/>
            </a:xfrm>
            <a:prstGeom prst="rect">
              <a:avLst/>
            </a:prstGeom>
          </p:spPr>
          <p:style>
            <a:lnRef idx="1">
              <a:schemeClr val="accent3">
                <a:hueOff val="-6452975"/>
                <a:satOff val="2159"/>
                <a:lumOff val="-941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手繪多邊形 10"/>
            <p:cNvSpPr/>
            <p:nvPr/>
          </p:nvSpPr>
          <p:spPr>
            <a:xfrm>
              <a:off x="2532064" y="4023281"/>
              <a:ext cx="3700488" cy="826560"/>
            </a:xfrm>
            <a:custGeom>
              <a:avLst/>
              <a:gdLst>
                <a:gd name="connsiteX0" fmla="*/ 0 w 3700488"/>
                <a:gd name="connsiteY0" fmla="*/ 137763 h 826560"/>
                <a:gd name="connsiteX1" fmla="*/ 137763 w 3700488"/>
                <a:gd name="connsiteY1" fmla="*/ 0 h 826560"/>
                <a:gd name="connsiteX2" fmla="*/ 3562725 w 3700488"/>
                <a:gd name="connsiteY2" fmla="*/ 0 h 826560"/>
                <a:gd name="connsiteX3" fmla="*/ 3700488 w 3700488"/>
                <a:gd name="connsiteY3" fmla="*/ 137763 h 826560"/>
                <a:gd name="connsiteX4" fmla="*/ 3700488 w 3700488"/>
                <a:gd name="connsiteY4" fmla="*/ 688797 h 826560"/>
                <a:gd name="connsiteX5" fmla="*/ 3562725 w 3700488"/>
                <a:gd name="connsiteY5" fmla="*/ 826560 h 826560"/>
                <a:gd name="connsiteX6" fmla="*/ 137763 w 3700488"/>
                <a:gd name="connsiteY6" fmla="*/ 826560 h 826560"/>
                <a:gd name="connsiteX7" fmla="*/ 0 w 3700488"/>
                <a:gd name="connsiteY7" fmla="*/ 688797 h 826560"/>
                <a:gd name="connsiteX8" fmla="*/ 0 w 3700488"/>
                <a:gd name="connsiteY8" fmla="*/ 137763 h 82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488" h="826560">
                  <a:moveTo>
                    <a:pt x="0" y="137763"/>
                  </a:moveTo>
                  <a:cubicBezTo>
                    <a:pt x="0" y="61679"/>
                    <a:pt x="61679" y="0"/>
                    <a:pt x="137763" y="0"/>
                  </a:cubicBezTo>
                  <a:lnTo>
                    <a:pt x="3562725" y="0"/>
                  </a:lnTo>
                  <a:cubicBezTo>
                    <a:pt x="3638809" y="0"/>
                    <a:pt x="3700488" y="61679"/>
                    <a:pt x="3700488" y="137763"/>
                  </a:cubicBezTo>
                  <a:lnTo>
                    <a:pt x="3700488" y="688797"/>
                  </a:lnTo>
                  <a:cubicBezTo>
                    <a:pt x="3700488" y="764881"/>
                    <a:pt x="3638809" y="826560"/>
                    <a:pt x="3562725" y="826560"/>
                  </a:cubicBezTo>
                  <a:lnTo>
                    <a:pt x="137763" y="826560"/>
                  </a:lnTo>
                  <a:cubicBezTo>
                    <a:pt x="61679" y="826560"/>
                    <a:pt x="0" y="764881"/>
                    <a:pt x="0" y="688797"/>
                  </a:cubicBezTo>
                  <a:lnTo>
                    <a:pt x="0" y="13776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-6452975"/>
                <a:satOff val="2159"/>
                <a:lumOff val="-9412"/>
                <a:alphaOff val="0"/>
              </a:schemeClr>
            </a:fillRef>
            <a:effectRef idx="2">
              <a:schemeClr val="accent3">
                <a:hueOff val="-6452975"/>
                <a:satOff val="2159"/>
                <a:lumOff val="-941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219" tIns="40349" rIns="180219" bIns="40349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600" kern="1200" dirty="0"/>
                <a:t>實驗實作</a:t>
              </a:r>
              <a:endParaRPr lang="zh-CN" altLang="en-US" sz="3600" kern="1200" dirty="0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1139619" y="5174611"/>
            <a:ext cx="5286412" cy="1118880"/>
            <a:chOff x="2267744" y="5293361"/>
            <a:chExt cx="5286412" cy="1118880"/>
          </a:xfrm>
        </p:grpSpPr>
        <p:sp>
          <p:nvSpPr>
            <p:cNvPr id="12" name="矩形 11"/>
            <p:cNvSpPr/>
            <p:nvPr/>
          </p:nvSpPr>
          <p:spPr>
            <a:xfrm>
              <a:off x="2267744" y="5706641"/>
              <a:ext cx="5286412" cy="705600"/>
            </a:xfrm>
            <a:prstGeom prst="rect">
              <a:avLst/>
            </a:prstGeom>
          </p:spPr>
          <p:style>
            <a:lnRef idx="1">
              <a:schemeClr val="accent3">
                <a:hueOff val="-9679462"/>
                <a:satOff val="3238"/>
                <a:lumOff val="-1411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手繪多邊形 12"/>
            <p:cNvSpPr/>
            <p:nvPr/>
          </p:nvSpPr>
          <p:spPr>
            <a:xfrm>
              <a:off x="2532064" y="5293361"/>
              <a:ext cx="3700488" cy="826560"/>
            </a:xfrm>
            <a:custGeom>
              <a:avLst/>
              <a:gdLst>
                <a:gd name="connsiteX0" fmla="*/ 0 w 3700488"/>
                <a:gd name="connsiteY0" fmla="*/ 137763 h 826560"/>
                <a:gd name="connsiteX1" fmla="*/ 137763 w 3700488"/>
                <a:gd name="connsiteY1" fmla="*/ 0 h 826560"/>
                <a:gd name="connsiteX2" fmla="*/ 3562725 w 3700488"/>
                <a:gd name="connsiteY2" fmla="*/ 0 h 826560"/>
                <a:gd name="connsiteX3" fmla="*/ 3700488 w 3700488"/>
                <a:gd name="connsiteY3" fmla="*/ 137763 h 826560"/>
                <a:gd name="connsiteX4" fmla="*/ 3700488 w 3700488"/>
                <a:gd name="connsiteY4" fmla="*/ 688797 h 826560"/>
                <a:gd name="connsiteX5" fmla="*/ 3562725 w 3700488"/>
                <a:gd name="connsiteY5" fmla="*/ 826560 h 826560"/>
                <a:gd name="connsiteX6" fmla="*/ 137763 w 3700488"/>
                <a:gd name="connsiteY6" fmla="*/ 826560 h 826560"/>
                <a:gd name="connsiteX7" fmla="*/ 0 w 3700488"/>
                <a:gd name="connsiteY7" fmla="*/ 688797 h 826560"/>
                <a:gd name="connsiteX8" fmla="*/ 0 w 3700488"/>
                <a:gd name="connsiteY8" fmla="*/ 137763 h 82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488" h="826560">
                  <a:moveTo>
                    <a:pt x="0" y="137763"/>
                  </a:moveTo>
                  <a:cubicBezTo>
                    <a:pt x="0" y="61679"/>
                    <a:pt x="61679" y="0"/>
                    <a:pt x="137763" y="0"/>
                  </a:cubicBezTo>
                  <a:lnTo>
                    <a:pt x="3562725" y="0"/>
                  </a:lnTo>
                  <a:cubicBezTo>
                    <a:pt x="3638809" y="0"/>
                    <a:pt x="3700488" y="61679"/>
                    <a:pt x="3700488" y="137763"/>
                  </a:cubicBezTo>
                  <a:lnTo>
                    <a:pt x="3700488" y="688797"/>
                  </a:lnTo>
                  <a:cubicBezTo>
                    <a:pt x="3700488" y="764881"/>
                    <a:pt x="3638809" y="826560"/>
                    <a:pt x="3562725" y="826560"/>
                  </a:cubicBezTo>
                  <a:lnTo>
                    <a:pt x="137763" y="826560"/>
                  </a:lnTo>
                  <a:cubicBezTo>
                    <a:pt x="61679" y="826560"/>
                    <a:pt x="0" y="764881"/>
                    <a:pt x="0" y="688797"/>
                  </a:cubicBezTo>
                  <a:lnTo>
                    <a:pt x="0" y="13776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-9679462"/>
                <a:satOff val="3238"/>
                <a:lumOff val="-14118"/>
                <a:alphaOff val="0"/>
              </a:schemeClr>
            </a:fillRef>
            <a:effectRef idx="2">
              <a:schemeClr val="accent3">
                <a:hueOff val="-9679462"/>
                <a:satOff val="3238"/>
                <a:lumOff val="-1411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219" tIns="40349" rIns="180219" bIns="40349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600" kern="1200" dirty="0"/>
                <a:t>放榜</a:t>
              </a:r>
              <a:endParaRPr lang="zh-CN" altLang="en-US" sz="3600" kern="1200" dirty="0"/>
            </a:p>
          </p:txBody>
        </p:sp>
      </p:grp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1000100" y="357166"/>
            <a:ext cx="5072098" cy="928694"/>
          </a:xfrm>
        </p:spPr>
        <p:txBody>
          <a:bodyPr>
            <a:normAutofit fontScale="92500"/>
          </a:bodyPr>
          <a:lstStyle/>
          <a:p>
            <a:r>
              <a:rPr lang="en-US" altLang="zh-TW" sz="4800" dirty="0">
                <a:solidFill>
                  <a:srgbClr val="FFFF00"/>
                </a:solidFill>
              </a:rPr>
              <a:t>113/1/15</a:t>
            </a:r>
            <a:r>
              <a:rPr lang="zh-TW" altLang="en-US" sz="4800" dirty="0">
                <a:solidFill>
                  <a:srgbClr val="FFFF00"/>
                </a:solidFill>
              </a:rPr>
              <a:t>公告簡章</a:t>
            </a:r>
            <a:endParaRPr lang="zh-CN" altLang="en-US" sz="4800" dirty="0">
              <a:solidFill>
                <a:srgbClr val="FFFF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203785" y="2591257"/>
            <a:ext cx="1413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rgbClr val="FFFF00"/>
                </a:solidFill>
              </a:rPr>
              <a:t>3/16</a:t>
            </a:r>
            <a:endParaRPr lang="zh-TW" altLang="en-US" sz="4400" dirty="0">
              <a:solidFill>
                <a:srgbClr val="FFFF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406897" y="3894416"/>
            <a:ext cx="24965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rgbClr val="FFFF00"/>
                </a:solidFill>
              </a:rPr>
              <a:t>3/23</a:t>
            </a:r>
            <a:r>
              <a:rPr lang="zh-TW" altLang="en-US" sz="4400" dirty="0">
                <a:solidFill>
                  <a:srgbClr val="FFFF00"/>
                </a:solidFill>
              </a:rPr>
              <a:t>、</a:t>
            </a:r>
            <a:r>
              <a:rPr lang="en-US" altLang="zh-TW" sz="4400" dirty="0">
                <a:solidFill>
                  <a:srgbClr val="FFFF00"/>
                </a:solidFill>
              </a:rPr>
              <a:t>24</a:t>
            </a:r>
            <a:endParaRPr lang="zh-TW" altLang="en-US" sz="4400" dirty="0">
              <a:solidFill>
                <a:srgbClr val="FFFF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491811" y="1398823"/>
            <a:ext cx="2496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rgbClr val="FFFF00"/>
                </a:solidFill>
              </a:rPr>
              <a:t>2/22~3/6</a:t>
            </a:r>
            <a:endParaRPr lang="zh-TW" altLang="en-US" sz="4400" dirty="0">
              <a:solidFill>
                <a:srgbClr val="FFFF00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70E8202D-A700-4E87-83DE-84C21BAA9CCB}"/>
              </a:ext>
            </a:extLst>
          </p:cNvPr>
          <p:cNvSpPr txBox="1"/>
          <p:nvPr/>
        </p:nvSpPr>
        <p:spPr>
          <a:xfrm>
            <a:off x="7553270" y="5132313"/>
            <a:ext cx="1413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rgbClr val="FFFF00"/>
                </a:solidFill>
              </a:rPr>
              <a:t>4/3</a:t>
            </a:r>
            <a:endParaRPr lang="zh-TW" alt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科技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1396</TotalTime>
  <Words>735</Words>
  <Application>Microsoft Office PowerPoint</Application>
  <PresentationFormat>如螢幕大小 (4:3)</PresentationFormat>
  <Paragraphs>167</Paragraphs>
  <Slides>50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61" baseType="lpstr">
      <vt:lpstr>黑体</vt:lpstr>
      <vt:lpstr>宋体</vt:lpstr>
      <vt:lpstr>華康POP1體W5</vt:lpstr>
      <vt:lpstr>微軟正黑體</vt:lpstr>
      <vt:lpstr>新細明體</vt:lpstr>
      <vt:lpstr>標楷體</vt:lpstr>
      <vt:lpstr>Arial</vt:lpstr>
      <vt:lpstr>Calibri</vt:lpstr>
      <vt:lpstr>Franklin Gothic Book</vt:lpstr>
      <vt:lpstr>Wingdings 2</vt:lpstr>
      <vt:lpstr>科技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報名網頁畫面、2/22~3/6開放報名</vt:lpstr>
      <vt:lpstr>PowerPoint 簡報</vt:lpstr>
      <vt:lpstr>驗證碼郵件</vt:lpstr>
      <vt:lpstr>繼續填寫程序</vt:lpstr>
      <vt:lpstr>電子郵件：資料填寫完成提示畫面</vt:lpstr>
      <vt:lpstr>PowerPoint 簡報</vt:lpstr>
      <vt:lpstr>繳費方式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物理實驗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167</cp:revision>
  <dcterms:created xsi:type="dcterms:W3CDTF">2018-11-07T01:54:36Z</dcterms:created>
  <dcterms:modified xsi:type="dcterms:W3CDTF">2023-12-04T03:42:48Z</dcterms:modified>
</cp:coreProperties>
</file>