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32.xml" ContentType="application/vnd.openxmlformats-officedocument.presentationml.notesSlide+xml"/>
  <Override PartName="/ppt/tags/tag14.xml" ContentType="application/vnd.openxmlformats-officedocument.presentationml.tags+xml"/>
  <Override PartName="/ppt/notesSlides/notesSlide33.xml" ContentType="application/vnd.openxmlformats-officedocument.presentationml.notesSlide+xml"/>
  <Override PartName="/ppt/tags/tag15.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36.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3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0.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37"/>
  </p:notesMasterIdLst>
  <p:handoutMasterIdLst>
    <p:handoutMasterId r:id="rId138"/>
  </p:handoutMasterIdLst>
  <p:sldIdLst>
    <p:sldId id="529" r:id="rId2"/>
    <p:sldId id="830" r:id="rId3"/>
    <p:sldId id="844" r:id="rId4"/>
    <p:sldId id="934" r:id="rId5"/>
    <p:sldId id="972" r:id="rId6"/>
    <p:sldId id="839" r:id="rId7"/>
    <p:sldId id="653" r:id="rId8"/>
    <p:sldId id="655" r:id="rId9"/>
    <p:sldId id="1578" r:id="rId10"/>
    <p:sldId id="990" r:id="rId11"/>
    <p:sldId id="992" r:id="rId12"/>
    <p:sldId id="991" r:id="rId13"/>
    <p:sldId id="686" r:id="rId14"/>
    <p:sldId id="687" r:id="rId15"/>
    <p:sldId id="1558" r:id="rId16"/>
    <p:sldId id="806" r:id="rId17"/>
    <p:sldId id="1399" r:id="rId18"/>
    <p:sldId id="848" r:id="rId19"/>
    <p:sldId id="445" r:id="rId20"/>
    <p:sldId id="803" r:id="rId21"/>
    <p:sldId id="807" r:id="rId22"/>
    <p:sldId id="333" r:id="rId23"/>
    <p:sldId id="334" r:id="rId24"/>
    <p:sldId id="812" r:id="rId25"/>
    <p:sldId id="1549" r:id="rId26"/>
    <p:sldId id="752" r:id="rId27"/>
    <p:sldId id="505" r:id="rId28"/>
    <p:sldId id="344" r:id="rId29"/>
    <p:sldId id="506" r:id="rId30"/>
    <p:sldId id="813" r:id="rId31"/>
    <p:sldId id="814" r:id="rId32"/>
    <p:sldId id="815" r:id="rId33"/>
    <p:sldId id="816" r:id="rId34"/>
    <p:sldId id="347" r:id="rId35"/>
    <p:sldId id="756" r:id="rId36"/>
    <p:sldId id="496" r:id="rId37"/>
    <p:sldId id="905" r:id="rId38"/>
    <p:sldId id="695" r:id="rId39"/>
    <p:sldId id="922" r:id="rId40"/>
    <p:sldId id="697" r:id="rId41"/>
    <p:sldId id="698" r:id="rId42"/>
    <p:sldId id="699" r:id="rId43"/>
    <p:sldId id="694" r:id="rId44"/>
    <p:sldId id="696" r:id="rId45"/>
    <p:sldId id="724" r:id="rId46"/>
    <p:sldId id="725" r:id="rId47"/>
    <p:sldId id="726" r:id="rId48"/>
    <p:sldId id="727" r:id="rId49"/>
    <p:sldId id="431" r:id="rId50"/>
    <p:sldId id="757" r:id="rId51"/>
    <p:sldId id="537" r:id="rId52"/>
    <p:sldId id="849" r:id="rId53"/>
    <p:sldId id="850" r:id="rId54"/>
    <p:sldId id="851" r:id="rId55"/>
    <p:sldId id="861" r:id="rId56"/>
    <p:sldId id="862" r:id="rId57"/>
    <p:sldId id="863" r:id="rId58"/>
    <p:sldId id="864" r:id="rId59"/>
    <p:sldId id="865" r:id="rId60"/>
    <p:sldId id="866" r:id="rId61"/>
    <p:sldId id="867" r:id="rId62"/>
    <p:sldId id="869" r:id="rId63"/>
    <p:sldId id="871" r:id="rId64"/>
    <p:sldId id="874" r:id="rId65"/>
    <p:sldId id="875" r:id="rId66"/>
    <p:sldId id="877" r:id="rId67"/>
    <p:sldId id="988" r:id="rId68"/>
    <p:sldId id="989" r:id="rId69"/>
    <p:sldId id="1557" r:id="rId70"/>
    <p:sldId id="1564" r:id="rId71"/>
    <p:sldId id="1575" r:id="rId72"/>
    <p:sldId id="878" r:id="rId73"/>
    <p:sldId id="879" r:id="rId74"/>
    <p:sldId id="880" r:id="rId75"/>
    <p:sldId id="881" r:id="rId76"/>
    <p:sldId id="882" r:id="rId77"/>
    <p:sldId id="887" r:id="rId78"/>
    <p:sldId id="700" r:id="rId79"/>
    <p:sldId id="701" r:id="rId80"/>
    <p:sldId id="702" r:id="rId81"/>
    <p:sldId id="1568" r:id="rId82"/>
    <p:sldId id="1569" r:id="rId83"/>
    <p:sldId id="1570" r:id="rId84"/>
    <p:sldId id="1550" r:id="rId85"/>
    <p:sldId id="1559" r:id="rId86"/>
    <p:sldId id="1572" r:id="rId87"/>
    <p:sldId id="1551" r:id="rId88"/>
    <p:sldId id="1552" r:id="rId89"/>
    <p:sldId id="1000" r:id="rId90"/>
    <p:sldId id="946" r:id="rId91"/>
    <p:sldId id="947" r:id="rId92"/>
    <p:sldId id="948" r:id="rId93"/>
    <p:sldId id="1553" r:id="rId94"/>
    <p:sldId id="1554" r:id="rId95"/>
    <p:sldId id="1561" r:id="rId96"/>
    <p:sldId id="1579" r:id="rId97"/>
    <p:sldId id="1580" r:id="rId98"/>
    <p:sldId id="1581" r:id="rId99"/>
    <p:sldId id="1576" r:id="rId100"/>
    <p:sldId id="888" r:id="rId101"/>
    <p:sldId id="789" r:id="rId102"/>
    <p:sldId id="790" r:id="rId103"/>
    <p:sldId id="897" r:id="rId104"/>
    <p:sldId id="898" r:id="rId105"/>
    <p:sldId id="791" r:id="rId106"/>
    <p:sldId id="792" r:id="rId107"/>
    <p:sldId id="794" r:id="rId108"/>
    <p:sldId id="796" r:id="rId109"/>
    <p:sldId id="797" r:id="rId110"/>
    <p:sldId id="901" r:id="rId111"/>
    <p:sldId id="798" r:id="rId112"/>
    <p:sldId id="799" r:id="rId113"/>
    <p:sldId id="800" r:id="rId114"/>
    <p:sldId id="964" r:id="rId115"/>
    <p:sldId id="927" r:id="rId116"/>
    <p:sldId id="928" r:id="rId117"/>
    <p:sldId id="929" r:id="rId118"/>
    <p:sldId id="910" r:id="rId119"/>
    <p:sldId id="912" r:id="rId120"/>
    <p:sldId id="914" r:id="rId121"/>
    <p:sldId id="915" r:id="rId122"/>
    <p:sldId id="916" r:id="rId123"/>
    <p:sldId id="917" r:id="rId124"/>
    <p:sldId id="918" r:id="rId125"/>
    <p:sldId id="919" r:id="rId126"/>
    <p:sldId id="920" r:id="rId127"/>
    <p:sldId id="921" r:id="rId128"/>
    <p:sldId id="820" r:id="rId129"/>
    <p:sldId id="975" r:id="rId130"/>
    <p:sldId id="821" r:id="rId131"/>
    <p:sldId id="822" r:id="rId132"/>
    <p:sldId id="804" r:id="rId133"/>
    <p:sldId id="634" r:id="rId134"/>
    <p:sldId id="781" r:id="rId135"/>
    <p:sldId id="899" r:id="rId136"/>
  </p:sldIdLst>
  <p:sldSz cx="12192000" cy="6858000"/>
  <p:notesSz cx="6797675" cy="9926638"/>
  <p:defaultTextStyle>
    <a:defPPr>
      <a:defRPr lang="zh-TW"/>
    </a:defPPr>
    <a:lvl1pPr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0000"/>
    <a:srgbClr val="FFCC99"/>
    <a:srgbClr val="FFFFFF"/>
    <a:srgbClr val="FFCCFF"/>
    <a:srgbClr val="CCFFFF"/>
    <a:srgbClr val="99FFCC"/>
    <a:srgbClr val="990000"/>
    <a:srgbClr val="FF99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30" autoAdjust="0"/>
    <p:restoredTop sz="93005" autoAdjust="0"/>
  </p:normalViewPr>
  <p:slideViewPr>
    <p:cSldViewPr>
      <p:cViewPr varScale="1">
        <p:scale>
          <a:sx n="40" d="100"/>
          <a:sy n="40" d="100"/>
        </p:scale>
        <p:origin x="24" y="883"/>
      </p:cViewPr>
      <p:guideLst>
        <p:guide orient="horz" pos="2160"/>
        <p:guide pos="3840"/>
      </p:guideLst>
    </p:cSldViewPr>
  </p:slideViewPr>
  <p:outlineViewPr>
    <p:cViewPr>
      <p:scale>
        <a:sx n="33" d="100"/>
        <a:sy n="33" d="100"/>
      </p:scale>
      <p:origin x="0" y="-26078"/>
    </p:cViewPr>
  </p:outlineViewPr>
  <p:notesTextViewPr>
    <p:cViewPr>
      <p:scale>
        <a:sx n="100" d="100"/>
        <a:sy n="100" d="100"/>
      </p:scale>
      <p:origin x="0" y="0"/>
    </p:cViewPr>
  </p:notesTextViewPr>
  <p:sorterViewPr>
    <p:cViewPr>
      <p:scale>
        <a:sx n="66" d="100"/>
        <a:sy n="66" d="100"/>
      </p:scale>
      <p:origin x="0" y="-6763"/>
    </p:cViewPr>
  </p:sorterViewPr>
  <p:notesViewPr>
    <p:cSldViewPr>
      <p:cViewPr varScale="1">
        <p:scale>
          <a:sx n="78" d="100"/>
          <a:sy n="78" d="100"/>
        </p:scale>
        <p:origin x="-3966"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handoutMaster" Target="handoutMasters/handout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27784;&#33804;&#26126;\Desktop\111&#25307;&#29983;\12&#24180;&#22283;&#25945;\&#26691;&#22290;&#24066;&#36817;13&#24180;&#20061;&#24180;&#32026;&#20154;&#25976;&#32113;&#35336;.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cat>
            <c:numRef>
              <c:f>'工作表1 (2)'!$Q$2:$Q$14</c:f>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cat>
          <c:val>
            <c:numRef>
              <c:f>'工作表1 (2)'!$R$2:$R$14</c:f>
              <c:numCache>
                <c:formatCode>#,##0</c:formatCode>
                <c:ptCount val="13"/>
                <c:pt idx="0">
                  <c:v>28554</c:v>
                </c:pt>
                <c:pt idx="1">
                  <c:v>27885</c:v>
                </c:pt>
                <c:pt idx="2">
                  <c:v>24907</c:v>
                </c:pt>
                <c:pt idx="3">
                  <c:v>23518</c:v>
                </c:pt>
                <c:pt idx="4">
                  <c:v>22102</c:v>
                </c:pt>
                <c:pt idx="5">
                  <c:v>21839</c:v>
                </c:pt>
                <c:pt idx="6">
                  <c:v>21008</c:v>
                </c:pt>
                <c:pt idx="7">
                  <c:v>20741</c:v>
                </c:pt>
                <c:pt idx="8">
                  <c:v>21094</c:v>
                </c:pt>
                <c:pt idx="9">
                  <c:v>20373</c:v>
                </c:pt>
                <c:pt idx="10">
                  <c:v>18365</c:v>
                </c:pt>
                <c:pt idx="11">
                  <c:v>19808</c:v>
                </c:pt>
                <c:pt idx="12">
                  <c:v>23231</c:v>
                </c:pt>
              </c:numCache>
            </c:numRef>
          </c:val>
          <c:extLst>
            <c:ext xmlns:c16="http://schemas.microsoft.com/office/drawing/2014/chart" uri="{C3380CC4-5D6E-409C-BE32-E72D297353CC}">
              <c16:uniqueId val="{00000000-FCFF-4C16-94B2-BD431F69B2E2}"/>
            </c:ext>
          </c:extLst>
        </c:ser>
        <c:dLbls>
          <c:showLegendKey val="0"/>
          <c:showVal val="1"/>
          <c:showCatName val="0"/>
          <c:showSerName val="0"/>
          <c:showPercent val="0"/>
          <c:showBubbleSize val="0"/>
        </c:dLbls>
        <c:gapWidth val="219"/>
        <c:overlap val="-27"/>
        <c:axId val="73212288"/>
        <c:axId val="73322496"/>
        <c:extLst>
          <c:ext xmlns:c15="http://schemas.microsoft.com/office/drawing/2012/chart" uri="{02D57815-91ED-43cb-92C2-25804820EDAC}">
            <c15:filteredBarSeries>
              <c15: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'工作表1 (2)'!$Q$2:$Q$14</c15:sqref>
                        </c15:formulaRef>
                      </c:ext>
                    </c:extLst>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cat>
                <c:val>
                  <c:numRef>
                    <c:extLst>
                      <c:ext uri="{02D57815-91ED-43cb-92C2-25804820EDAC}">
                        <c15:formulaRef>
                          <c15:sqref>'工作表1 (2)'!$Q$2:$Q$14</c15:sqref>
                        </c15:formulaRef>
                      </c:ext>
                    </c:extLst>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val>
                <c:extLst>
                  <c:ext xmlns:c16="http://schemas.microsoft.com/office/drawing/2014/chart" uri="{C3380CC4-5D6E-409C-BE32-E72D297353CC}">
                    <c16:uniqueId val="{00000001-FCFF-4C16-94B2-BD431F69B2E2}"/>
                  </c:ext>
                </c:extLst>
              </c15:ser>
            </c15:filteredBarSeries>
          </c:ext>
        </c:extLst>
      </c:barChart>
      <c:catAx>
        <c:axId val="7321228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zh-TW" altLang="en-US"/>
                  <a:t>年度</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73322496"/>
        <c:crosses val="autoZero"/>
        <c:auto val="1"/>
        <c:lblAlgn val="ctr"/>
        <c:lblOffset val="100"/>
        <c:noMultiLvlLbl val="0"/>
      </c:catAx>
      <c:valAx>
        <c:axId val="733224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7321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D2AFB2-FD43-4A34-86BA-0007DA796AEA}" type="doc">
      <dgm:prSet loTypeId="urn:microsoft.com/office/officeart/2005/8/layout/gear1" loCatId="cycle" qsTypeId="urn:microsoft.com/office/officeart/2005/8/quickstyle/simple1#1" qsCatId="simple" csTypeId="urn:microsoft.com/office/officeart/2005/8/colors/colorful5" csCatId="colorful" phldr="1"/>
      <dgm:spPr/>
    </dgm:pt>
    <dgm:pt modelId="{B4FB02AD-08B9-409B-B0FF-73FE9AEBAFF7}">
      <dgm:prSet phldrT="[文字]" custT="1"/>
      <dgm:spPr>
        <a:solidFill>
          <a:srgbClr val="92D050"/>
        </a:solidFill>
        <a:ln w="38100">
          <a:solidFill>
            <a:srgbClr val="00B050"/>
          </a:solidFill>
        </a:ln>
      </dgm:spPr>
      <dgm:t>
        <a:bodyPr/>
        <a:lstStyle/>
        <a:p>
          <a:r>
            <a:rPr lang="zh-TW" altLang="en-US" sz="4600" dirty="0">
              <a:solidFill>
                <a:schemeClr val="tx1"/>
              </a:solidFill>
              <a:latin typeface="標楷體" pitchFamily="65" charset="-120"/>
              <a:ea typeface="標楷體" pitchFamily="65" charset="-120"/>
            </a:rPr>
            <a:t>學生</a:t>
          </a:r>
        </a:p>
      </dgm:t>
    </dgm:pt>
    <dgm:pt modelId="{730665FC-8387-40AF-9993-CCE2BE20AFC0}" type="parTrans" cxnId="{17701676-6ADD-4BA7-9387-15B17CF6B3D1}">
      <dgm:prSet/>
      <dgm:spPr/>
      <dgm:t>
        <a:bodyPr/>
        <a:lstStyle/>
        <a:p>
          <a:endParaRPr lang="zh-TW" altLang="en-US"/>
        </a:p>
      </dgm:t>
    </dgm:pt>
    <dgm:pt modelId="{3470786B-4CF0-454C-B04A-ABA9B7104ABE}" type="sibTrans" cxnId="{17701676-6ADD-4BA7-9387-15B17CF6B3D1}">
      <dgm:prSet/>
      <dgm:spPr>
        <a:solidFill>
          <a:srgbClr val="92D050"/>
        </a:solidFill>
      </dgm:spPr>
      <dgm:t>
        <a:bodyPr/>
        <a:lstStyle/>
        <a:p>
          <a:endParaRPr lang="zh-TW" altLang="en-US"/>
        </a:p>
      </dgm:t>
    </dgm:pt>
    <dgm:pt modelId="{1C1AFDA2-63C7-4AD0-89A0-B98A32F6C7A6}">
      <dgm:prSet phldrT="[文字]" custT="1"/>
      <dgm:spPr>
        <a:solidFill>
          <a:srgbClr val="00B0F0"/>
        </a:solidFill>
        <a:ln w="38100">
          <a:solidFill>
            <a:srgbClr val="0070C0"/>
          </a:solidFill>
        </a:ln>
      </dgm:spPr>
      <dgm:t>
        <a:bodyPr/>
        <a:lstStyle/>
        <a:p>
          <a:r>
            <a:rPr lang="zh-TW" altLang="en-US" sz="2800" b="1" dirty="0">
              <a:solidFill>
                <a:schemeClr val="tx1"/>
              </a:solidFill>
              <a:latin typeface="標楷體" pitchFamily="65" charset="-120"/>
              <a:ea typeface="標楷體" pitchFamily="65" charset="-120"/>
            </a:rPr>
            <a:t>家長</a:t>
          </a:r>
        </a:p>
      </dgm:t>
    </dgm:pt>
    <dgm:pt modelId="{A46CD4A1-B816-4044-9DFF-048F90ACD2D5}" type="parTrans" cxnId="{25F9F29F-6EB8-4ED0-8332-30CBE1DBE80A}">
      <dgm:prSet/>
      <dgm:spPr/>
      <dgm:t>
        <a:bodyPr/>
        <a:lstStyle/>
        <a:p>
          <a:endParaRPr lang="zh-TW" altLang="en-US"/>
        </a:p>
      </dgm:t>
    </dgm:pt>
    <dgm:pt modelId="{5697CCAE-7FCF-4B4E-8D15-84A209426511}" type="sibTrans" cxnId="{25F9F29F-6EB8-4ED0-8332-30CBE1DBE80A}">
      <dgm:prSet/>
      <dgm:spPr>
        <a:solidFill>
          <a:srgbClr val="00B0F0"/>
        </a:solidFill>
      </dgm:spPr>
      <dgm:t>
        <a:bodyPr/>
        <a:lstStyle/>
        <a:p>
          <a:endParaRPr lang="zh-TW" altLang="en-US"/>
        </a:p>
      </dgm:t>
    </dgm:pt>
    <dgm:pt modelId="{A9872E36-200C-414B-A98E-56A74450DCF3}">
      <dgm:prSet phldrT="[文字]" custT="1"/>
      <dgm:spPr>
        <a:solidFill>
          <a:srgbClr val="FFC000"/>
        </a:solidFill>
        <a:ln>
          <a:solidFill>
            <a:srgbClr val="FF6600"/>
          </a:solidFill>
        </a:ln>
      </dgm:spPr>
      <dgm:t>
        <a:bodyPr/>
        <a:lstStyle/>
        <a:p>
          <a:r>
            <a:rPr lang="zh-TW" altLang="en-US" sz="2800" b="1" dirty="0">
              <a:solidFill>
                <a:schemeClr val="tx1"/>
              </a:solidFill>
              <a:latin typeface="標楷體" pitchFamily="65" charset="-120"/>
              <a:ea typeface="標楷體" pitchFamily="65" charset="-120"/>
            </a:rPr>
            <a:t>重要他人</a:t>
          </a:r>
        </a:p>
      </dgm:t>
    </dgm:pt>
    <dgm:pt modelId="{52735724-C630-4EB9-B5C0-E3698E324D00}" type="parTrans" cxnId="{379F4DC1-A4F5-4FF0-86E9-4B5A3BB5F9F9}">
      <dgm:prSet/>
      <dgm:spPr/>
      <dgm:t>
        <a:bodyPr/>
        <a:lstStyle/>
        <a:p>
          <a:endParaRPr lang="zh-TW" altLang="en-US"/>
        </a:p>
      </dgm:t>
    </dgm:pt>
    <dgm:pt modelId="{87D56500-3079-486D-8BCF-126CAA0E949C}" type="sibTrans" cxnId="{379F4DC1-A4F5-4FF0-86E9-4B5A3BB5F9F9}">
      <dgm:prSet/>
      <dgm:spPr>
        <a:solidFill>
          <a:srgbClr val="FF0000"/>
        </a:solidFill>
      </dgm:spPr>
      <dgm:t>
        <a:bodyPr/>
        <a:lstStyle/>
        <a:p>
          <a:endParaRPr lang="zh-TW" altLang="en-US"/>
        </a:p>
      </dgm:t>
    </dgm:pt>
    <dgm:pt modelId="{77213D52-446C-4140-8541-6AFE309C443B}" type="pres">
      <dgm:prSet presAssocID="{78D2AFB2-FD43-4A34-86BA-0007DA796AEA}" presName="composite" presStyleCnt="0">
        <dgm:presLayoutVars>
          <dgm:chMax val="3"/>
          <dgm:animLvl val="lvl"/>
          <dgm:resizeHandles val="exact"/>
        </dgm:presLayoutVars>
      </dgm:prSet>
      <dgm:spPr/>
    </dgm:pt>
    <dgm:pt modelId="{EA14BC18-6F9A-4AEC-A8EC-D16895436963}" type="pres">
      <dgm:prSet presAssocID="{B4FB02AD-08B9-409B-B0FF-73FE9AEBAFF7}" presName="gear1" presStyleLbl="node1" presStyleIdx="0" presStyleCnt="3">
        <dgm:presLayoutVars>
          <dgm:chMax val="1"/>
          <dgm:bulletEnabled val="1"/>
        </dgm:presLayoutVars>
      </dgm:prSet>
      <dgm:spPr/>
      <dgm:t>
        <a:bodyPr/>
        <a:lstStyle/>
        <a:p>
          <a:endParaRPr lang="zh-TW" altLang="en-US"/>
        </a:p>
      </dgm:t>
    </dgm:pt>
    <dgm:pt modelId="{9F153B0A-7DF6-4B2E-B56B-D769C8F404E5}" type="pres">
      <dgm:prSet presAssocID="{B4FB02AD-08B9-409B-B0FF-73FE9AEBAFF7}" presName="gear1srcNode" presStyleLbl="node1" presStyleIdx="0" presStyleCnt="3"/>
      <dgm:spPr/>
      <dgm:t>
        <a:bodyPr/>
        <a:lstStyle/>
        <a:p>
          <a:endParaRPr lang="zh-TW" altLang="en-US"/>
        </a:p>
      </dgm:t>
    </dgm:pt>
    <dgm:pt modelId="{54688A6F-0242-43D0-A1DF-708CE7AC4083}" type="pres">
      <dgm:prSet presAssocID="{B4FB02AD-08B9-409B-B0FF-73FE9AEBAFF7}" presName="gear1dstNode" presStyleLbl="node1" presStyleIdx="0" presStyleCnt="3"/>
      <dgm:spPr/>
      <dgm:t>
        <a:bodyPr/>
        <a:lstStyle/>
        <a:p>
          <a:endParaRPr lang="zh-TW" altLang="en-US"/>
        </a:p>
      </dgm:t>
    </dgm:pt>
    <dgm:pt modelId="{D105F10A-51D5-4D3B-B1A0-3A14020FD9B7}" type="pres">
      <dgm:prSet presAssocID="{1C1AFDA2-63C7-4AD0-89A0-B98A32F6C7A6}" presName="gear2" presStyleLbl="node1" presStyleIdx="1" presStyleCnt="3">
        <dgm:presLayoutVars>
          <dgm:chMax val="1"/>
          <dgm:bulletEnabled val="1"/>
        </dgm:presLayoutVars>
      </dgm:prSet>
      <dgm:spPr/>
      <dgm:t>
        <a:bodyPr/>
        <a:lstStyle/>
        <a:p>
          <a:endParaRPr lang="zh-TW" altLang="en-US"/>
        </a:p>
      </dgm:t>
    </dgm:pt>
    <dgm:pt modelId="{6C90B0CC-3B31-499A-B891-8189C81B71A3}" type="pres">
      <dgm:prSet presAssocID="{1C1AFDA2-63C7-4AD0-89A0-B98A32F6C7A6}" presName="gear2srcNode" presStyleLbl="node1" presStyleIdx="1" presStyleCnt="3"/>
      <dgm:spPr/>
      <dgm:t>
        <a:bodyPr/>
        <a:lstStyle/>
        <a:p>
          <a:endParaRPr lang="zh-TW" altLang="en-US"/>
        </a:p>
      </dgm:t>
    </dgm:pt>
    <dgm:pt modelId="{49DBCEC0-B24F-4704-9997-AE88600187D9}" type="pres">
      <dgm:prSet presAssocID="{1C1AFDA2-63C7-4AD0-89A0-B98A32F6C7A6}" presName="gear2dstNode" presStyleLbl="node1" presStyleIdx="1" presStyleCnt="3"/>
      <dgm:spPr/>
      <dgm:t>
        <a:bodyPr/>
        <a:lstStyle/>
        <a:p>
          <a:endParaRPr lang="zh-TW" altLang="en-US"/>
        </a:p>
      </dgm:t>
    </dgm:pt>
    <dgm:pt modelId="{FF1FAC84-064E-49BA-9CD8-6DBD84D94F14}" type="pres">
      <dgm:prSet presAssocID="{A9872E36-200C-414B-A98E-56A74450DCF3}" presName="gear3" presStyleLbl="node1" presStyleIdx="2" presStyleCnt="3"/>
      <dgm:spPr/>
      <dgm:t>
        <a:bodyPr/>
        <a:lstStyle/>
        <a:p>
          <a:endParaRPr lang="zh-TW" altLang="en-US"/>
        </a:p>
      </dgm:t>
    </dgm:pt>
    <dgm:pt modelId="{8D0BA86D-5344-4DC3-82C6-410D35DC4E59}" type="pres">
      <dgm:prSet presAssocID="{A9872E36-200C-414B-A98E-56A74450DCF3}" presName="gear3tx" presStyleLbl="node1" presStyleIdx="2" presStyleCnt="3">
        <dgm:presLayoutVars>
          <dgm:chMax val="1"/>
          <dgm:bulletEnabled val="1"/>
        </dgm:presLayoutVars>
      </dgm:prSet>
      <dgm:spPr/>
      <dgm:t>
        <a:bodyPr/>
        <a:lstStyle/>
        <a:p>
          <a:endParaRPr lang="zh-TW" altLang="en-US"/>
        </a:p>
      </dgm:t>
    </dgm:pt>
    <dgm:pt modelId="{767314A7-65DB-40E8-B560-D548B2553B85}" type="pres">
      <dgm:prSet presAssocID="{A9872E36-200C-414B-A98E-56A74450DCF3}" presName="gear3srcNode" presStyleLbl="node1" presStyleIdx="2" presStyleCnt="3"/>
      <dgm:spPr/>
      <dgm:t>
        <a:bodyPr/>
        <a:lstStyle/>
        <a:p>
          <a:endParaRPr lang="zh-TW" altLang="en-US"/>
        </a:p>
      </dgm:t>
    </dgm:pt>
    <dgm:pt modelId="{24FA9A56-9A3C-4D32-A90F-5B49B746662F}" type="pres">
      <dgm:prSet presAssocID="{A9872E36-200C-414B-A98E-56A74450DCF3}" presName="gear3dstNode" presStyleLbl="node1" presStyleIdx="2" presStyleCnt="3"/>
      <dgm:spPr/>
      <dgm:t>
        <a:bodyPr/>
        <a:lstStyle/>
        <a:p>
          <a:endParaRPr lang="zh-TW" altLang="en-US"/>
        </a:p>
      </dgm:t>
    </dgm:pt>
    <dgm:pt modelId="{F24AAD2B-BF64-4451-B2DA-F9A32DACBA19}" type="pres">
      <dgm:prSet presAssocID="{3470786B-4CF0-454C-B04A-ABA9B7104ABE}" presName="connector1" presStyleLbl="sibTrans2D1" presStyleIdx="0" presStyleCnt="3"/>
      <dgm:spPr/>
      <dgm:t>
        <a:bodyPr/>
        <a:lstStyle/>
        <a:p>
          <a:endParaRPr lang="zh-TW" altLang="en-US"/>
        </a:p>
      </dgm:t>
    </dgm:pt>
    <dgm:pt modelId="{D571822E-360D-43D3-86E3-A75DAD1CD3A5}" type="pres">
      <dgm:prSet presAssocID="{5697CCAE-7FCF-4B4E-8D15-84A209426511}" presName="connector2" presStyleLbl="sibTrans2D1" presStyleIdx="1" presStyleCnt="3"/>
      <dgm:spPr/>
      <dgm:t>
        <a:bodyPr/>
        <a:lstStyle/>
        <a:p>
          <a:endParaRPr lang="zh-TW" altLang="en-US"/>
        </a:p>
      </dgm:t>
    </dgm:pt>
    <dgm:pt modelId="{68271545-1811-4712-A500-FC0FC419A452}" type="pres">
      <dgm:prSet presAssocID="{87D56500-3079-486D-8BCF-126CAA0E949C}" presName="connector3" presStyleLbl="sibTrans2D1" presStyleIdx="2" presStyleCnt="3"/>
      <dgm:spPr/>
      <dgm:t>
        <a:bodyPr/>
        <a:lstStyle/>
        <a:p>
          <a:endParaRPr lang="zh-TW" altLang="en-US"/>
        </a:p>
      </dgm:t>
    </dgm:pt>
  </dgm:ptLst>
  <dgm:cxnLst>
    <dgm:cxn modelId="{2B202EE1-FD52-4379-8D4E-571D2A6FF42B}" type="presOf" srcId="{1C1AFDA2-63C7-4AD0-89A0-B98A32F6C7A6}" destId="{49DBCEC0-B24F-4704-9997-AE88600187D9}" srcOrd="2" destOrd="0" presId="urn:microsoft.com/office/officeart/2005/8/layout/gear1"/>
    <dgm:cxn modelId="{9AEE56C5-CD70-4133-A5B5-D0A8929A37AE}" type="presOf" srcId="{1C1AFDA2-63C7-4AD0-89A0-B98A32F6C7A6}" destId="{6C90B0CC-3B31-499A-B891-8189C81B71A3}" srcOrd="1" destOrd="0" presId="urn:microsoft.com/office/officeart/2005/8/layout/gear1"/>
    <dgm:cxn modelId="{3970CFFE-A186-42FA-88B6-7739FB3AD97E}" type="presOf" srcId="{87D56500-3079-486D-8BCF-126CAA0E949C}" destId="{68271545-1811-4712-A500-FC0FC419A452}" srcOrd="0" destOrd="0" presId="urn:microsoft.com/office/officeart/2005/8/layout/gear1"/>
    <dgm:cxn modelId="{4E4F7CD8-09EA-489A-B2BB-67E191BC215B}" type="presOf" srcId="{B4FB02AD-08B9-409B-B0FF-73FE9AEBAFF7}" destId="{54688A6F-0242-43D0-A1DF-708CE7AC4083}" srcOrd="2" destOrd="0" presId="urn:microsoft.com/office/officeart/2005/8/layout/gear1"/>
    <dgm:cxn modelId="{F4AFA2CE-DC22-4A38-AC58-E8C09669462D}" type="presOf" srcId="{A9872E36-200C-414B-A98E-56A74450DCF3}" destId="{24FA9A56-9A3C-4D32-A90F-5B49B746662F}" srcOrd="3" destOrd="0" presId="urn:microsoft.com/office/officeart/2005/8/layout/gear1"/>
    <dgm:cxn modelId="{A0A5F1A5-E06E-4CC0-A40E-A8D043F8C124}" type="presOf" srcId="{B4FB02AD-08B9-409B-B0FF-73FE9AEBAFF7}" destId="{EA14BC18-6F9A-4AEC-A8EC-D16895436963}" srcOrd="0" destOrd="0" presId="urn:microsoft.com/office/officeart/2005/8/layout/gear1"/>
    <dgm:cxn modelId="{66E6BEF9-18E3-4264-B175-5A267E12C55F}" type="presOf" srcId="{1C1AFDA2-63C7-4AD0-89A0-B98A32F6C7A6}" destId="{D105F10A-51D5-4D3B-B1A0-3A14020FD9B7}" srcOrd="0" destOrd="0" presId="urn:microsoft.com/office/officeart/2005/8/layout/gear1"/>
    <dgm:cxn modelId="{59845C2B-727F-42B1-BC5A-DD33FD9A9C12}" type="presOf" srcId="{78D2AFB2-FD43-4A34-86BA-0007DA796AEA}" destId="{77213D52-446C-4140-8541-6AFE309C443B}" srcOrd="0" destOrd="0" presId="urn:microsoft.com/office/officeart/2005/8/layout/gear1"/>
    <dgm:cxn modelId="{55D2E897-DDF6-4EF2-9432-46A327C90FB2}" type="presOf" srcId="{3470786B-4CF0-454C-B04A-ABA9B7104ABE}" destId="{F24AAD2B-BF64-4451-B2DA-F9A32DACBA19}" srcOrd="0" destOrd="0" presId="urn:microsoft.com/office/officeart/2005/8/layout/gear1"/>
    <dgm:cxn modelId="{379F4DC1-A4F5-4FF0-86E9-4B5A3BB5F9F9}" srcId="{78D2AFB2-FD43-4A34-86BA-0007DA796AEA}" destId="{A9872E36-200C-414B-A98E-56A74450DCF3}" srcOrd="2" destOrd="0" parTransId="{52735724-C630-4EB9-B5C0-E3698E324D00}" sibTransId="{87D56500-3079-486D-8BCF-126CAA0E949C}"/>
    <dgm:cxn modelId="{B0F3A58F-7CDE-4789-B625-108C8219B242}" type="presOf" srcId="{A9872E36-200C-414B-A98E-56A74450DCF3}" destId="{8D0BA86D-5344-4DC3-82C6-410D35DC4E59}" srcOrd="1" destOrd="0" presId="urn:microsoft.com/office/officeart/2005/8/layout/gear1"/>
    <dgm:cxn modelId="{A316FF4A-251B-4DF3-A2A0-256826898766}" type="presOf" srcId="{5697CCAE-7FCF-4B4E-8D15-84A209426511}" destId="{D571822E-360D-43D3-86E3-A75DAD1CD3A5}" srcOrd="0" destOrd="0" presId="urn:microsoft.com/office/officeart/2005/8/layout/gear1"/>
    <dgm:cxn modelId="{25F9F29F-6EB8-4ED0-8332-30CBE1DBE80A}" srcId="{78D2AFB2-FD43-4A34-86BA-0007DA796AEA}" destId="{1C1AFDA2-63C7-4AD0-89A0-B98A32F6C7A6}" srcOrd="1" destOrd="0" parTransId="{A46CD4A1-B816-4044-9DFF-048F90ACD2D5}" sibTransId="{5697CCAE-7FCF-4B4E-8D15-84A209426511}"/>
    <dgm:cxn modelId="{6825C5FC-2462-4BB5-98A2-E27118EB0EE9}" type="presOf" srcId="{A9872E36-200C-414B-A98E-56A74450DCF3}" destId="{767314A7-65DB-40E8-B560-D548B2553B85}" srcOrd="2" destOrd="0" presId="urn:microsoft.com/office/officeart/2005/8/layout/gear1"/>
    <dgm:cxn modelId="{080A6E16-887B-4EEE-88AC-15537D880C2A}" type="presOf" srcId="{B4FB02AD-08B9-409B-B0FF-73FE9AEBAFF7}" destId="{9F153B0A-7DF6-4B2E-B56B-D769C8F404E5}" srcOrd="1" destOrd="0" presId="urn:microsoft.com/office/officeart/2005/8/layout/gear1"/>
    <dgm:cxn modelId="{17701676-6ADD-4BA7-9387-15B17CF6B3D1}" srcId="{78D2AFB2-FD43-4A34-86BA-0007DA796AEA}" destId="{B4FB02AD-08B9-409B-B0FF-73FE9AEBAFF7}" srcOrd="0" destOrd="0" parTransId="{730665FC-8387-40AF-9993-CCE2BE20AFC0}" sibTransId="{3470786B-4CF0-454C-B04A-ABA9B7104ABE}"/>
    <dgm:cxn modelId="{FFD7140D-B355-4CA9-A967-80E25BC145F3}" type="presOf" srcId="{A9872E36-200C-414B-A98E-56A74450DCF3}" destId="{FF1FAC84-064E-49BA-9CD8-6DBD84D94F14}" srcOrd="0" destOrd="0" presId="urn:microsoft.com/office/officeart/2005/8/layout/gear1"/>
    <dgm:cxn modelId="{F1D89CCC-F8B0-4C92-AAAC-9AA2FB1BE5A3}" type="presParOf" srcId="{77213D52-446C-4140-8541-6AFE309C443B}" destId="{EA14BC18-6F9A-4AEC-A8EC-D16895436963}" srcOrd="0" destOrd="0" presId="urn:microsoft.com/office/officeart/2005/8/layout/gear1"/>
    <dgm:cxn modelId="{15E6FE31-BA93-4FA0-AC3A-1969A926956A}" type="presParOf" srcId="{77213D52-446C-4140-8541-6AFE309C443B}" destId="{9F153B0A-7DF6-4B2E-B56B-D769C8F404E5}" srcOrd="1" destOrd="0" presId="urn:microsoft.com/office/officeart/2005/8/layout/gear1"/>
    <dgm:cxn modelId="{6ED9411A-2673-4BAE-9399-3B2ED4E46C16}" type="presParOf" srcId="{77213D52-446C-4140-8541-6AFE309C443B}" destId="{54688A6F-0242-43D0-A1DF-708CE7AC4083}" srcOrd="2" destOrd="0" presId="urn:microsoft.com/office/officeart/2005/8/layout/gear1"/>
    <dgm:cxn modelId="{7643FE09-AF32-4224-B04C-93D8F108F9A4}" type="presParOf" srcId="{77213D52-446C-4140-8541-6AFE309C443B}" destId="{D105F10A-51D5-4D3B-B1A0-3A14020FD9B7}" srcOrd="3" destOrd="0" presId="urn:microsoft.com/office/officeart/2005/8/layout/gear1"/>
    <dgm:cxn modelId="{21DC940E-DDED-424D-AA60-F92A5ADF7A4F}" type="presParOf" srcId="{77213D52-446C-4140-8541-6AFE309C443B}" destId="{6C90B0CC-3B31-499A-B891-8189C81B71A3}" srcOrd="4" destOrd="0" presId="urn:microsoft.com/office/officeart/2005/8/layout/gear1"/>
    <dgm:cxn modelId="{15DF943D-F904-48B4-AB77-AC2B60A04C51}" type="presParOf" srcId="{77213D52-446C-4140-8541-6AFE309C443B}" destId="{49DBCEC0-B24F-4704-9997-AE88600187D9}" srcOrd="5" destOrd="0" presId="urn:microsoft.com/office/officeart/2005/8/layout/gear1"/>
    <dgm:cxn modelId="{121F9F72-454A-42D2-BDDB-18346CAF05E4}" type="presParOf" srcId="{77213D52-446C-4140-8541-6AFE309C443B}" destId="{FF1FAC84-064E-49BA-9CD8-6DBD84D94F14}" srcOrd="6" destOrd="0" presId="urn:microsoft.com/office/officeart/2005/8/layout/gear1"/>
    <dgm:cxn modelId="{58CF932C-EA52-4354-A6A0-21B60FEB19E4}" type="presParOf" srcId="{77213D52-446C-4140-8541-6AFE309C443B}" destId="{8D0BA86D-5344-4DC3-82C6-410D35DC4E59}" srcOrd="7" destOrd="0" presId="urn:microsoft.com/office/officeart/2005/8/layout/gear1"/>
    <dgm:cxn modelId="{989A7EFB-1188-4E3E-9688-3C0A4A0E49D2}" type="presParOf" srcId="{77213D52-446C-4140-8541-6AFE309C443B}" destId="{767314A7-65DB-40E8-B560-D548B2553B85}" srcOrd="8" destOrd="0" presId="urn:microsoft.com/office/officeart/2005/8/layout/gear1"/>
    <dgm:cxn modelId="{B7B970CD-BBB0-4785-ABED-33ED05B16B10}" type="presParOf" srcId="{77213D52-446C-4140-8541-6AFE309C443B}" destId="{24FA9A56-9A3C-4D32-A90F-5B49B746662F}" srcOrd="9" destOrd="0" presId="urn:microsoft.com/office/officeart/2005/8/layout/gear1"/>
    <dgm:cxn modelId="{6696D34D-CA3F-415D-AD41-0EC065B86CE8}" type="presParOf" srcId="{77213D52-446C-4140-8541-6AFE309C443B}" destId="{F24AAD2B-BF64-4451-B2DA-F9A32DACBA19}" srcOrd="10" destOrd="0" presId="urn:microsoft.com/office/officeart/2005/8/layout/gear1"/>
    <dgm:cxn modelId="{E3121C9B-3767-46E9-8393-2E5FB7A806F2}" type="presParOf" srcId="{77213D52-446C-4140-8541-6AFE309C443B}" destId="{D571822E-360D-43D3-86E3-A75DAD1CD3A5}" srcOrd="11" destOrd="0" presId="urn:microsoft.com/office/officeart/2005/8/layout/gear1"/>
    <dgm:cxn modelId="{6A4FE5B7-F575-4504-9270-5A0E4E5BA089}" type="presParOf" srcId="{77213D52-446C-4140-8541-6AFE309C443B}" destId="{68271545-1811-4712-A500-FC0FC419A452}"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7B186F-5B46-468C-AF55-E024DAAFAA39}"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zh-TW" altLang="en-US"/>
        </a:p>
      </dgm:t>
    </dgm:pt>
    <dgm:pt modelId="{F9E79064-68C8-483E-A861-C4EFA5F54ACA}">
      <dgm:prSet phldrT="[文字]" custT="1"/>
      <dgm:spPr/>
      <dgm:t>
        <a:bodyPr/>
        <a:lstStyle/>
        <a:p>
          <a:r>
            <a:rPr lang="en-US" altLang="zh-TW" sz="2800" b="1" dirty="0">
              <a:solidFill>
                <a:srgbClr val="FF0000"/>
              </a:solidFill>
              <a:latin typeface="標楷體" pitchFamily="65" charset="-120"/>
              <a:ea typeface="標楷體" pitchFamily="65" charset="-120"/>
            </a:rPr>
            <a:t>113</a:t>
          </a:r>
          <a:r>
            <a:rPr lang="zh-TW" altLang="en-US" sz="2800" b="1" dirty="0">
              <a:solidFill>
                <a:srgbClr val="FF0000"/>
              </a:solidFill>
              <a:latin typeface="標楷體" pitchFamily="65" charset="-120"/>
              <a:ea typeface="標楷體" pitchFamily="65" charset="-120"/>
            </a:rPr>
            <a:t>學年度桃連區特色招生甄選</a:t>
          </a:r>
        </a:p>
      </dgm:t>
    </dgm:pt>
    <dgm:pt modelId="{83CD7FB1-65A5-4620-A94D-7E1A4C92B777}" type="parTrans" cxnId="{41D125F7-4F59-44F9-B8B1-BE12B712D02E}">
      <dgm:prSet/>
      <dgm:spPr/>
      <dgm:t>
        <a:bodyPr/>
        <a:lstStyle/>
        <a:p>
          <a:endParaRPr lang="zh-TW" altLang="en-US" sz="2000">
            <a:latin typeface="標楷體" pitchFamily="65" charset="-120"/>
            <a:ea typeface="標楷體" pitchFamily="65" charset="-120"/>
          </a:endParaRPr>
        </a:p>
      </dgm:t>
    </dgm:pt>
    <dgm:pt modelId="{88A2C6E5-2988-49BF-B1B1-289F0A496B89}" type="sibTrans" cxnId="{41D125F7-4F59-44F9-B8B1-BE12B712D02E}">
      <dgm:prSet/>
      <dgm:spPr/>
      <dgm:t>
        <a:bodyPr/>
        <a:lstStyle/>
        <a:p>
          <a:endParaRPr lang="zh-TW" altLang="en-US" sz="2000">
            <a:latin typeface="標楷體" pitchFamily="65" charset="-120"/>
            <a:ea typeface="標楷體" pitchFamily="65" charset="-120"/>
          </a:endParaRPr>
        </a:p>
      </dgm:t>
    </dgm:pt>
    <dgm:pt modelId="{A7112B98-6EF3-4FE7-BF3D-C59D1B368008}">
      <dgm:prSet phldrT="[文字]" custT="1"/>
      <dgm:spPr/>
      <dgm:t>
        <a:bodyPr/>
        <a:lstStyle/>
        <a:p>
          <a:r>
            <a:rPr lang="zh-TW" altLang="en-US" sz="3200" dirty="0">
              <a:latin typeface="標楷體" pitchFamily="65" charset="-120"/>
              <a:ea typeface="標楷體" pitchFamily="65" charset="-120"/>
            </a:rPr>
            <a:t>考試分發</a:t>
          </a:r>
          <a:r>
            <a:rPr lang="en-US" altLang="zh-TW" sz="3200" dirty="0">
              <a:latin typeface="標楷體" pitchFamily="65" charset="-120"/>
              <a:ea typeface="標楷體" pitchFamily="65" charset="-120"/>
            </a:rPr>
            <a:t>-2</a:t>
          </a:r>
          <a:r>
            <a:rPr lang="zh-TW" altLang="en-US" sz="3200" dirty="0">
              <a:latin typeface="標楷體" pitchFamily="65" charset="-120"/>
              <a:ea typeface="標楷體" pitchFamily="65" charset="-120"/>
            </a:rPr>
            <a:t>班</a:t>
          </a:r>
          <a:endParaRPr lang="en-US" altLang="zh-TW" sz="3200" dirty="0">
            <a:latin typeface="標楷體" pitchFamily="65" charset="-120"/>
            <a:ea typeface="標楷體" pitchFamily="65" charset="-120"/>
          </a:endParaRPr>
        </a:p>
        <a:p>
          <a:r>
            <a:rPr lang="en-US" altLang="zh-TW" sz="3200" dirty="0">
              <a:latin typeface="標楷體" pitchFamily="65" charset="-120"/>
              <a:ea typeface="標楷體" pitchFamily="65" charset="-120"/>
            </a:rPr>
            <a:t>50</a:t>
          </a:r>
          <a:r>
            <a:rPr lang="zh-TW" altLang="en-US" sz="3200" dirty="0">
              <a:latin typeface="標楷體" pitchFamily="65" charset="-120"/>
              <a:ea typeface="標楷體" pitchFamily="65" charset="-120"/>
            </a:rPr>
            <a:t>個名額</a:t>
          </a:r>
          <a:endParaRPr lang="en-US" altLang="zh-TW" sz="3200" dirty="0">
            <a:latin typeface="標楷體" pitchFamily="65" charset="-120"/>
            <a:ea typeface="標楷體" pitchFamily="65" charset="-120"/>
          </a:endParaRPr>
        </a:p>
      </dgm:t>
    </dgm:pt>
    <dgm:pt modelId="{D565FFC9-7E5F-4E16-B5CB-8356BB01A266}" type="parTrans" cxnId="{B0DBCE13-AB09-4A29-B70A-02676696CE97}">
      <dgm:prSet/>
      <dgm:spPr/>
      <dgm:t>
        <a:bodyPr/>
        <a:lstStyle/>
        <a:p>
          <a:endParaRPr lang="zh-TW" altLang="en-US" sz="2000">
            <a:latin typeface="標楷體" pitchFamily="65" charset="-120"/>
            <a:ea typeface="標楷體" pitchFamily="65" charset="-120"/>
          </a:endParaRPr>
        </a:p>
      </dgm:t>
    </dgm:pt>
    <dgm:pt modelId="{C5566B29-EA1D-499F-BCA4-71D0AE10D7B6}" type="sibTrans" cxnId="{B0DBCE13-AB09-4A29-B70A-02676696CE97}">
      <dgm:prSet/>
      <dgm:spPr/>
      <dgm:t>
        <a:bodyPr/>
        <a:lstStyle/>
        <a:p>
          <a:endParaRPr lang="zh-TW" altLang="en-US" sz="2000">
            <a:latin typeface="標楷體" pitchFamily="65" charset="-120"/>
            <a:ea typeface="標楷體" pitchFamily="65" charset="-120"/>
          </a:endParaRPr>
        </a:p>
      </dgm:t>
    </dgm:pt>
    <dgm:pt modelId="{163E3733-E3DE-4603-B81D-A07920279013}">
      <dgm:prSet phldrT="[文字]" custT="1"/>
      <dgm:spPr/>
      <dgm:t>
        <a:bodyPr/>
        <a:lstStyle/>
        <a:p>
          <a:r>
            <a:rPr lang="zh-TW" altLang="en-US" sz="3200" dirty="0">
              <a:latin typeface="標楷體" pitchFamily="65" charset="-120"/>
              <a:ea typeface="標楷體" pitchFamily="65" charset="-120"/>
            </a:rPr>
            <a:t>專業群科</a:t>
          </a:r>
          <a:r>
            <a:rPr lang="en-US" altLang="zh-TW" sz="3200" dirty="0">
              <a:latin typeface="標楷體" pitchFamily="65" charset="-120"/>
              <a:ea typeface="標楷體" pitchFamily="65" charset="-120"/>
            </a:rPr>
            <a:t>-88</a:t>
          </a:r>
          <a:r>
            <a:rPr lang="zh-TW" altLang="en-US" sz="3200" dirty="0">
              <a:latin typeface="標楷體" pitchFamily="65" charset="-120"/>
              <a:ea typeface="標楷體" pitchFamily="65" charset="-120"/>
            </a:rPr>
            <a:t>班</a:t>
          </a:r>
          <a:r>
            <a:rPr lang="en-US" altLang="zh-TW" sz="3200" dirty="0">
              <a:latin typeface="標楷體" pitchFamily="65" charset="-120"/>
              <a:ea typeface="標楷體" pitchFamily="65" charset="-120"/>
            </a:rPr>
            <a:t/>
          </a:r>
          <a:br>
            <a:rPr lang="en-US" altLang="zh-TW" sz="3200" dirty="0">
              <a:latin typeface="標楷體" pitchFamily="65" charset="-120"/>
              <a:ea typeface="標楷體" pitchFamily="65" charset="-120"/>
            </a:rPr>
          </a:br>
          <a:r>
            <a:rPr lang="en-US" altLang="zh-TW" sz="3200" dirty="0">
              <a:latin typeface="標楷體" pitchFamily="65" charset="-120"/>
              <a:ea typeface="標楷體" pitchFamily="65" charset="-120"/>
            </a:rPr>
            <a:t>2446</a:t>
          </a:r>
          <a:r>
            <a:rPr lang="zh-TW" altLang="en-US" sz="3200" dirty="0">
              <a:latin typeface="標楷體" pitchFamily="65" charset="-120"/>
              <a:ea typeface="標楷體" pitchFamily="65" charset="-120"/>
            </a:rPr>
            <a:t>個名額</a:t>
          </a:r>
        </a:p>
      </dgm:t>
    </dgm:pt>
    <dgm:pt modelId="{6CB1DB07-AA8B-4C48-A29B-559FCF6B1F87}" type="parTrans" cxnId="{D0D89CFF-2DDC-42B9-97EF-165D11C67010}">
      <dgm:prSet/>
      <dgm:spPr/>
      <dgm:t>
        <a:bodyPr/>
        <a:lstStyle/>
        <a:p>
          <a:endParaRPr lang="zh-TW" altLang="en-US" sz="2000">
            <a:latin typeface="標楷體" pitchFamily="65" charset="-120"/>
            <a:ea typeface="標楷體" pitchFamily="65" charset="-120"/>
          </a:endParaRPr>
        </a:p>
      </dgm:t>
    </dgm:pt>
    <dgm:pt modelId="{EEB7CB51-D528-4B27-BF94-CC9191BAC249}" type="sibTrans" cxnId="{D0D89CFF-2DDC-42B9-97EF-165D11C67010}">
      <dgm:prSet/>
      <dgm:spPr/>
      <dgm:t>
        <a:bodyPr/>
        <a:lstStyle/>
        <a:p>
          <a:endParaRPr lang="zh-TW" altLang="en-US" sz="2000">
            <a:latin typeface="標楷體" pitchFamily="65" charset="-120"/>
            <a:ea typeface="標楷體" pitchFamily="65" charset="-120"/>
          </a:endParaRPr>
        </a:p>
      </dgm:t>
    </dgm:pt>
    <dgm:pt modelId="{6549D92B-83E7-4382-BCE2-AD411F4B9095}">
      <dgm:prSet phldrT="[文字]" custT="1"/>
      <dgm:spPr/>
      <dgm:t>
        <a:bodyPr/>
        <a:lstStyle/>
        <a:p>
          <a:r>
            <a:rPr lang="zh-TW" altLang="en-US" sz="3200" dirty="0">
              <a:latin typeface="標楷體" pitchFamily="65" charset="-120"/>
              <a:ea typeface="標楷體" pitchFamily="65" charset="-120"/>
            </a:rPr>
            <a:t>科學班</a:t>
          </a:r>
          <a:r>
            <a:rPr lang="en-US" altLang="zh-TW" sz="3200" dirty="0">
              <a:latin typeface="標楷體" pitchFamily="65" charset="-120"/>
              <a:ea typeface="標楷體" pitchFamily="65" charset="-120"/>
            </a:rPr>
            <a:t>-1</a:t>
          </a:r>
          <a:r>
            <a:rPr lang="zh-TW" altLang="en-US" sz="3200" dirty="0">
              <a:latin typeface="標楷體" pitchFamily="65" charset="-120"/>
              <a:ea typeface="標楷體" pitchFamily="65" charset="-120"/>
            </a:rPr>
            <a:t>班</a:t>
          </a:r>
          <a:r>
            <a:rPr lang="en-US" altLang="zh-TW" sz="3200" dirty="0">
              <a:latin typeface="標楷體" pitchFamily="65" charset="-120"/>
              <a:ea typeface="標楷體" pitchFamily="65" charset="-120"/>
            </a:rPr>
            <a:t/>
          </a:r>
          <a:br>
            <a:rPr lang="en-US" altLang="zh-TW" sz="3200" dirty="0">
              <a:latin typeface="標楷體" pitchFamily="65" charset="-120"/>
              <a:ea typeface="標楷體" pitchFamily="65" charset="-120"/>
            </a:rPr>
          </a:br>
          <a:r>
            <a:rPr lang="en-US" altLang="zh-TW" sz="3200" dirty="0">
              <a:latin typeface="標楷體" pitchFamily="65" charset="-120"/>
              <a:ea typeface="標楷體" pitchFamily="65" charset="-120"/>
            </a:rPr>
            <a:t>25</a:t>
          </a:r>
          <a:r>
            <a:rPr lang="zh-TW" altLang="en-US" sz="3200" dirty="0">
              <a:latin typeface="標楷體" pitchFamily="65" charset="-120"/>
              <a:ea typeface="標楷體" pitchFamily="65" charset="-120"/>
            </a:rPr>
            <a:t>個名額</a:t>
          </a:r>
        </a:p>
      </dgm:t>
    </dgm:pt>
    <dgm:pt modelId="{97738555-1C5B-4877-B0B6-5F0D62AC8F85}" type="parTrans" cxnId="{DE024195-E350-41E0-843C-07E1C18E238A}">
      <dgm:prSet/>
      <dgm:spPr/>
      <dgm:t>
        <a:bodyPr/>
        <a:lstStyle/>
        <a:p>
          <a:endParaRPr lang="zh-TW" altLang="en-US" sz="2000">
            <a:latin typeface="標楷體" pitchFamily="65" charset="-120"/>
            <a:ea typeface="標楷體" pitchFamily="65" charset="-120"/>
          </a:endParaRPr>
        </a:p>
      </dgm:t>
    </dgm:pt>
    <dgm:pt modelId="{4C9B512C-8C6C-417C-9FE7-3CA82609C85E}" type="sibTrans" cxnId="{DE024195-E350-41E0-843C-07E1C18E238A}">
      <dgm:prSet/>
      <dgm:spPr/>
      <dgm:t>
        <a:bodyPr/>
        <a:lstStyle/>
        <a:p>
          <a:endParaRPr lang="zh-TW" altLang="en-US" sz="2000">
            <a:latin typeface="標楷體" pitchFamily="65" charset="-120"/>
            <a:ea typeface="標楷體" pitchFamily="65" charset="-120"/>
          </a:endParaRPr>
        </a:p>
      </dgm:t>
    </dgm:pt>
    <dgm:pt modelId="{B2B8C07D-43F5-4C65-A23A-D2D80650E3E0}">
      <dgm:prSet phldrT="[文字]" custT="1"/>
      <dgm:spPr/>
      <dgm:t>
        <a:bodyPr/>
        <a:lstStyle/>
        <a:p>
          <a:pPr algn="l"/>
          <a:r>
            <a:rPr lang="zh-TW" altLang="en-US" sz="2800" dirty="0">
              <a:latin typeface="標楷體" pitchFamily="65" charset="-120"/>
              <a:ea typeface="標楷體" pitchFamily="65" charset="-120"/>
            </a:rPr>
            <a:t>體育班</a:t>
          </a:r>
          <a:r>
            <a:rPr lang="en-US" altLang="zh-TW" sz="2800" dirty="0">
              <a:latin typeface="標楷體" pitchFamily="65" charset="-120"/>
              <a:ea typeface="標楷體" pitchFamily="65" charset="-120"/>
            </a:rPr>
            <a:t>-15</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472</a:t>
          </a:r>
          <a:r>
            <a:rPr lang="zh-TW" altLang="en-US" sz="2800" dirty="0">
              <a:latin typeface="標楷體" pitchFamily="65" charset="-120"/>
              <a:ea typeface="標楷體" pitchFamily="65" charset="-120"/>
            </a:rPr>
            <a:t>個名額</a:t>
          </a:r>
          <a:r>
            <a:rPr lang="en-US" altLang="zh-TW" sz="2800" dirty="0">
              <a:latin typeface="標楷體" pitchFamily="65" charset="-120"/>
              <a:ea typeface="標楷體" pitchFamily="65" charset="-120"/>
            </a:rPr>
            <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藝才美術班</a:t>
          </a:r>
          <a:r>
            <a:rPr lang="en-US" altLang="zh-TW" sz="2800" dirty="0">
              <a:latin typeface="標楷體" pitchFamily="65" charset="-120"/>
              <a:ea typeface="標楷體" pitchFamily="65" charset="-120"/>
            </a:rPr>
            <a:t>-4</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100</a:t>
          </a:r>
          <a:r>
            <a:rPr lang="zh-TW" altLang="en-US" sz="2800" dirty="0">
              <a:latin typeface="標楷體" pitchFamily="65" charset="-120"/>
              <a:ea typeface="標楷體" pitchFamily="65" charset="-120"/>
            </a:rPr>
            <a:t>個名額</a:t>
          </a:r>
          <a:r>
            <a:rPr lang="en-US" altLang="zh-TW" sz="2800" dirty="0">
              <a:latin typeface="標楷體" pitchFamily="65" charset="-120"/>
              <a:ea typeface="標楷體" pitchFamily="65" charset="-120"/>
            </a:rPr>
            <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藝才音樂班</a:t>
          </a:r>
          <a:r>
            <a:rPr lang="en-US" altLang="zh-TW" sz="2800" dirty="0">
              <a:latin typeface="標楷體" pitchFamily="65" charset="-120"/>
              <a:ea typeface="標楷體" pitchFamily="65" charset="-120"/>
            </a:rPr>
            <a:t>-3</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75</a:t>
          </a:r>
          <a:r>
            <a:rPr lang="zh-TW" altLang="en-US" sz="2800" dirty="0">
              <a:latin typeface="標楷體" pitchFamily="65" charset="-120"/>
              <a:ea typeface="標楷體" pitchFamily="65" charset="-120"/>
            </a:rPr>
            <a:t>個名額</a:t>
          </a:r>
          <a:r>
            <a:rPr lang="en-US" altLang="zh-TW" sz="2800" dirty="0">
              <a:latin typeface="標楷體" pitchFamily="65" charset="-120"/>
              <a:ea typeface="標楷體" pitchFamily="65" charset="-120"/>
            </a:rPr>
            <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藝才舞蹈班</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25</a:t>
          </a:r>
          <a:r>
            <a:rPr lang="zh-TW" altLang="en-US" sz="2800" dirty="0">
              <a:latin typeface="標楷體" pitchFamily="65" charset="-120"/>
              <a:ea typeface="標楷體" pitchFamily="65" charset="-120"/>
            </a:rPr>
            <a:t>個名額</a:t>
          </a:r>
        </a:p>
      </dgm:t>
    </dgm:pt>
    <dgm:pt modelId="{477E55E1-8396-468B-AFE0-22BEDD77F5B7}" type="parTrans" cxnId="{6D7DEF88-D32A-4953-A58A-951ACC9EE33F}">
      <dgm:prSet/>
      <dgm:spPr/>
      <dgm:t>
        <a:bodyPr/>
        <a:lstStyle/>
        <a:p>
          <a:endParaRPr lang="zh-TW" altLang="en-US" sz="2000">
            <a:latin typeface="標楷體" pitchFamily="65" charset="-120"/>
            <a:ea typeface="標楷體" pitchFamily="65" charset="-120"/>
          </a:endParaRPr>
        </a:p>
      </dgm:t>
    </dgm:pt>
    <dgm:pt modelId="{DACF4943-C3D6-4084-BAB5-AE5B368DB4A7}" type="sibTrans" cxnId="{6D7DEF88-D32A-4953-A58A-951ACC9EE33F}">
      <dgm:prSet/>
      <dgm:spPr/>
      <dgm:t>
        <a:bodyPr/>
        <a:lstStyle/>
        <a:p>
          <a:endParaRPr lang="zh-TW" altLang="en-US" sz="2000">
            <a:latin typeface="標楷體" pitchFamily="65" charset="-120"/>
            <a:ea typeface="標楷體" pitchFamily="65" charset="-120"/>
          </a:endParaRPr>
        </a:p>
      </dgm:t>
    </dgm:pt>
    <dgm:pt modelId="{7946C596-4121-4021-BADA-B7DCCC57B3BE}" type="pres">
      <dgm:prSet presAssocID="{827B186F-5B46-468C-AF55-E024DAAFAA39}" presName="diagram" presStyleCnt="0">
        <dgm:presLayoutVars>
          <dgm:chMax val="1"/>
          <dgm:dir/>
          <dgm:animLvl val="ctr"/>
          <dgm:resizeHandles val="exact"/>
        </dgm:presLayoutVars>
      </dgm:prSet>
      <dgm:spPr/>
      <dgm:t>
        <a:bodyPr/>
        <a:lstStyle/>
        <a:p>
          <a:endParaRPr lang="zh-TW" altLang="en-US"/>
        </a:p>
      </dgm:t>
    </dgm:pt>
    <dgm:pt modelId="{6D023388-E77E-4DEB-AB21-039C45EBC052}" type="pres">
      <dgm:prSet presAssocID="{827B186F-5B46-468C-AF55-E024DAAFAA39}" presName="matrix" presStyleCnt="0"/>
      <dgm:spPr/>
    </dgm:pt>
    <dgm:pt modelId="{CD18A5EF-14CC-4D99-B9B5-ADC491578342}" type="pres">
      <dgm:prSet presAssocID="{827B186F-5B46-468C-AF55-E024DAAFAA39}" presName="tile1" presStyleLbl="node1" presStyleIdx="0" presStyleCnt="4" custLinFactNeighborX="0"/>
      <dgm:spPr/>
      <dgm:t>
        <a:bodyPr/>
        <a:lstStyle/>
        <a:p>
          <a:endParaRPr lang="zh-TW" altLang="en-US"/>
        </a:p>
      </dgm:t>
    </dgm:pt>
    <dgm:pt modelId="{C4C3389C-960C-45F0-B12F-65FC46FCDAAF}" type="pres">
      <dgm:prSet presAssocID="{827B186F-5B46-468C-AF55-E024DAAFAA39}" presName="tile1text" presStyleLbl="node1" presStyleIdx="0" presStyleCnt="4">
        <dgm:presLayoutVars>
          <dgm:chMax val="0"/>
          <dgm:chPref val="0"/>
          <dgm:bulletEnabled val="1"/>
        </dgm:presLayoutVars>
      </dgm:prSet>
      <dgm:spPr/>
      <dgm:t>
        <a:bodyPr/>
        <a:lstStyle/>
        <a:p>
          <a:endParaRPr lang="zh-TW" altLang="en-US"/>
        </a:p>
      </dgm:t>
    </dgm:pt>
    <dgm:pt modelId="{3FA2D15B-CF76-4202-AA22-9C6B1404492F}" type="pres">
      <dgm:prSet presAssocID="{827B186F-5B46-468C-AF55-E024DAAFAA39}" presName="tile2" presStyleLbl="node1" presStyleIdx="1" presStyleCnt="4" custLinFactNeighborX="-898" custLinFactNeighborY="-15188"/>
      <dgm:spPr/>
      <dgm:t>
        <a:bodyPr/>
        <a:lstStyle/>
        <a:p>
          <a:endParaRPr lang="zh-TW" altLang="en-US"/>
        </a:p>
      </dgm:t>
    </dgm:pt>
    <dgm:pt modelId="{2DBDCC4B-9364-4C26-897D-9D5279936C4A}" type="pres">
      <dgm:prSet presAssocID="{827B186F-5B46-468C-AF55-E024DAAFAA39}" presName="tile2text" presStyleLbl="node1" presStyleIdx="1" presStyleCnt="4">
        <dgm:presLayoutVars>
          <dgm:chMax val="0"/>
          <dgm:chPref val="0"/>
          <dgm:bulletEnabled val="1"/>
        </dgm:presLayoutVars>
      </dgm:prSet>
      <dgm:spPr/>
      <dgm:t>
        <a:bodyPr/>
        <a:lstStyle/>
        <a:p>
          <a:endParaRPr lang="zh-TW" altLang="en-US"/>
        </a:p>
      </dgm:t>
    </dgm:pt>
    <dgm:pt modelId="{E95F4473-6895-42D5-9283-BB264002653F}" type="pres">
      <dgm:prSet presAssocID="{827B186F-5B46-468C-AF55-E024DAAFAA39}" presName="tile3" presStyleLbl="node1" presStyleIdx="2" presStyleCnt="4"/>
      <dgm:spPr/>
      <dgm:t>
        <a:bodyPr/>
        <a:lstStyle/>
        <a:p>
          <a:endParaRPr lang="zh-TW" altLang="en-US"/>
        </a:p>
      </dgm:t>
    </dgm:pt>
    <dgm:pt modelId="{CD12BA36-16AB-4F0D-9947-4D905491FE95}" type="pres">
      <dgm:prSet presAssocID="{827B186F-5B46-468C-AF55-E024DAAFAA39}" presName="tile3text" presStyleLbl="node1" presStyleIdx="2" presStyleCnt="4">
        <dgm:presLayoutVars>
          <dgm:chMax val="0"/>
          <dgm:chPref val="0"/>
          <dgm:bulletEnabled val="1"/>
        </dgm:presLayoutVars>
      </dgm:prSet>
      <dgm:spPr/>
      <dgm:t>
        <a:bodyPr/>
        <a:lstStyle/>
        <a:p>
          <a:endParaRPr lang="zh-TW" altLang="en-US"/>
        </a:p>
      </dgm:t>
    </dgm:pt>
    <dgm:pt modelId="{6AB11538-AE62-4BBD-9767-0683C1A64A5B}" type="pres">
      <dgm:prSet presAssocID="{827B186F-5B46-468C-AF55-E024DAAFAA39}" presName="tile4" presStyleLbl="node1" presStyleIdx="3" presStyleCnt="4" custLinFactNeighborY="619"/>
      <dgm:spPr/>
      <dgm:t>
        <a:bodyPr/>
        <a:lstStyle/>
        <a:p>
          <a:endParaRPr lang="zh-TW" altLang="en-US"/>
        </a:p>
      </dgm:t>
    </dgm:pt>
    <dgm:pt modelId="{D9475630-C8AD-44A0-9DDF-60B3D2C6E705}" type="pres">
      <dgm:prSet presAssocID="{827B186F-5B46-468C-AF55-E024DAAFAA39}" presName="tile4text" presStyleLbl="node1" presStyleIdx="3" presStyleCnt="4">
        <dgm:presLayoutVars>
          <dgm:chMax val="0"/>
          <dgm:chPref val="0"/>
          <dgm:bulletEnabled val="1"/>
        </dgm:presLayoutVars>
      </dgm:prSet>
      <dgm:spPr/>
      <dgm:t>
        <a:bodyPr/>
        <a:lstStyle/>
        <a:p>
          <a:endParaRPr lang="zh-TW" altLang="en-US"/>
        </a:p>
      </dgm:t>
    </dgm:pt>
    <dgm:pt modelId="{7595E15C-553B-471B-9ADC-ED155AB191E3}" type="pres">
      <dgm:prSet presAssocID="{827B186F-5B46-468C-AF55-E024DAAFAA39}" presName="centerTile" presStyleLbl="fgShp" presStyleIdx="0" presStyleCnt="1" custScaleX="114921">
        <dgm:presLayoutVars>
          <dgm:chMax val="0"/>
          <dgm:chPref val="0"/>
        </dgm:presLayoutVars>
      </dgm:prSet>
      <dgm:spPr/>
      <dgm:t>
        <a:bodyPr/>
        <a:lstStyle/>
        <a:p>
          <a:endParaRPr lang="zh-TW" altLang="en-US"/>
        </a:p>
      </dgm:t>
    </dgm:pt>
  </dgm:ptLst>
  <dgm:cxnLst>
    <dgm:cxn modelId="{0E74D474-E1F1-462B-B318-AA574FF5B72E}" type="presOf" srcId="{F9E79064-68C8-483E-A861-C4EFA5F54ACA}" destId="{7595E15C-553B-471B-9ADC-ED155AB191E3}" srcOrd="0" destOrd="0" presId="urn:microsoft.com/office/officeart/2005/8/layout/matrix1"/>
    <dgm:cxn modelId="{D0D89CFF-2DDC-42B9-97EF-165D11C67010}" srcId="{F9E79064-68C8-483E-A861-C4EFA5F54ACA}" destId="{163E3733-E3DE-4603-B81D-A07920279013}" srcOrd="1" destOrd="0" parTransId="{6CB1DB07-AA8B-4C48-A29B-559FCF6B1F87}" sibTransId="{EEB7CB51-D528-4B27-BF94-CC9191BAC249}"/>
    <dgm:cxn modelId="{70A32AA7-D510-469F-8DB0-D681A5236FAA}" type="presOf" srcId="{163E3733-E3DE-4603-B81D-A07920279013}" destId="{2DBDCC4B-9364-4C26-897D-9D5279936C4A}" srcOrd="1" destOrd="0" presId="urn:microsoft.com/office/officeart/2005/8/layout/matrix1"/>
    <dgm:cxn modelId="{DE024195-E350-41E0-843C-07E1C18E238A}" srcId="{F9E79064-68C8-483E-A861-C4EFA5F54ACA}" destId="{6549D92B-83E7-4382-BCE2-AD411F4B9095}" srcOrd="2" destOrd="0" parTransId="{97738555-1C5B-4877-B0B6-5F0D62AC8F85}" sibTransId="{4C9B512C-8C6C-417C-9FE7-3CA82609C85E}"/>
    <dgm:cxn modelId="{BDBC1887-A515-476B-A110-D7DC8E45B2B4}" type="presOf" srcId="{163E3733-E3DE-4603-B81D-A07920279013}" destId="{3FA2D15B-CF76-4202-AA22-9C6B1404492F}" srcOrd="0" destOrd="0" presId="urn:microsoft.com/office/officeart/2005/8/layout/matrix1"/>
    <dgm:cxn modelId="{41D125F7-4F59-44F9-B8B1-BE12B712D02E}" srcId="{827B186F-5B46-468C-AF55-E024DAAFAA39}" destId="{F9E79064-68C8-483E-A861-C4EFA5F54ACA}" srcOrd="0" destOrd="0" parTransId="{83CD7FB1-65A5-4620-A94D-7E1A4C92B777}" sibTransId="{88A2C6E5-2988-49BF-B1B1-289F0A496B89}"/>
    <dgm:cxn modelId="{6D7DEF88-D32A-4953-A58A-951ACC9EE33F}" srcId="{F9E79064-68C8-483E-A861-C4EFA5F54ACA}" destId="{B2B8C07D-43F5-4C65-A23A-D2D80650E3E0}" srcOrd="3" destOrd="0" parTransId="{477E55E1-8396-468B-AFE0-22BEDD77F5B7}" sibTransId="{DACF4943-C3D6-4084-BAB5-AE5B368DB4A7}"/>
    <dgm:cxn modelId="{B0DBCE13-AB09-4A29-B70A-02676696CE97}" srcId="{F9E79064-68C8-483E-A861-C4EFA5F54ACA}" destId="{A7112B98-6EF3-4FE7-BF3D-C59D1B368008}" srcOrd="0" destOrd="0" parTransId="{D565FFC9-7E5F-4E16-B5CB-8356BB01A266}" sibTransId="{C5566B29-EA1D-499F-BCA4-71D0AE10D7B6}"/>
    <dgm:cxn modelId="{7ED3AEC2-6491-4A5D-B141-A441A72A3FE0}" type="presOf" srcId="{B2B8C07D-43F5-4C65-A23A-D2D80650E3E0}" destId="{D9475630-C8AD-44A0-9DDF-60B3D2C6E705}" srcOrd="1" destOrd="0" presId="urn:microsoft.com/office/officeart/2005/8/layout/matrix1"/>
    <dgm:cxn modelId="{45125BD8-66CC-4DA3-9CF4-31C2AB93177D}" type="presOf" srcId="{6549D92B-83E7-4382-BCE2-AD411F4B9095}" destId="{E95F4473-6895-42D5-9283-BB264002653F}" srcOrd="0" destOrd="0" presId="urn:microsoft.com/office/officeart/2005/8/layout/matrix1"/>
    <dgm:cxn modelId="{BDFC8821-F185-4FC2-B66E-7882515045B3}" type="presOf" srcId="{B2B8C07D-43F5-4C65-A23A-D2D80650E3E0}" destId="{6AB11538-AE62-4BBD-9767-0683C1A64A5B}" srcOrd="0" destOrd="0" presId="urn:microsoft.com/office/officeart/2005/8/layout/matrix1"/>
    <dgm:cxn modelId="{527A77B7-E001-4500-93CD-DECB0EA1A5E6}" type="presOf" srcId="{6549D92B-83E7-4382-BCE2-AD411F4B9095}" destId="{CD12BA36-16AB-4F0D-9947-4D905491FE95}" srcOrd="1" destOrd="0" presId="urn:microsoft.com/office/officeart/2005/8/layout/matrix1"/>
    <dgm:cxn modelId="{B3015D0F-1479-4118-9721-19C63375687C}" type="presOf" srcId="{A7112B98-6EF3-4FE7-BF3D-C59D1B368008}" destId="{CD18A5EF-14CC-4D99-B9B5-ADC491578342}" srcOrd="0" destOrd="0" presId="urn:microsoft.com/office/officeart/2005/8/layout/matrix1"/>
    <dgm:cxn modelId="{A0E9BBC8-AD6E-4214-B22F-1B998F5DB232}" type="presOf" srcId="{A7112B98-6EF3-4FE7-BF3D-C59D1B368008}" destId="{C4C3389C-960C-45F0-B12F-65FC46FCDAAF}" srcOrd="1" destOrd="0" presId="urn:microsoft.com/office/officeart/2005/8/layout/matrix1"/>
    <dgm:cxn modelId="{2A65B5A1-BB6C-471C-B3E7-28BF9AE5C540}" type="presOf" srcId="{827B186F-5B46-468C-AF55-E024DAAFAA39}" destId="{7946C596-4121-4021-BADA-B7DCCC57B3BE}" srcOrd="0" destOrd="0" presId="urn:microsoft.com/office/officeart/2005/8/layout/matrix1"/>
    <dgm:cxn modelId="{318A773D-977A-44B4-A3DC-5770CE65D298}" type="presParOf" srcId="{7946C596-4121-4021-BADA-B7DCCC57B3BE}" destId="{6D023388-E77E-4DEB-AB21-039C45EBC052}" srcOrd="0" destOrd="0" presId="urn:microsoft.com/office/officeart/2005/8/layout/matrix1"/>
    <dgm:cxn modelId="{5E6E6C90-4358-480A-A37F-C61BC7381CE4}" type="presParOf" srcId="{6D023388-E77E-4DEB-AB21-039C45EBC052}" destId="{CD18A5EF-14CC-4D99-B9B5-ADC491578342}" srcOrd="0" destOrd="0" presId="urn:microsoft.com/office/officeart/2005/8/layout/matrix1"/>
    <dgm:cxn modelId="{D89F5E7E-C380-4542-84FF-AB76976F8C2E}" type="presParOf" srcId="{6D023388-E77E-4DEB-AB21-039C45EBC052}" destId="{C4C3389C-960C-45F0-B12F-65FC46FCDAAF}" srcOrd="1" destOrd="0" presId="urn:microsoft.com/office/officeart/2005/8/layout/matrix1"/>
    <dgm:cxn modelId="{4091DA00-710B-4DF8-BA0A-05610E095358}" type="presParOf" srcId="{6D023388-E77E-4DEB-AB21-039C45EBC052}" destId="{3FA2D15B-CF76-4202-AA22-9C6B1404492F}" srcOrd="2" destOrd="0" presId="urn:microsoft.com/office/officeart/2005/8/layout/matrix1"/>
    <dgm:cxn modelId="{A0B9547E-ED11-40A8-B45D-317811C2CEB0}" type="presParOf" srcId="{6D023388-E77E-4DEB-AB21-039C45EBC052}" destId="{2DBDCC4B-9364-4C26-897D-9D5279936C4A}" srcOrd="3" destOrd="0" presId="urn:microsoft.com/office/officeart/2005/8/layout/matrix1"/>
    <dgm:cxn modelId="{C7CEC1AF-97AC-4E22-BBB1-7EECB38C08CC}" type="presParOf" srcId="{6D023388-E77E-4DEB-AB21-039C45EBC052}" destId="{E95F4473-6895-42D5-9283-BB264002653F}" srcOrd="4" destOrd="0" presId="urn:microsoft.com/office/officeart/2005/8/layout/matrix1"/>
    <dgm:cxn modelId="{2D56619D-A7BB-4E13-A392-F33BF1B4D766}" type="presParOf" srcId="{6D023388-E77E-4DEB-AB21-039C45EBC052}" destId="{CD12BA36-16AB-4F0D-9947-4D905491FE95}" srcOrd="5" destOrd="0" presId="urn:microsoft.com/office/officeart/2005/8/layout/matrix1"/>
    <dgm:cxn modelId="{F5E5ED59-94DA-42D9-BE70-9801FC24C1A7}" type="presParOf" srcId="{6D023388-E77E-4DEB-AB21-039C45EBC052}" destId="{6AB11538-AE62-4BBD-9767-0683C1A64A5B}" srcOrd="6" destOrd="0" presId="urn:microsoft.com/office/officeart/2005/8/layout/matrix1"/>
    <dgm:cxn modelId="{00C50BF5-2A00-4265-9A29-B314213DE268}" type="presParOf" srcId="{6D023388-E77E-4DEB-AB21-039C45EBC052}" destId="{D9475630-C8AD-44A0-9DDF-60B3D2C6E705}" srcOrd="7" destOrd="0" presId="urn:microsoft.com/office/officeart/2005/8/layout/matrix1"/>
    <dgm:cxn modelId="{3CC2FE3B-92C8-4156-B018-2B3EB6B81978}" type="presParOf" srcId="{7946C596-4121-4021-BADA-B7DCCC57B3BE}" destId="{7595E15C-553B-471B-9ADC-ED155AB191E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1#4" qsCatId="simple" csTypeId="urn:microsoft.com/office/officeart/2005/8/colors/accent2_2" csCatId="accent2" phldr="1"/>
      <dgm:spPr/>
      <dgm:t>
        <a:bodyPr/>
        <a:lstStyle/>
        <a:p>
          <a:endParaRPr lang="zh-TW" altLang="en-US"/>
        </a:p>
      </dgm:t>
    </dgm:pt>
    <dgm:pt modelId="{B625F2EB-10E5-4149-8948-148379F6CACA}">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適性輔導</a:t>
          </a:r>
        </a:p>
      </dgm:t>
    </dgm:pt>
    <dgm:pt modelId="{4538D5EC-F26F-48D5-A6E0-75ECE2C745A7}" type="parTrans" cxnId="{DE954ED6-D966-4ADE-B96B-11239B33A9DE}">
      <dgm:prSet/>
      <dgm:spPr/>
      <dgm:t>
        <a:bodyPr/>
        <a:lstStyle/>
        <a:p>
          <a:endParaRPr lang="zh-TW" altLang="en-US">
            <a:solidFill>
              <a:schemeClr val="tx1"/>
            </a:solidFill>
          </a:endParaRPr>
        </a:p>
      </dgm:t>
    </dgm:pt>
    <dgm:pt modelId="{F6CBCB96-AAC9-4331-A6E3-92D55FF819FA}" type="sibTrans" cxnId="{DE954ED6-D966-4ADE-B96B-11239B33A9DE}">
      <dgm:prSet/>
      <dgm:spPr/>
      <dgm:t>
        <a:bodyPr/>
        <a:lstStyle/>
        <a:p>
          <a:endParaRPr lang="zh-TW" altLang="en-US">
            <a:solidFill>
              <a:schemeClr val="tx1"/>
            </a:solidFill>
          </a:endParaRPr>
        </a:p>
      </dgm:t>
    </dgm:pt>
    <dgm:pt modelId="{C0BA452B-58F9-4D08-9C12-EE745668566A}">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多元學習</a:t>
          </a:r>
        </a:p>
      </dgm:t>
    </dgm:pt>
    <dgm:pt modelId="{288EAFA3-7AFA-4E08-9F83-DD1D789A95C9}" type="sibTrans" cxnId="{098F245B-042A-4729-A996-24DD4446AD25}">
      <dgm:prSet/>
      <dgm:spPr/>
      <dgm:t>
        <a:bodyPr/>
        <a:lstStyle/>
        <a:p>
          <a:endParaRPr lang="zh-TW" altLang="en-US">
            <a:solidFill>
              <a:schemeClr val="tx1"/>
            </a:solidFill>
          </a:endParaRPr>
        </a:p>
      </dgm:t>
    </dgm:pt>
    <dgm:pt modelId="{F0D173E7-34E4-45CD-8598-B168AA3E55AE}" type="parTrans" cxnId="{098F245B-042A-4729-A996-24DD4446AD25}">
      <dgm:prSet/>
      <dgm:spPr/>
      <dgm:t>
        <a:bodyPr/>
        <a:lstStyle/>
        <a:p>
          <a:endParaRPr lang="zh-TW" altLang="en-US">
            <a:solidFill>
              <a:schemeClr val="tx1"/>
            </a:solidFill>
          </a:endParaRPr>
        </a:p>
      </dgm:t>
    </dgm:pt>
    <dgm:pt modelId="{19249124-F0DD-4A7E-A6ED-2EC7309F368E}">
      <dgm:prSet phldrT="[文字]" custT="1"/>
      <dgm:spPr>
        <a:solidFill>
          <a:srgbClr val="B1FFFF">
            <a:alpha val="90000"/>
          </a:srgbClr>
        </a:solidFill>
        <a:ln>
          <a:solidFill>
            <a:schemeClr val="tx1">
              <a:alpha val="90000"/>
            </a:schemeClr>
          </a:solidFill>
        </a:ln>
      </dgm:spPr>
      <dgm:t>
        <a:bodyPr anchor="ctr"/>
        <a:lstStyle/>
        <a:p>
          <a:pPr algn="ctr"/>
          <a:r>
            <a:rPr lang="zh-TW" altLang="en-US" sz="2000" b="1" u="sng" dirty="0">
              <a:solidFill>
                <a:schemeClr val="tx1"/>
              </a:solidFill>
            </a:rPr>
            <a:t>採計</a:t>
          </a:r>
          <a:r>
            <a:rPr lang="en-US" altLang="zh-TW" sz="2000" b="1" u="sng" dirty="0">
              <a:solidFill>
                <a:schemeClr val="tx1"/>
              </a:solidFill>
            </a:rPr>
            <a:t>32</a:t>
          </a:r>
          <a:r>
            <a:rPr lang="zh-TW" altLang="en-US" sz="2000" b="1" u="sng" dirty="0">
              <a:solidFill>
                <a:schemeClr val="tx1"/>
              </a:solidFill>
            </a:rPr>
            <a:t>分</a:t>
          </a:r>
        </a:p>
      </dgm:t>
    </dgm:pt>
    <dgm:pt modelId="{10AC73A9-FE8C-49C0-8B57-082B3D964D3F}" type="sibTrans" cxnId="{87D4FEEE-CC21-4C22-87C8-4DCFCB83206E}">
      <dgm:prSet/>
      <dgm:spPr/>
      <dgm:t>
        <a:bodyPr/>
        <a:lstStyle/>
        <a:p>
          <a:endParaRPr lang="zh-TW" altLang="en-US">
            <a:solidFill>
              <a:schemeClr val="tx1"/>
            </a:solidFill>
          </a:endParaRPr>
        </a:p>
      </dgm:t>
    </dgm:pt>
    <dgm:pt modelId="{7F6AF54F-00ED-444A-B0F9-39340F8718BE}" type="parTrans" cxnId="{87D4FEEE-CC21-4C22-87C8-4DCFCB83206E}">
      <dgm:prSet/>
      <dgm:spPr/>
      <dgm:t>
        <a:bodyPr/>
        <a:lstStyle/>
        <a:p>
          <a:endParaRPr lang="zh-TW" altLang="en-US">
            <a:solidFill>
              <a:schemeClr val="tx1"/>
            </a:solidFill>
          </a:endParaRPr>
        </a:p>
      </dgm:t>
    </dgm:pt>
    <dgm:pt modelId="{BF3883D0-7001-44C2-901B-A585C73FBE5F}">
      <dgm:prSet phldrT="[文字]" custT="1"/>
      <dgm:spPr>
        <a:solidFill>
          <a:srgbClr val="B1FFFF">
            <a:alpha val="90000"/>
          </a:srgbClr>
        </a:solidFill>
        <a:ln>
          <a:solidFill>
            <a:srgbClr val="000000">
              <a:alpha val="90000"/>
            </a:srgbClr>
          </a:solidFill>
        </a:ln>
      </dgm:spPr>
      <dgm:t>
        <a:bodyPr anchor="ctr"/>
        <a:lstStyle/>
        <a:p>
          <a:r>
            <a:rPr lang="zh-TW" altLang="en-US" sz="2000" b="1" u="sng" dirty="0">
              <a:solidFill>
                <a:schemeClr val="tx1"/>
              </a:solidFill>
            </a:rPr>
            <a:t>採計</a:t>
          </a:r>
          <a:r>
            <a:rPr lang="en-US" altLang="zh-TW" sz="2000" b="1" u="sng" dirty="0">
              <a:solidFill>
                <a:schemeClr val="tx1"/>
              </a:solidFill>
            </a:rPr>
            <a:t>35</a:t>
          </a:r>
          <a:r>
            <a:rPr lang="zh-TW" altLang="en-US" sz="2000" b="1" u="sng" dirty="0">
              <a:solidFill>
                <a:schemeClr val="tx1"/>
              </a:solidFill>
            </a:rPr>
            <a:t>分</a:t>
          </a:r>
        </a:p>
      </dgm:t>
    </dgm:pt>
    <dgm:pt modelId="{BB0400D1-699A-4D9A-8473-DB385D4EF011}" type="sibTrans" cxnId="{6E3925E8-3950-49DD-B576-1730647D7EB2}">
      <dgm:prSet/>
      <dgm:spPr/>
      <dgm:t>
        <a:bodyPr/>
        <a:lstStyle/>
        <a:p>
          <a:endParaRPr lang="zh-TW" altLang="en-US">
            <a:solidFill>
              <a:schemeClr val="tx1"/>
            </a:solidFill>
          </a:endParaRPr>
        </a:p>
      </dgm:t>
    </dgm:pt>
    <dgm:pt modelId="{B5525506-3FA0-4083-BB46-A2AC44E20EED}" type="parTrans" cxnId="{6E3925E8-3950-49DD-B576-1730647D7EB2}">
      <dgm:prSet/>
      <dgm:spPr/>
      <dgm:t>
        <a:bodyPr/>
        <a:lstStyle/>
        <a:p>
          <a:endParaRPr lang="zh-TW" altLang="en-US">
            <a:solidFill>
              <a:schemeClr val="tx1"/>
            </a:solidFill>
          </a:endParaRPr>
        </a:p>
      </dgm:t>
    </dgm:pt>
    <dgm:pt modelId="{33D1DF83-6FA8-491B-AE46-8C5470B6695B}">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教育會考</a:t>
          </a:r>
        </a:p>
      </dgm:t>
    </dgm:pt>
    <dgm:pt modelId="{26971985-E956-48B4-8640-A3266AF6487F}" type="parTrans" cxnId="{FAC25FA9-73F4-4151-9AB1-14B2A6F7D99B}">
      <dgm:prSet/>
      <dgm:spPr/>
      <dgm:t>
        <a:bodyPr/>
        <a:lstStyle/>
        <a:p>
          <a:endParaRPr lang="zh-TW" altLang="en-US">
            <a:solidFill>
              <a:schemeClr val="tx1"/>
            </a:solidFill>
          </a:endParaRPr>
        </a:p>
      </dgm:t>
    </dgm:pt>
    <dgm:pt modelId="{20706A68-CA4F-4245-B745-AD5B3F276025}" type="sibTrans" cxnId="{FAC25FA9-73F4-4151-9AB1-14B2A6F7D99B}">
      <dgm:prSet/>
      <dgm:spPr/>
      <dgm:t>
        <a:bodyPr/>
        <a:lstStyle/>
        <a:p>
          <a:endParaRPr lang="zh-TW" altLang="en-US">
            <a:solidFill>
              <a:schemeClr val="tx1"/>
            </a:solidFill>
          </a:endParaRPr>
        </a:p>
      </dgm:t>
    </dgm:pt>
    <dgm:pt modelId="{5ACA794B-7619-4EA6-A915-1A29521C5590}">
      <dgm:prSet phldrT="[文字]" custT="1"/>
      <dgm:spPr>
        <a:solidFill>
          <a:srgbClr val="B1FFFF">
            <a:alpha val="90000"/>
          </a:srgbClr>
        </a:solidFill>
        <a:ln>
          <a:solidFill>
            <a:srgbClr val="000000">
              <a:alpha val="90000"/>
            </a:srgbClr>
          </a:solidFill>
        </a:ln>
      </dgm:spPr>
      <dgm:t>
        <a:bodyPr lIns="39600" rIns="0" anchor="ctr"/>
        <a:lstStyle/>
        <a:p>
          <a:pPr marL="252000" algn="r">
            <a:spcBef>
              <a:spcPts val="200"/>
            </a:spcBef>
          </a:pPr>
          <a:r>
            <a:rPr lang="en-US" altLang="zh-TW" sz="2400" dirty="0">
              <a:solidFill>
                <a:schemeClr val="tx1"/>
              </a:solidFill>
              <a:latin typeface="+mn-lt"/>
            </a:rPr>
            <a:t>33</a:t>
          </a:r>
          <a:r>
            <a:rPr lang="zh-TW" altLang="en-US" sz="2400" dirty="0">
              <a:solidFill>
                <a:schemeClr val="tx1"/>
              </a:solidFill>
              <a:latin typeface="+mn-lt"/>
            </a:rPr>
            <a:t>分</a:t>
          </a:r>
        </a:p>
      </dgm:t>
    </dgm:pt>
    <dgm:pt modelId="{2D0225E2-6BD3-4B84-9D92-A2D917DC64A4}" type="sibTrans" cxnId="{D7CB9603-4DEC-4CE0-9854-2308A7D4ACCA}">
      <dgm:prSet/>
      <dgm:spPr/>
      <dgm:t>
        <a:bodyPr/>
        <a:lstStyle/>
        <a:p>
          <a:endParaRPr lang="zh-TW" altLang="en-US">
            <a:solidFill>
              <a:schemeClr val="tx1"/>
            </a:solidFill>
          </a:endParaRPr>
        </a:p>
      </dgm:t>
    </dgm:pt>
    <dgm:pt modelId="{32282500-FB3A-4304-91B5-CDB2E162DBBD}" type="parTrans" cxnId="{D7CB9603-4DEC-4CE0-9854-2308A7D4ACCA}">
      <dgm:prSet/>
      <dgm:spPr/>
      <dgm:t>
        <a:bodyPr/>
        <a:lstStyle/>
        <a:p>
          <a:endParaRPr lang="zh-TW" altLang="en-US">
            <a:solidFill>
              <a:schemeClr val="tx1"/>
            </a:solidFill>
          </a:endParaRPr>
        </a:p>
      </dgm:t>
    </dgm:pt>
    <dgm:pt modelId="{FF8D0DE0-7183-4802-A472-D51DF5A0C91C}">
      <dgm:prSet phldrT="[文字]" custT="1"/>
      <dgm:spPr>
        <a:solidFill>
          <a:srgbClr val="B1FFFF">
            <a:alpha val="90000"/>
          </a:srgbClr>
        </a:solidFill>
        <a:ln>
          <a:solidFill>
            <a:schemeClr val="tx1">
              <a:alpha val="90000"/>
            </a:schemeClr>
          </a:solidFill>
        </a:ln>
      </dgm:spPr>
      <dgm:t>
        <a:bodyPr anchor="ctr"/>
        <a:lstStyle/>
        <a:p>
          <a:pPr algn="ctr"/>
          <a:r>
            <a:rPr lang="zh-TW" altLang="en-US" sz="2000" dirty="0">
              <a:solidFill>
                <a:schemeClr val="tx1"/>
              </a:solidFill>
            </a:rPr>
            <a:t>總分</a:t>
          </a:r>
          <a:r>
            <a:rPr lang="en-US" altLang="zh-TW" sz="2000" dirty="0">
              <a:solidFill>
                <a:schemeClr val="tx1"/>
              </a:solidFill>
            </a:rPr>
            <a:t>32</a:t>
          </a:r>
          <a:r>
            <a:rPr lang="zh-TW" altLang="en-US" sz="2000" dirty="0">
              <a:solidFill>
                <a:schemeClr val="tx1"/>
              </a:solidFill>
            </a:rPr>
            <a:t>分</a:t>
          </a:r>
        </a:p>
      </dgm:t>
    </dgm:pt>
    <dgm:pt modelId="{D36406B9-0E8F-42DA-8278-1758A98C6133}" type="parTrans" cxnId="{89B086EC-A8B6-4CAE-ACE9-C7149DFA28B7}">
      <dgm:prSet/>
      <dgm:spPr/>
      <dgm:t>
        <a:bodyPr/>
        <a:lstStyle/>
        <a:p>
          <a:endParaRPr lang="zh-TW" altLang="en-US">
            <a:solidFill>
              <a:schemeClr val="tx1"/>
            </a:solidFill>
          </a:endParaRPr>
        </a:p>
      </dgm:t>
    </dgm:pt>
    <dgm:pt modelId="{530C475B-951E-4ADF-9023-BB44AC0D2AC6}" type="sibTrans" cxnId="{89B086EC-A8B6-4CAE-ACE9-C7149DFA28B7}">
      <dgm:prSet/>
      <dgm:spPr/>
      <dgm:t>
        <a:bodyPr/>
        <a:lstStyle/>
        <a:p>
          <a:endParaRPr lang="zh-TW" altLang="en-US">
            <a:solidFill>
              <a:schemeClr val="tx1"/>
            </a:solidFill>
          </a:endParaRPr>
        </a:p>
      </dgm:t>
    </dgm:pt>
    <dgm:pt modelId="{82089FB6-1069-40A4-A70D-663009CAC143}">
      <dgm:prSet phldrT="[文字]" custT="1"/>
      <dgm:spPr>
        <a:solidFill>
          <a:srgbClr val="B1FFFF">
            <a:alpha val="90000"/>
          </a:srgbClr>
        </a:solidFill>
        <a:ln>
          <a:solidFill>
            <a:srgbClr val="000000">
              <a:alpha val="90000"/>
            </a:srgbClr>
          </a:solidFill>
        </a:ln>
      </dgm:spPr>
      <dgm:t>
        <a:bodyPr anchor="ctr"/>
        <a:lstStyle/>
        <a:p>
          <a:r>
            <a:rPr lang="zh-TW" altLang="en-US" sz="2000" dirty="0">
              <a:solidFill>
                <a:schemeClr val="tx1"/>
              </a:solidFill>
            </a:rPr>
            <a:t>總分</a:t>
          </a:r>
          <a:r>
            <a:rPr lang="en-US" altLang="zh-TW" sz="2000" dirty="0">
              <a:solidFill>
                <a:schemeClr val="tx1"/>
              </a:solidFill>
            </a:rPr>
            <a:t>42</a:t>
          </a:r>
          <a:r>
            <a:rPr lang="zh-TW" altLang="en-US" sz="2000" dirty="0">
              <a:solidFill>
                <a:schemeClr val="tx1"/>
              </a:solidFill>
            </a:rPr>
            <a:t>分</a:t>
          </a:r>
        </a:p>
      </dgm:t>
    </dgm:pt>
    <dgm:pt modelId="{30E778EF-CB4F-4134-807F-3F99E87F8A13}" type="parTrans" cxnId="{24AF1BD1-829D-4895-ABC1-3C3826106667}">
      <dgm:prSet/>
      <dgm:spPr/>
      <dgm:t>
        <a:bodyPr/>
        <a:lstStyle/>
        <a:p>
          <a:endParaRPr lang="zh-TW" altLang="en-US">
            <a:solidFill>
              <a:schemeClr val="tx1"/>
            </a:solidFill>
          </a:endParaRPr>
        </a:p>
      </dgm:t>
    </dgm:pt>
    <dgm:pt modelId="{273D7343-E26D-48D8-B684-5E4ACA35AC45}" type="sibTrans" cxnId="{24AF1BD1-829D-4895-ABC1-3C3826106667}">
      <dgm:prSet/>
      <dgm:spPr/>
      <dgm:t>
        <a:bodyPr/>
        <a:lstStyle/>
        <a:p>
          <a:endParaRPr lang="zh-TW" altLang="en-US">
            <a:solidFill>
              <a:schemeClr val="tx1"/>
            </a:solidFill>
          </a:endParaRPr>
        </a:p>
      </dgm:t>
    </dgm:pt>
    <dgm:pt modelId="{4E63D85C-3837-4D2B-B9A0-FCAAE26FC636}" type="pres">
      <dgm:prSet presAssocID="{205E4696-CE36-40FB-8726-EC24909286A6}" presName="Name0" presStyleCnt="0">
        <dgm:presLayoutVars>
          <dgm:dir/>
          <dgm:animLvl val="lvl"/>
          <dgm:resizeHandles/>
        </dgm:presLayoutVars>
      </dgm:prSet>
      <dgm:spPr/>
      <dgm:t>
        <a:bodyPr/>
        <a:lstStyle/>
        <a:p>
          <a:endParaRPr lang="zh-TW" altLang="en-US"/>
        </a:p>
      </dgm:t>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3" custScaleX="224074">
        <dgm:presLayoutVars>
          <dgm:bulletEnabled val="1"/>
        </dgm:presLayoutVars>
      </dgm:prSet>
      <dgm:spPr/>
      <dgm:t>
        <a:bodyPr/>
        <a:lstStyle/>
        <a:p>
          <a:endParaRPr lang="zh-TW" altLang="en-US"/>
        </a:p>
      </dgm:t>
    </dgm:pt>
    <dgm:pt modelId="{3F539567-1F23-4E76-A758-5A862BB9EFFC}" type="pres">
      <dgm:prSet presAssocID="{B625F2EB-10E5-4149-8948-148379F6CACA}" presName="childShp" presStyleLbl="bgAccFollowNode1" presStyleIdx="0" presStyleCnt="3">
        <dgm:presLayoutVars>
          <dgm:bulletEnabled val="1"/>
        </dgm:presLayoutVars>
      </dgm:prSet>
      <dgm:spPr/>
      <dgm:t>
        <a:bodyPr/>
        <a:lstStyle/>
        <a:p>
          <a:endParaRPr lang="zh-TW" altLang="en-US"/>
        </a:p>
      </dgm:t>
    </dgm:pt>
    <dgm:pt modelId="{25541B67-E6BB-4A55-AB99-60DBC347093E}" type="pres">
      <dgm:prSet presAssocID="{F6CBCB96-AAC9-4331-A6E3-92D55FF819FA}" presName="spacing" presStyleCnt="0"/>
      <dgm:spPr/>
    </dgm:pt>
    <dgm:pt modelId="{670EE82C-C216-48D5-9379-19F889DB8888}" type="pres">
      <dgm:prSet presAssocID="{C0BA452B-58F9-4D08-9C12-EE745668566A}" presName="linNode" presStyleCnt="0"/>
      <dgm:spPr/>
    </dgm:pt>
    <dgm:pt modelId="{09D89B46-01BD-4CE7-8FF2-34FB9ACC1234}" type="pres">
      <dgm:prSet presAssocID="{C0BA452B-58F9-4D08-9C12-EE745668566A}" presName="parentShp" presStyleLbl="node1" presStyleIdx="1" presStyleCnt="3" custScaleX="247987" custLinFactNeighborX="-29" custLinFactNeighborY="2676">
        <dgm:presLayoutVars>
          <dgm:bulletEnabled val="1"/>
        </dgm:presLayoutVars>
      </dgm:prSet>
      <dgm:spPr/>
      <dgm:t>
        <a:bodyPr/>
        <a:lstStyle/>
        <a:p>
          <a:endParaRPr lang="zh-TW" altLang="en-US"/>
        </a:p>
      </dgm:t>
    </dgm:pt>
    <dgm:pt modelId="{B9BF2826-A93F-484E-809F-0952285A6A23}" type="pres">
      <dgm:prSet presAssocID="{C0BA452B-58F9-4D08-9C12-EE745668566A}" presName="childShp" presStyleLbl="bgAccFollowNode1" presStyleIdx="1" presStyleCnt="3" custScaleX="111608">
        <dgm:presLayoutVars>
          <dgm:bulletEnabled val="1"/>
        </dgm:presLayoutVars>
      </dgm:prSet>
      <dgm:spPr/>
      <dgm:t>
        <a:bodyPr/>
        <a:lstStyle/>
        <a:p>
          <a:endParaRPr lang="zh-TW" altLang="en-US"/>
        </a:p>
      </dgm:t>
    </dgm:pt>
    <dgm:pt modelId="{FC401293-0E6F-4BE0-9B3D-3779AF0E7BDB}" type="pres">
      <dgm:prSet presAssocID="{288EAFA3-7AFA-4E08-9F83-DD1D789A95C9}" presName="spacing" presStyleCnt="0"/>
      <dgm:spPr/>
    </dgm:pt>
    <dgm:pt modelId="{18881F29-BE38-41C9-9182-D08C73E20DEA}" type="pres">
      <dgm:prSet presAssocID="{33D1DF83-6FA8-491B-AE46-8C5470B6695B}" presName="linNode" presStyleCnt="0"/>
      <dgm:spPr/>
    </dgm:pt>
    <dgm:pt modelId="{BDD9785E-5988-4D9A-BEBF-25DE815D2930}" type="pres">
      <dgm:prSet presAssocID="{33D1DF83-6FA8-491B-AE46-8C5470B6695B}" presName="parentShp" presStyleLbl="node1" presStyleIdx="2" presStyleCnt="3" custScaleX="259923" custLinFactNeighborX="1274" custLinFactNeighborY="11521">
        <dgm:presLayoutVars>
          <dgm:bulletEnabled val="1"/>
        </dgm:presLayoutVars>
      </dgm:prSet>
      <dgm:spPr/>
      <dgm:t>
        <a:bodyPr/>
        <a:lstStyle/>
        <a:p>
          <a:endParaRPr lang="zh-TW" altLang="en-US"/>
        </a:p>
      </dgm:t>
    </dgm:pt>
    <dgm:pt modelId="{413D0A37-9639-43F8-AAA7-6563C960F0FF}" type="pres">
      <dgm:prSet presAssocID="{33D1DF83-6FA8-491B-AE46-8C5470B6695B}" presName="childShp" presStyleLbl="bgAccFollowNode1" presStyleIdx="2" presStyleCnt="3" custScaleX="117047" custLinFactNeighborX="-11258" custLinFactNeighborY="845">
        <dgm:presLayoutVars>
          <dgm:bulletEnabled val="1"/>
        </dgm:presLayoutVars>
      </dgm:prSet>
      <dgm:spPr/>
      <dgm:t>
        <a:bodyPr/>
        <a:lstStyle/>
        <a:p>
          <a:endParaRPr lang="zh-TW" altLang="en-US"/>
        </a:p>
      </dgm:t>
    </dgm:pt>
  </dgm:ptLst>
  <dgm:cxnLst>
    <dgm:cxn modelId="{FAC25FA9-73F4-4151-9AB1-14B2A6F7D99B}" srcId="{205E4696-CE36-40FB-8726-EC24909286A6}" destId="{33D1DF83-6FA8-491B-AE46-8C5470B6695B}" srcOrd="2" destOrd="0" parTransId="{26971985-E956-48B4-8640-A3266AF6487F}" sibTransId="{20706A68-CA4F-4245-B745-AD5B3F276025}"/>
    <dgm:cxn modelId="{AD028663-FB0C-41B5-B65E-6059DF4C53D6}" type="presOf" srcId="{33D1DF83-6FA8-491B-AE46-8C5470B6695B}" destId="{BDD9785E-5988-4D9A-BEBF-25DE815D2930}" srcOrd="0" destOrd="0" presId="urn:microsoft.com/office/officeart/2005/8/layout/vList6"/>
    <dgm:cxn modelId="{76ED44B2-4937-482D-AE66-E2A99F2F25CE}" type="presOf" srcId="{BF3883D0-7001-44C2-901B-A585C73FBE5F}" destId="{B9BF2826-A93F-484E-809F-0952285A6A23}" srcOrd="0" destOrd="0" presId="urn:microsoft.com/office/officeart/2005/8/layout/vList6"/>
    <dgm:cxn modelId="{098F245B-042A-4729-A996-24DD4446AD25}" srcId="{205E4696-CE36-40FB-8726-EC24909286A6}" destId="{C0BA452B-58F9-4D08-9C12-EE745668566A}" srcOrd="1" destOrd="0" parTransId="{F0D173E7-34E4-45CD-8598-B168AA3E55AE}" sibTransId="{288EAFA3-7AFA-4E08-9F83-DD1D789A95C9}"/>
    <dgm:cxn modelId="{E207F378-A0D6-4C20-BC0B-4E7E751FCCC2}" type="presOf" srcId="{FF8D0DE0-7183-4802-A472-D51DF5A0C91C}" destId="{3F539567-1F23-4E76-A758-5A862BB9EFFC}" srcOrd="0" destOrd="1" presId="urn:microsoft.com/office/officeart/2005/8/layout/vList6"/>
    <dgm:cxn modelId="{89B086EC-A8B6-4CAE-ACE9-C7149DFA28B7}" srcId="{B625F2EB-10E5-4149-8948-148379F6CACA}" destId="{FF8D0DE0-7183-4802-A472-D51DF5A0C91C}" srcOrd="1" destOrd="0" parTransId="{D36406B9-0E8F-42DA-8278-1758A98C6133}" sibTransId="{530C475B-951E-4ADF-9023-BB44AC0D2AC6}"/>
    <dgm:cxn modelId="{24AF1BD1-829D-4895-ABC1-3C3826106667}" srcId="{C0BA452B-58F9-4D08-9C12-EE745668566A}" destId="{82089FB6-1069-40A4-A70D-663009CAC143}" srcOrd="1" destOrd="0" parTransId="{30E778EF-CB4F-4134-807F-3F99E87F8A13}" sibTransId="{273D7343-E26D-48D8-B684-5E4ACA35AC45}"/>
    <dgm:cxn modelId="{87D4FEEE-CC21-4C22-87C8-4DCFCB83206E}" srcId="{B625F2EB-10E5-4149-8948-148379F6CACA}" destId="{19249124-F0DD-4A7E-A6ED-2EC7309F368E}" srcOrd="0" destOrd="0" parTransId="{7F6AF54F-00ED-444A-B0F9-39340F8718BE}" sibTransId="{10AC73A9-FE8C-49C0-8B57-082B3D964D3F}"/>
    <dgm:cxn modelId="{02369C00-6CA1-4661-8A80-ACF9695B9077}" type="presOf" srcId="{5ACA794B-7619-4EA6-A915-1A29521C5590}" destId="{413D0A37-9639-43F8-AAA7-6563C960F0FF}" srcOrd="0" destOrd="0" presId="urn:microsoft.com/office/officeart/2005/8/layout/vList6"/>
    <dgm:cxn modelId="{D47D9837-9B03-4456-BD57-DEF6216DF6B0}" type="presOf" srcId="{82089FB6-1069-40A4-A70D-663009CAC143}" destId="{B9BF2826-A93F-484E-809F-0952285A6A23}" srcOrd="0" destOrd="1" presId="urn:microsoft.com/office/officeart/2005/8/layout/vList6"/>
    <dgm:cxn modelId="{631B61A8-E44E-4BDC-BDE8-164B7372D8AE}" type="presOf" srcId="{B625F2EB-10E5-4149-8948-148379F6CACA}" destId="{50818BBC-F477-4D9E-837A-21259D15C457}" srcOrd="0" destOrd="0" presId="urn:microsoft.com/office/officeart/2005/8/layout/vList6"/>
    <dgm:cxn modelId="{6E3925E8-3950-49DD-B576-1730647D7EB2}" srcId="{C0BA452B-58F9-4D08-9C12-EE745668566A}" destId="{BF3883D0-7001-44C2-901B-A585C73FBE5F}" srcOrd="0" destOrd="0" parTransId="{B5525506-3FA0-4083-BB46-A2AC44E20EED}" sibTransId="{BB0400D1-699A-4D9A-8473-DB385D4EF011}"/>
    <dgm:cxn modelId="{22F9D0C8-7D05-4DF6-8506-FE1A94E27170}" type="presOf" srcId="{C0BA452B-58F9-4D08-9C12-EE745668566A}" destId="{09D89B46-01BD-4CE7-8FF2-34FB9ACC1234}" srcOrd="0" destOrd="0" presId="urn:microsoft.com/office/officeart/2005/8/layout/vList6"/>
    <dgm:cxn modelId="{F5AB19F6-40B1-41F4-98C2-D99A8DD54211}" type="presOf" srcId="{19249124-F0DD-4A7E-A6ED-2EC7309F368E}" destId="{3F539567-1F23-4E76-A758-5A862BB9EFFC}" srcOrd="0" destOrd="0" presId="urn:microsoft.com/office/officeart/2005/8/layout/vList6"/>
    <dgm:cxn modelId="{DE954ED6-D966-4ADE-B96B-11239B33A9DE}" srcId="{205E4696-CE36-40FB-8726-EC24909286A6}" destId="{B625F2EB-10E5-4149-8948-148379F6CACA}" srcOrd="0" destOrd="0" parTransId="{4538D5EC-F26F-48D5-A6E0-75ECE2C745A7}" sibTransId="{F6CBCB96-AAC9-4331-A6E3-92D55FF819FA}"/>
    <dgm:cxn modelId="{FD1D7725-2D7A-4317-8DA3-AA370157CFF1}" type="presOf" srcId="{205E4696-CE36-40FB-8726-EC24909286A6}" destId="{4E63D85C-3837-4D2B-B9A0-FCAAE26FC636}" srcOrd="0" destOrd="0" presId="urn:microsoft.com/office/officeart/2005/8/layout/vList6"/>
    <dgm:cxn modelId="{D7CB9603-4DEC-4CE0-9854-2308A7D4ACCA}" srcId="{33D1DF83-6FA8-491B-AE46-8C5470B6695B}" destId="{5ACA794B-7619-4EA6-A915-1A29521C5590}" srcOrd="0" destOrd="0" parTransId="{32282500-FB3A-4304-91B5-CDB2E162DBBD}" sibTransId="{2D0225E2-6BD3-4B84-9D92-A2D917DC64A4}"/>
    <dgm:cxn modelId="{664E78B8-C948-42D9-9149-3310075081B3}" type="presParOf" srcId="{4E63D85C-3837-4D2B-B9A0-FCAAE26FC636}" destId="{ED551B06-B7DE-448B-B9EE-0C60CE3408D6}" srcOrd="0" destOrd="0" presId="urn:microsoft.com/office/officeart/2005/8/layout/vList6"/>
    <dgm:cxn modelId="{0CDE522B-3C70-42FB-9115-2A323B604304}" type="presParOf" srcId="{ED551B06-B7DE-448B-B9EE-0C60CE3408D6}" destId="{50818BBC-F477-4D9E-837A-21259D15C457}" srcOrd="0" destOrd="0" presId="urn:microsoft.com/office/officeart/2005/8/layout/vList6"/>
    <dgm:cxn modelId="{9F8F0649-8E7C-4BA3-AB2F-3171323D69BC}" type="presParOf" srcId="{ED551B06-B7DE-448B-B9EE-0C60CE3408D6}" destId="{3F539567-1F23-4E76-A758-5A862BB9EFFC}" srcOrd="1" destOrd="0" presId="urn:microsoft.com/office/officeart/2005/8/layout/vList6"/>
    <dgm:cxn modelId="{49C30CD7-CBF3-4A3F-91EB-8206687A0848}" type="presParOf" srcId="{4E63D85C-3837-4D2B-B9A0-FCAAE26FC636}" destId="{25541B67-E6BB-4A55-AB99-60DBC347093E}" srcOrd="1" destOrd="0" presId="urn:microsoft.com/office/officeart/2005/8/layout/vList6"/>
    <dgm:cxn modelId="{6235BB4C-8BA4-4521-98F4-D3FD770154E7}" type="presParOf" srcId="{4E63D85C-3837-4D2B-B9A0-FCAAE26FC636}" destId="{670EE82C-C216-48D5-9379-19F889DB8888}" srcOrd="2" destOrd="0" presId="urn:microsoft.com/office/officeart/2005/8/layout/vList6"/>
    <dgm:cxn modelId="{3ADAF82C-6E3B-44A8-B1C4-A74C5AD1E2D3}" type="presParOf" srcId="{670EE82C-C216-48D5-9379-19F889DB8888}" destId="{09D89B46-01BD-4CE7-8FF2-34FB9ACC1234}" srcOrd="0" destOrd="0" presId="urn:microsoft.com/office/officeart/2005/8/layout/vList6"/>
    <dgm:cxn modelId="{689B89F4-C5D5-4DF4-A5E8-273131EF3C1A}" type="presParOf" srcId="{670EE82C-C216-48D5-9379-19F889DB8888}" destId="{B9BF2826-A93F-484E-809F-0952285A6A23}" srcOrd="1" destOrd="0" presId="urn:microsoft.com/office/officeart/2005/8/layout/vList6"/>
    <dgm:cxn modelId="{9E1A9E2F-ACB6-4D5D-8B81-226D10150CBE}" type="presParOf" srcId="{4E63D85C-3837-4D2B-B9A0-FCAAE26FC636}" destId="{FC401293-0E6F-4BE0-9B3D-3779AF0E7BDB}" srcOrd="3" destOrd="0" presId="urn:microsoft.com/office/officeart/2005/8/layout/vList6"/>
    <dgm:cxn modelId="{97B721EF-ECCB-4D8E-BC82-2FB04CCBE93C}" type="presParOf" srcId="{4E63D85C-3837-4D2B-B9A0-FCAAE26FC636}" destId="{18881F29-BE38-41C9-9182-D08C73E20DEA}" srcOrd="4" destOrd="0" presId="urn:microsoft.com/office/officeart/2005/8/layout/vList6"/>
    <dgm:cxn modelId="{5DCB04C5-43E2-4194-83EC-6B750FB13394}" type="presParOf" srcId="{18881F29-BE38-41C9-9182-D08C73E20DEA}" destId="{BDD9785E-5988-4D9A-BEBF-25DE815D2930}" srcOrd="0" destOrd="0" presId="urn:microsoft.com/office/officeart/2005/8/layout/vList6"/>
    <dgm:cxn modelId="{D50CFA9C-48DF-4B71-B592-34979EECA23E}" type="presParOf" srcId="{18881F29-BE38-41C9-9182-D08C73E20DEA}" destId="{413D0A37-9639-43F8-AAA7-6563C960F0FF}" srcOrd="1" destOrd="0" presId="urn:microsoft.com/office/officeart/2005/8/layout/vList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5F123D-1D8B-A64F-8933-66F4CD9661C6}" type="doc">
      <dgm:prSet loTypeId="urn:microsoft.com/office/officeart/2005/8/layout/hProcess3" loCatId="" qsTypeId="urn:microsoft.com/office/officeart/2005/8/quickstyle/simple3" qsCatId="simple" csTypeId="urn:microsoft.com/office/officeart/2005/8/colors/accent3_5" csCatId="accent3" phldr="1"/>
      <dgm:spPr/>
      <dgm:t>
        <a:bodyPr/>
        <a:lstStyle/>
        <a:p>
          <a:endParaRPr lang="zh-TW" altLang="en-US"/>
        </a:p>
      </dgm:t>
    </dgm:pt>
    <dgm:pt modelId="{FE7AF7D2-F977-8C4F-B1D3-FB091098CF13}" type="pres">
      <dgm:prSet presAssocID="{EC5F123D-1D8B-A64F-8933-66F4CD9661C6}" presName="Name0" presStyleCnt="0">
        <dgm:presLayoutVars>
          <dgm:dir/>
          <dgm:animLvl val="lvl"/>
          <dgm:resizeHandles val="exact"/>
        </dgm:presLayoutVars>
      </dgm:prSet>
      <dgm:spPr/>
      <dgm:t>
        <a:bodyPr/>
        <a:lstStyle/>
        <a:p>
          <a:endParaRPr lang="zh-TW" altLang="en-US"/>
        </a:p>
      </dgm:t>
    </dgm:pt>
    <dgm:pt modelId="{7A6D126A-797E-0540-ABFC-E950EE998E9F}" type="pres">
      <dgm:prSet presAssocID="{EC5F123D-1D8B-A64F-8933-66F4CD9661C6}" presName="dummy" presStyleCnt="0"/>
      <dgm:spPr/>
    </dgm:pt>
    <dgm:pt modelId="{BAD02919-DF43-644F-B79E-0B985C83C920}" type="pres">
      <dgm:prSet presAssocID="{EC5F123D-1D8B-A64F-8933-66F4CD9661C6}" presName="linH" presStyleCnt="0"/>
      <dgm:spPr/>
    </dgm:pt>
    <dgm:pt modelId="{C5CFC8FC-6174-4D43-88CC-6B962C344BCF}" type="pres">
      <dgm:prSet presAssocID="{EC5F123D-1D8B-A64F-8933-66F4CD9661C6}" presName="padding1" presStyleCnt="0"/>
      <dgm:spPr/>
    </dgm:pt>
    <dgm:pt modelId="{4EC8E62C-140B-4B44-AEFD-9E3ED296488A}" type="pres">
      <dgm:prSet presAssocID="{EC5F123D-1D8B-A64F-8933-66F4CD9661C6}" presName="padding2" presStyleCnt="0"/>
      <dgm:spPr/>
    </dgm:pt>
    <dgm:pt modelId="{945DAF16-BC05-C248-889B-68E77D2C912B}" type="pres">
      <dgm:prSet presAssocID="{EC5F123D-1D8B-A64F-8933-66F4CD9661C6}" presName="negArrow" presStyleCnt="0"/>
      <dgm:spPr/>
    </dgm:pt>
    <dgm:pt modelId="{5E3B773A-443A-F24F-A937-5A59AE6AA9D4}" type="pres">
      <dgm:prSet presAssocID="{EC5F123D-1D8B-A64F-8933-66F4CD9661C6}" presName="backgroundArrow" presStyleLbl="node1" presStyleIdx="0" presStyleCnt="1" custScaleX="100000" custScaleY="120013" custLinFactNeighborX="-376" custLinFactNeighborY="-3854">
        <dgm:style>
          <a:lnRef idx="1">
            <a:schemeClr val="accent6"/>
          </a:lnRef>
          <a:fillRef idx="2">
            <a:schemeClr val="accent6"/>
          </a:fillRef>
          <a:effectRef idx="1">
            <a:schemeClr val="accent6"/>
          </a:effectRef>
          <a:fontRef idx="minor">
            <a:schemeClr val="dk1"/>
          </a:fontRef>
        </dgm:style>
      </dgm:prSet>
      <dgm:spPr/>
    </dgm:pt>
  </dgm:ptLst>
  <dgm:cxnLst>
    <dgm:cxn modelId="{3C485A09-FEAE-4303-85E5-32C83A53D747}" type="presOf" srcId="{EC5F123D-1D8B-A64F-8933-66F4CD9661C6}" destId="{FE7AF7D2-F977-8C4F-B1D3-FB091098CF13}" srcOrd="0" destOrd="0" presId="urn:microsoft.com/office/officeart/2005/8/layout/hProcess3"/>
    <dgm:cxn modelId="{D305488C-6A43-4CFE-8915-62CEC7BFCE40}" type="presParOf" srcId="{FE7AF7D2-F977-8C4F-B1D3-FB091098CF13}" destId="{7A6D126A-797E-0540-ABFC-E950EE998E9F}" srcOrd="0" destOrd="0" presId="urn:microsoft.com/office/officeart/2005/8/layout/hProcess3"/>
    <dgm:cxn modelId="{045CCB9E-F2EA-4BCD-936A-7AED1097C1A6}" type="presParOf" srcId="{FE7AF7D2-F977-8C4F-B1D3-FB091098CF13}" destId="{BAD02919-DF43-644F-B79E-0B985C83C920}" srcOrd="1" destOrd="0" presId="urn:microsoft.com/office/officeart/2005/8/layout/hProcess3"/>
    <dgm:cxn modelId="{6CC2A3AE-B602-4B51-9E40-D3D29B31DD2D}" type="presParOf" srcId="{BAD02919-DF43-644F-B79E-0B985C83C920}" destId="{C5CFC8FC-6174-4D43-88CC-6B962C344BCF}" srcOrd="0" destOrd="0" presId="urn:microsoft.com/office/officeart/2005/8/layout/hProcess3"/>
    <dgm:cxn modelId="{19AB2FEE-C199-4C04-A883-2B664330569D}" type="presParOf" srcId="{BAD02919-DF43-644F-B79E-0B985C83C920}" destId="{4EC8E62C-140B-4B44-AEFD-9E3ED296488A}" srcOrd="1" destOrd="0" presId="urn:microsoft.com/office/officeart/2005/8/layout/hProcess3"/>
    <dgm:cxn modelId="{9F82BFC2-01F8-45EB-BF8C-9C496FDB9DB5}" type="presParOf" srcId="{BAD02919-DF43-644F-B79E-0B985C83C920}" destId="{945DAF16-BC05-C248-889B-68E77D2C912B}" srcOrd="2" destOrd="0" presId="urn:microsoft.com/office/officeart/2005/8/layout/hProcess3"/>
    <dgm:cxn modelId="{B8246C63-6A54-41AC-9ECC-62944A92B2B6}" type="presParOf" srcId="{BAD02919-DF43-644F-B79E-0B985C83C920}" destId="{5E3B773A-443A-F24F-A937-5A59AE6AA9D4}" srcOrd="3" destOrd="0" presId="urn:microsoft.com/office/officeart/2005/8/layout/h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53233E-B05D-47A3-ABC9-EE048329E170}" type="doc">
      <dgm:prSet loTypeId="urn:microsoft.com/office/officeart/2005/8/layout/gear1" loCatId="cycle" qsTypeId="urn:microsoft.com/office/officeart/2005/8/quickstyle/simple1" qsCatId="simple" csTypeId="urn:microsoft.com/office/officeart/2005/8/colors/accent1_2" csCatId="accent1" phldr="1"/>
      <dgm:spPr/>
    </dgm:pt>
    <dgm:pt modelId="{722C7503-B165-4A91-81D2-30594084B8D7}" type="pres">
      <dgm:prSet presAssocID="{C653233E-B05D-47A3-ABC9-EE048329E170}" presName="composite" presStyleCnt="0">
        <dgm:presLayoutVars>
          <dgm:chMax val="3"/>
          <dgm:animLvl val="lvl"/>
          <dgm:resizeHandles val="exact"/>
        </dgm:presLayoutVars>
      </dgm:prSet>
      <dgm:spPr/>
    </dgm:pt>
  </dgm:ptLst>
  <dgm:cxnLst>
    <dgm:cxn modelId="{E9299D6E-B2ED-4812-B2DB-C88EB5937B9A}" type="presOf" srcId="{C653233E-B05D-47A3-ABC9-EE048329E170}" destId="{722C7503-B165-4A91-81D2-30594084B8D7}" srcOrd="0"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4BC18-6F9A-4AEC-A8EC-D16895436963}">
      <dsp:nvSpPr>
        <dsp:cNvPr id="0" name=""/>
        <dsp:cNvSpPr/>
      </dsp:nvSpPr>
      <dsp:spPr>
        <a:xfrm>
          <a:off x="2348829" y="2191121"/>
          <a:ext cx="2678037" cy="2678037"/>
        </a:xfrm>
        <a:prstGeom prst="gear9">
          <a:avLst/>
        </a:prstGeom>
        <a:solidFill>
          <a:srgbClr val="92D050"/>
        </a:solidFill>
        <a:ln w="381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lvl="0" algn="ctr" defTabSz="2044700">
            <a:lnSpc>
              <a:spcPct val="90000"/>
            </a:lnSpc>
            <a:spcBef>
              <a:spcPct val="0"/>
            </a:spcBef>
            <a:spcAft>
              <a:spcPct val="35000"/>
            </a:spcAft>
          </a:pPr>
          <a:r>
            <a:rPr lang="zh-TW" altLang="en-US" sz="4600" kern="1200" dirty="0">
              <a:solidFill>
                <a:schemeClr val="tx1"/>
              </a:solidFill>
              <a:latin typeface="標楷體" pitchFamily="65" charset="-120"/>
              <a:ea typeface="標楷體" pitchFamily="65" charset="-120"/>
            </a:rPr>
            <a:t>學生</a:t>
          </a:r>
        </a:p>
      </dsp:txBody>
      <dsp:txXfrm>
        <a:off x="2887234" y="2818438"/>
        <a:ext cx="1601227" cy="1376567"/>
      </dsp:txXfrm>
    </dsp:sp>
    <dsp:sp modelId="{D105F10A-51D5-4D3B-B1A0-3A14020FD9B7}">
      <dsp:nvSpPr>
        <dsp:cNvPr id="0" name=""/>
        <dsp:cNvSpPr/>
      </dsp:nvSpPr>
      <dsp:spPr>
        <a:xfrm>
          <a:off x="790698" y="1558131"/>
          <a:ext cx="1947664" cy="1947664"/>
        </a:xfrm>
        <a:prstGeom prst="gear6">
          <a:avLst/>
        </a:prstGeom>
        <a:solidFill>
          <a:srgbClr val="00B0F0"/>
        </a:solidFill>
        <a:ln w="381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TW" altLang="en-US" sz="2800" b="1" kern="1200" dirty="0">
              <a:solidFill>
                <a:schemeClr val="tx1"/>
              </a:solidFill>
              <a:latin typeface="標楷體" pitchFamily="65" charset="-120"/>
              <a:ea typeface="標楷體" pitchFamily="65" charset="-120"/>
            </a:rPr>
            <a:t>家長</a:t>
          </a:r>
        </a:p>
      </dsp:txBody>
      <dsp:txXfrm>
        <a:off x="1281028" y="2051425"/>
        <a:ext cx="967004" cy="961076"/>
      </dsp:txXfrm>
    </dsp:sp>
    <dsp:sp modelId="{FF1FAC84-064E-49BA-9CD8-6DBD84D94F14}">
      <dsp:nvSpPr>
        <dsp:cNvPr id="0" name=""/>
        <dsp:cNvSpPr/>
      </dsp:nvSpPr>
      <dsp:spPr>
        <a:xfrm rot="20700000">
          <a:off x="1881589" y="214441"/>
          <a:ext cx="1908313" cy="1908313"/>
        </a:xfrm>
        <a:prstGeom prst="gear6">
          <a:avLst/>
        </a:prstGeom>
        <a:solidFill>
          <a:srgbClr val="FFC000"/>
        </a:solidFill>
        <a:ln w="25400" cap="flat" cmpd="sng" algn="ctr">
          <a:solidFill>
            <a:srgbClr val="FF6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TW" altLang="en-US" sz="2800" b="1" kern="1200" dirty="0">
              <a:solidFill>
                <a:schemeClr val="tx1"/>
              </a:solidFill>
              <a:latin typeface="標楷體" pitchFamily="65" charset="-120"/>
              <a:ea typeface="標楷體" pitchFamily="65" charset="-120"/>
            </a:rPr>
            <a:t>重要他人</a:t>
          </a:r>
        </a:p>
      </dsp:txBody>
      <dsp:txXfrm rot="-20700000">
        <a:off x="2300138" y="632990"/>
        <a:ext cx="1071215" cy="1071215"/>
      </dsp:txXfrm>
    </dsp:sp>
    <dsp:sp modelId="{F24AAD2B-BF64-4451-B2DA-F9A32DACBA19}">
      <dsp:nvSpPr>
        <dsp:cNvPr id="0" name=""/>
        <dsp:cNvSpPr/>
      </dsp:nvSpPr>
      <dsp:spPr>
        <a:xfrm>
          <a:off x="2150384" y="1782744"/>
          <a:ext cx="3427888" cy="3427888"/>
        </a:xfrm>
        <a:prstGeom prst="circularArrow">
          <a:avLst>
            <a:gd name="adj1" fmla="val 4687"/>
            <a:gd name="adj2" fmla="val 299029"/>
            <a:gd name="adj3" fmla="val 2530222"/>
            <a:gd name="adj4" fmla="val 15831322"/>
            <a:gd name="adj5" fmla="val 5469"/>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sp>
    <dsp:sp modelId="{D571822E-360D-43D3-86E3-A75DAD1CD3A5}">
      <dsp:nvSpPr>
        <dsp:cNvPr id="0" name=""/>
        <dsp:cNvSpPr/>
      </dsp:nvSpPr>
      <dsp:spPr>
        <a:xfrm>
          <a:off x="445771" y="1124290"/>
          <a:ext cx="2490575" cy="2490575"/>
        </a:xfrm>
        <a:prstGeom prst="leftCircularArrow">
          <a:avLst>
            <a:gd name="adj1" fmla="val 6452"/>
            <a:gd name="adj2" fmla="val 429999"/>
            <a:gd name="adj3" fmla="val 10489124"/>
            <a:gd name="adj4" fmla="val 14837806"/>
            <a:gd name="adj5" fmla="val 7527"/>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sp>
    <dsp:sp modelId="{68271545-1811-4712-A500-FC0FC419A452}">
      <dsp:nvSpPr>
        <dsp:cNvPr id="0" name=""/>
        <dsp:cNvSpPr/>
      </dsp:nvSpPr>
      <dsp:spPr>
        <a:xfrm>
          <a:off x="1440176" y="-206446"/>
          <a:ext cx="2685341" cy="2685341"/>
        </a:xfrm>
        <a:prstGeom prst="circularArrow">
          <a:avLst>
            <a:gd name="adj1" fmla="val 5984"/>
            <a:gd name="adj2" fmla="val 394124"/>
            <a:gd name="adj3" fmla="val 13313824"/>
            <a:gd name="adj4" fmla="val 10508221"/>
            <a:gd name="adj5" fmla="val 6981"/>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8A5EF-14CC-4D99-B9B5-ADC491578342}">
      <dsp:nvSpPr>
        <dsp:cNvPr id="0" name=""/>
        <dsp:cNvSpPr/>
      </dsp:nvSpPr>
      <dsp:spPr>
        <a:xfrm rot="16200000">
          <a:off x="1116124" y="-1116124"/>
          <a:ext cx="2664295" cy="4896544"/>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zh-TW" altLang="en-US" sz="3200" kern="1200" dirty="0">
              <a:latin typeface="標楷體" pitchFamily="65" charset="-120"/>
              <a:ea typeface="標楷體" pitchFamily="65" charset="-120"/>
            </a:rPr>
            <a:t>考試分發</a:t>
          </a:r>
          <a:r>
            <a:rPr lang="en-US" altLang="zh-TW" sz="3200" kern="1200" dirty="0">
              <a:latin typeface="標楷體" pitchFamily="65" charset="-120"/>
              <a:ea typeface="標楷體" pitchFamily="65" charset="-120"/>
            </a:rPr>
            <a:t>-2</a:t>
          </a:r>
          <a:r>
            <a:rPr lang="zh-TW" altLang="en-US" sz="3200" kern="1200" dirty="0">
              <a:latin typeface="標楷體" pitchFamily="65" charset="-120"/>
              <a:ea typeface="標楷體" pitchFamily="65" charset="-120"/>
            </a:rPr>
            <a:t>班</a:t>
          </a:r>
          <a:endParaRPr lang="en-US" altLang="zh-TW" sz="3200" kern="1200" dirty="0">
            <a:latin typeface="標楷體" pitchFamily="65" charset="-120"/>
            <a:ea typeface="標楷體" pitchFamily="65" charset="-120"/>
          </a:endParaRPr>
        </a:p>
        <a:p>
          <a:pPr lvl="0" algn="ctr" defTabSz="1422400">
            <a:lnSpc>
              <a:spcPct val="90000"/>
            </a:lnSpc>
            <a:spcBef>
              <a:spcPct val="0"/>
            </a:spcBef>
            <a:spcAft>
              <a:spcPct val="35000"/>
            </a:spcAft>
          </a:pPr>
          <a:r>
            <a:rPr lang="en-US" altLang="zh-TW" sz="3200" kern="1200" dirty="0">
              <a:latin typeface="標楷體" pitchFamily="65" charset="-120"/>
              <a:ea typeface="標楷體" pitchFamily="65" charset="-120"/>
            </a:rPr>
            <a:t>50</a:t>
          </a:r>
          <a:r>
            <a:rPr lang="zh-TW" altLang="en-US" sz="3200" kern="1200" dirty="0">
              <a:latin typeface="標楷體" pitchFamily="65" charset="-120"/>
              <a:ea typeface="標楷體" pitchFamily="65" charset="-120"/>
            </a:rPr>
            <a:t>個名額</a:t>
          </a:r>
          <a:endParaRPr lang="en-US" altLang="zh-TW" sz="3200" kern="1200" dirty="0">
            <a:latin typeface="標楷體" pitchFamily="65" charset="-120"/>
            <a:ea typeface="標楷體" pitchFamily="65" charset="-120"/>
          </a:endParaRPr>
        </a:p>
      </dsp:txBody>
      <dsp:txXfrm rot="5400000">
        <a:off x="-1" y="1"/>
        <a:ext cx="4896544" cy="1998222"/>
      </dsp:txXfrm>
    </dsp:sp>
    <dsp:sp modelId="{3FA2D15B-CF76-4202-AA22-9C6B1404492F}">
      <dsp:nvSpPr>
        <dsp:cNvPr id="0" name=""/>
        <dsp:cNvSpPr/>
      </dsp:nvSpPr>
      <dsp:spPr>
        <a:xfrm>
          <a:off x="4852573" y="0"/>
          <a:ext cx="4896544" cy="2664295"/>
        </a:xfrm>
        <a:prstGeom prst="round1Rect">
          <a:avLst/>
        </a:prstGeom>
        <a:solidFill>
          <a:schemeClr val="accent5">
            <a:hueOff val="-4326688"/>
            <a:satOff val="2309"/>
            <a:lumOff val="-100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zh-TW" altLang="en-US" sz="3200" kern="1200" dirty="0">
              <a:latin typeface="標楷體" pitchFamily="65" charset="-120"/>
              <a:ea typeface="標楷體" pitchFamily="65" charset="-120"/>
            </a:rPr>
            <a:t>專業群科</a:t>
          </a:r>
          <a:r>
            <a:rPr lang="en-US" altLang="zh-TW" sz="3200" kern="1200" dirty="0">
              <a:latin typeface="標楷體" pitchFamily="65" charset="-120"/>
              <a:ea typeface="標楷體" pitchFamily="65" charset="-120"/>
            </a:rPr>
            <a:t>-88</a:t>
          </a:r>
          <a:r>
            <a:rPr lang="zh-TW" altLang="en-US" sz="3200" kern="1200" dirty="0">
              <a:latin typeface="標楷體" pitchFamily="65" charset="-120"/>
              <a:ea typeface="標楷體" pitchFamily="65" charset="-120"/>
            </a:rPr>
            <a:t>班</a:t>
          </a:r>
          <a:r>
            <a:rPr lang="en-US" altLang="zh-TW" sz="3200" kern="1200" dirty="0">
              <a:latin typeface="標楷體" pitchFamily="65" charset="-120"/>
              <a:ea typeface="標楷體" pitchFamily="65" charset="-120"/>
            </a:rPr>
            <a:t/>
          </a:r>
          <a:br>
            <a:rPr lang="en-US" altLang="zh-TW" sz="3200" kern="1200" dirty="0">
              <a:latin typeface="標楷體" pitchFamily="65" charset="-120"/>
              <a:ea typeface="標楷體" pitchFamily="65" charset="-120"/>
            </a:rPr>
          </a:br>
          <a:r>
            <a:rPr lang="en-US" altLang="zh-TW" sz="3200" kern="1200" dirty="0">
              <a:latin typeface="標楷體" pitchFamily="65" charset="-120"/>
              <a:ea typeface="標楷體" pitchFamily="65" charset="-120"/>
            </a:rPr>
            <a:t>2446</a:t>
          </a:r>
          <a:r>
            <a:rPr lang="zh-TW" altLang="en-US" sz="3200" kern="1200" dirty="0">
              <a:latin typeface="標楷體" pitchFamily="65" charset="-120"/>
              <a:ea typeface="標楷體" pitchFamily="65" charset="-120"/>
            </a:rPr>
            <a:t>個名額</a:t>
          </a:r>
        </a:p>
      </dsp:txBody>
      <dsp:txXfrm>
        <a:off x="4852573" y="0"/>
        <a:ext cx="4896544" cy="1998222"/>
      </dsp:txXfrm>
    </dsp:sp>
    <dsp:sp modelId="{E95F4473-6895-42D5-9283-BB264002653F}">
      <dsp:nvSpPr>
        <dsp:cNvPr id="0" name=""/>
        <dsp:cNvSpPr/>
      </dsp:nvSpPr>
      <dsp:spPr>
        <a:xfrm rot="10800000">
          <a:off x="0" y="2664295"/>
          <a:ext cx="4896544" cy="2664295"/>
        </a:xfrm>
        <a:prstGeom prst="round1Rect">
          <a:avLst/>
        </a:prstGeom>
        <a:solidFill>
          <a:schemeClr val="accent5">
            <a:hueOff val="-8653376"/>
            <a:satOff val="4617"/>
            <a:lumOff val="-201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zh-TW" altLang="en-US" sz="3200" kern="1200" dirty="0">
              <a:latin typeface="標楷體" pitchFamily="65" charset="-120"/>
              <a:ea typeface="標楷體" pitchFamily="65" charset="-120"/>
            </a:rPr>
            <a:t>科學班</a:t>
          </a:r>
          <a:r>
            <a:rPr lang="en-US" altLang="zh-TW" sz="3200" kern="1200" dirty="0">
              <a:latin typeface="標楷體" pitchFamily="65" charset="-120"/>
              <a:ea typeface="標楷體" pitchFamily="65" charset="-120"/>
            </a:rPr>
            <a:t>-1</a:t>
          </a:r>
          <a:r>
            <a:rPr lang="zh-TW" altLang="en-US" sz="3200" kern="1200" dirty="0">
              <a:latin typeface="標楷體" pitchFamily="65" charset="-120"/>
              <a:ea typeface="標楷體" pitchFamily="65" charset="-120"/>
            </a:rPr>
            <a:t>班</a:t>
          </a:r>
          <a:r>
            <a:rPr lang="en-US" altLang="zh-TW" sz="3200" kern="1200" dirty="0">
              <a:latin typeface="標楷體" pitchFamily="65" charset="-120"/>
              <a:ea typeface="標楷體" pitchFamily="65" charset="-120"/>
            </a:rPr>
            <a:t/>
          </a:r>
          <a:br>
            <a:rPr lang="en-US" altLang="zh-TW" sz="3200" kern="1200" dirty="0">
              <a:latin typeface="標楷體" pitchFamily="65" charset="-120"/>
              <a:ea typeface="標楷體" pitchFamily="65" charset="-120"/>
            </a:rPr>
          </a:br>
          <a:r>
            <a:rPr lang="en-US" altLang="zh-TW" sz="3200" kern="1200" dirty="0">
              <a:latin typeface="標楷體" pitchFamily="65" charset="-120"/>
              <a:ea typeface="標楷體" pitchFamily="65" charset="-120"/>
            </a:rPr>
            <a:t>25</a:t>
          </a:r>
          <a:r>
            <a:rPr lang="zh-TW" altLang="en-US" sz="3200" kern="1200" dirty="0">
              <a:latin typeface="標楷體" pitchFamily="65" charset="-120"/>
              <a:ea typeface="標楷體" pitchFamily="65" charset="-120"/>
            </a:rPr>
            <a:t>個名額</a:t>
          </a:r>
        </a:p>
      </dsp:txBody>
      <dsp:txXfrm rot="10800000">
        <a:off x="0" y="3330369"/>
        <a:ext cx="4896544" cy="1998222"/>
      </dsp:txXfrm>
    </dsp:sp>
    <dsp:sp modelId="{6AB11538-AE62-4BBD-9767-0683C1A64A5B}">
      <dsp:nvSpPr>
        <dsp:cNvPr id="0" name=""/>
        <dsp:cNvSpPr/>
      </dsp:nvSpPr>
      <dsp:spPr>
        <a:xfrm rot="5400000">
          <a:off x="6012668" y="1548171"/>
          <a:ext cx="2664295" cy="4896544"/>
        </a:xfrm>
        <a:prstGeom prst="round1Rect">
          <a:avLst/>
        </a:prstGeom>
        <a:solidFill>
          <a:schemeClr val="accent5">
            <a:hueOff val="-12980063"/>
            <a:satOff val="6926"/>
            <a:lumOff val="-30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l" defTabSz="1244600">
            <a:lnSpc>
              <a:spcPct val="90000"/>
            </a:lnSpc>
            <a:spcBef>
              <a:spcPct val="0"/>
            </a:spcBef>
            <a:spcAft>
              <a:spcPct val="35000"/>
            </a:spcAft>
          </a:pPr>
          <a:r>
            <a:rPr lang="zh-TW" altLang="en-US" sz="2800" kern="1200" dirty="0">
              <a:latin typeface="標楷體" pitchFamily="65" charset="-120"/>
              <a:ea typeface="標楷體" pitchFamily="65" charset="-120"/>
            </a:rPr>
            <a:t>體育班</a:t>
          </a:r>
          <a:r>
            <a:rPr lang="en-US" altLang="zh-TW" sz="2800" kern="1200" dirty="0">
              <a:latin typeface="標楷體" pitchFamily="65" charset="-120"/>
              <a:ea typeface="標楷體" pitchFamily="65" charset="-120"/>
            </a:rPr>
            <a:t>-15</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472</a:t>
          </a:r>
          <a:r>
            <a:rPr lang="zh-TW" altLang="en-US" sz="2800" kern="1200" dirty="0">
              <a:latin typeface="標楷體" pitchFamily="65" charset="-120"/>
              <a:ea typeface="標楷體" pitchFamily="65" charset="-120"/>
            </a:rPr>
            <a:t>個名額</a:t>
          </a:r>
          <a:r>
            <a:rPr lang="en-US" altLang="zh-TW" sz="2800" kern="1200" dirty="0">
              <a:latin typeface="標楷體" pitchFamily="65" charset="-120"/>
              <a:ea typeface="標楷體" pitchFamily="65" charset="-120"/>
            </a:rPr>
            <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藝才美術班</a:t>
          </a:r>
          <a:r>
            <a:rPr lang="en-US" altLang="zh-TW" sz="2800" kern="1200" dirty="0">
              <a:latin typeface="標楷體" pitchFamily="65" charset="-120"/>
              <a:ea typeface="標楷體" pitchFamily="65" charset="-120"/>
            </a:rPr>
            <a:t>-4</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100</a:t>
          </a:r>
          <a:r>
            <a:rPr lang="zh-TW" altLang="en-US" sz="2800" kern="1200" dirty="0">
              <a:latin typeface="標楷體" pitchFamily="65" charset="-120"/>
              <a:ea typeface="標楷體" pitchFamily="65" charset="-120"/>
            </a:rPr>
            <a:t>個名額</a:t>
          </a:r>
          <a:r>
            <a:rPr lang="en-US" altLang="zh-TW" sz="2800" kern="1200" dirty="0">
              <a:latin typeface="標楷體" pitchFamily="65" charset="-120"/>
              <a:ea typeface="標楷體" pitchFamily="65" charset="-120"/>
            </a:rPr>
            <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藝才音樂班</a:t>
          </a:r>
          <a:r>
            <a:rPr lang="en-US" altLang="zh-TW" sz="2800" kern="1200" dirty="0">
              <a:latin typeface="標楷體" pitchFamily="65" charset="-120"/>
              <a:ea typeface="標楷體" pitchFamily="65" charset="-120"/>
            </a:rPr>
            <a:t>-3</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75</a:t>
          </a:r>
          <a:r>
            <a:rPr lang="zh-TW" altLang="en-US" sz="2800" kern="1200" dirty="0">
              <a:latin typeface="標楷體" pitchFamily="65" charset="-120"/>
              <a:ea typeface="標楷體" pitchFamily="65" charset="-120"/>
            </a:rPr>
            <a:t>個名額</a:t>
          </a:r>
          <a:r>
            <a:rPr lang="en-US" altLang="zh-TW" sz="2800" kern="1200" dirty="0">
              <a:latin typeface="標楷體" pitchFamily="65" charset="-120"/>
              <a:ea typeface="標楷體" pitchFamily="65" charset="-120"/>
            </a:rPr>
            <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藝才舞蹈班</a:t>
          </a:r>
          <a:r>
            <a:rPr lang="en-US" altLang="zh-TW" sz="2800" kern="1200" dirty="0">
              <a:latin typeface="標楷體" pitchFamily="65" charset="-120"/>
              <a:ea typeface="標楷體" pitchFamily="65" charset="-120"/>
            </a:rPr>
            <a:t>-1</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25</a:t>
          </a:r>
          <a:r>
            <a:rPr lang="zh-TW" altLang="en-US" sz="2800" kern="1200" dirty="0">
              <a:latin typeface="標楷體" pitchFamily="65" charset="-120"/>
              <a:ea typeface="標楷體" pitchFamily="65" charset="-120"/>
            </a:rPr>
            <a:t>個名額</a:t>
          </a:r>
        </a:p>
      </dsp:txBody>
      <dsp:txXfrm rot="-5400000">
        <a:off x="4896544" y="3330369"/>
        <a:ext cx="4896544" cy="1998222"/>
      </dsp:txXfrm>
    </dsp:sp>
    <dsp:sp modelId="{7595E15C-553B-471B-9ADC-ED155AB191E3}">
      <dsp:nvSpPr>
        <dsp:cNvPr id="0" name=""/>
        <dsp:cNvSpPr/>
      </dsp:nvSpPr>
      <dsp:spPr>
        <a:xfrm>
          <a:off x="3208396" y="1998221"/>
          <a:ext cx="3376294" cy="1332147"/>
        </a:xfrm>
        <a:prstGeom prst="roundRect">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altLang="zh-TW" sz="2800" b="1" kern="1200" dirty="0">
              <a:solidFill>
                <a:srgbClr val="FF0000"/>
              </a:solidFill>
              <a:latin typeface="標楷體" pitchFamily="65" charset="-120"/>
              <a:ea typeface="標楷體" pitchFamily="65" charset="-120"/>
            </a:rPr>
            <a:t>113</a:t>
          </a:r>
          <a:r>
            <a:rPr lang="zh-TW" altLang="en-US" sz="2800" b="1" kern="1200" dirty="0">
              <a:solidFill>
                <a:srgbClr val="FF0000"/>
              </a:solidFill>
              <a:latin typeface="標楷體" pitchFamily="65" charset="-120"/>
              <a:ea typeface="標楷體" pitchFamily="65" charset="-120"/>
            </a:rPr>
            <a:t>學年度桃連區特色招生甄選</a:t>
          </a:r>
        </a:p>
      </dsp:txBody>
      <dsp:txXfrm>
        <a:off x="3273426" y="2063251"/>
        <a:ext cx="3246234" cy="12020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39567-1F23-4E76-A758-5A862BB9EFFC}">
      <dsp:nvSpPr>
        <dsp:cNvPr id="0" name=""/>
        <dsp:cNvSpPr/>
      </dsp:nvSpPr>
      <dsp:spPr>
        <a:xfrm>
          <a:off x="2292934" y="0"/>
          <a:ext cx="1534272" cy="1736990"/>
        </a:xfrm>
        <a:prstGeom prst="rightArrow">
          <a:avLst>
            <a:gd name="adj1" fmla="val 75000"/>
            <a:gd name="adj2" fmla="val 50000"/>
          </a:avLst>
        </a:prstGeom>
        <a:solidFill>
          <a:srgbClr val="B1FFFF">
            <a:alpha val="90000"/>
          </a:srgb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ctr" defTabSz="889000">
            <a:lnSpc>
              <a:spcPct val="90000"/>
            </a:lnSpc>
            <a:spcBef>
              <a:spcPct val="0"/>
            </a:spcBef>
            <a:spcAft>
              <a:spcPct val="15000"/>
            </a:spcAft>
            <a:buChar char="••"/>
          </a:pPr>
          <a:r>
            <a:rPr lang="zh-TW" altLang="en-US" sz="2000" b="1" u="sng" kern="1200" dirty="0">
              <a:solidFill>
                <a:schemeClr val="tx1"/>
              </a:solidFill>
            </a:rPr>
            <a:t>採計</a:t>
          </a:r>
          <a:r>
            <a:rPr lang="en-US" altLang="zh-TW" sz="2000" b="1" u="sng" kern="1200" dirty="0">
              <a:solidFill>
                <a:schemeClr val="tx1"/>
              </a:solidFill>
            </a:rPr>
            <a:t>32</a:t>
          </a:r>
          <a:r>
            <a:rPr lang="zh-TW" altLang="en-US" sz="2000" b="1" u="sng" kern="1200" dirty="0">
              <a:solidFill>
                <a:schemeClr val="tx1"/>
              </a:solidFill>
            </a:rPr>
            <a:t>分</a:t>
          </a:r>
        </a:p>
        <a:p>
          <a:pPr marL="228600" lvl="1" indent="-228600" algn="ctr" defTabSz="889000">
            <a:lnSpc>
              <a:spcPct val="90000"/>
            </a:lnSpc>
            <a:spcBef>
              <a:spcPct val="0"/>
            </a:spcBef>
            <a:spcAft>
              <a:spcPct val="15000"/>
            </a:spcAft>
            <a:buChar char="••"/>
          </a:pPr>
          <a:r>
            <a:rPr lang="zh-TW" altLang="en-US" sz="2000" kern="1200" dirty="0">
              <a:solidFill>
                <a:schemeClr val="tx1"/>
              </a:solidFill>
            </a:rPr>
            <a:t>總分</a:t>
          </a:r>
          <a:r>
            <a:rPr lang="en-US" altLang="zh-TW" sz="2000" kern="1200" dirty="0">
              <a:solidFill>
                <a:schemeClr val="tx1"/>
              </a:solidFill>
            </a:rPr>
            <a:t>32</a:t>
          </a:r>
          <a:r>
            <a:rPr lang="zh-TW" altLang="en-US" sz="2000" kern="1200" dirty="0">
              <a:solidFill>
                <a:schemeClr val="tx1"/>
              </a:solidFill>
            </a:rPr>
            <a:t>分</a:t>
          </a:r>
        </a:p>
      </dsp:txBody>
      <dsp:txXfrm>
        <a:off x="2292934" y="217124"/>
        <a:ext cx="958920" cy="1302742"/>
      </dsp:txXfrm>
    </dsp:sp>
    <dsp:sp modelId="{50818BBC-F477-4D9E-837A-21259D15C457}">
      <dsp:nvSpPr>
        <dsp:cNvPr id="0" name=""/>
        <dsp:cNvSpPr/>
      </dsp:nvSpPr>
      <dsp:spPr>
        <a:xfrm>
          <a:off x="997" y="0"/>
          <a:ext cx="2291937"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適性輔導</a:t>
          </a:r>
        </a:p>
      </dsp:txBody>
      <dsp:txXfrm>
        <a:off x="85790" y="84793"/>
        <a:ext cx="2122351" cy="1567404"/>
      </dsp:txXfrm>
    </dsp:sp>
    <dsp:sp modelId="{B9BF2826-A93F-484E-809F-0952285A6A23}">
      <dsp:nvSpPr>
        <dsp:cNvPr id="0" name=""/>
        <dsp:cNvSpPr/>
      </dsp:nvSpPr>
      <dsp:spPr>
        <a:xfrm>
          <a:off x="2285214" y="1910689"/>
          <a:ext cx="1542135" cy="1736990"/>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zh-TW" altLang="en-US" sz="2000" b="1" u="sng" kern="1200" dirty="0">
              <a:solidFill>
                <a:schemeClr val="tx1"/>
              </a:solidFill>
            </a:rPr>
            <a:t>採計</a:t>
          </a:r>
          <a:r>
            <a:rPr lang="en-US" altLang="zh-TW" sz="2000" b="1" u="sng" kern="1200" dirty="0">
              <a:solidFill>
                <a:schemeClr val="tx1"/>
              </a:solidFill>
            </a:rPr>
            <a:t>35</a:t>
          </a:r>
          <a:r>
            <a:rPr lang="zh-TW" altLang="en-US" sz="2000" b="1" u="sng" kern="1200" dirty="0">
              <a:solidFill>
                <a:schemeClr val="tx1"/>
              </a:solidFill>
            </a:rPr>
            <a:t>分</a:t>
          </a:r>
        </a:p>
        <a:p>
          <a:pPr marL="228600" lvl="1" indent="-228600" algn="l" defTabSz="889000">
            <a:lnSpc>
              <a:spcPct val="90000"/>
            </a:lnSpc>
            <a:spcBef>
              <a:spcPct val="0"/>
            </a:spcBef>
            <a:spcAft>
              <a:spcPct val="15000"/>
            </a:spcAft>
            <a:buChar char="••"/>
          </a:pPr>
          <a:r>
            <a:rPr lang="zh-TW" altLang="en-US" sz="2000" kern="1200" dirty="0">
              <a:solidFill>
                <a:schemeClr val="tx1"/>
              </a:solidFill>
            </a:rPr>
            <a:t>總分</a:t>
          </a:r>
          <a:r>
            <a:rPr lang="en-US" altLang="zh-TW" sz="2000" kern="1200" dirty="0">
              <a:solidFill>
                <a:schemeClr val="tx1"/>
              </a:solidFill>
            </a:rPr>
            <a:t>42</a:t>
          </a:r>
          <a:r>
            <a:rPr lang="zh-TW" altLang="en-US" sz="2000" kern="1200" dirty="0">
              <a:solidFill>
                <a:schemeClr val="tx1"/>
              </a:solidFill>
            </a:rPr>
            <a:t>分</a:t>
          </a:r>
        </a:p>
      </dsp:txBody>
      <dsp:txXfrm>
        <a:off x="2285214" y="2127813"/>
        <a:ext cx="963834" cy="1302742"/>
      </dsp:txXfrm>
    </dsp:sp>
    <dsp:sp modelId="{09D89B46-01BD-4CE7-8FF2-34FB9ACC1234}">
      <dsp:nvSpPr>
        <dsp:cNvPr id="0" name=""/>
        <dsp:cNvSpPr/>
      </dsp:nvSpPr>
      <dsp:spPr>
        <a:xfrm>
          <a:off x="453" y="1957171"/>
          <a:ext cx="2284360"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多元學習</a:t>
          </a:r>
        </a:p>
      </dsp:txBody>
      <dsp:txXfrm>
        <a:off x="85246" y="2041964"/>
        <a:ext cx="2114774" cy="1567404"/>
      </dsp:txXfrm>
    </dsp:sp>
    <dsp:sp modelId="{413D0A37-9639-43F8-AAA7-6563C960F0FF}">
      <dsp:nvSpPr>
        <dsp:cNvPr id="0" name=""/>
        <dsp:cNvSpPr/>
      </dsp:nvSpPr>
      <dsp:spPr>
        <a:xfrm>
          <a:off x="2185500" y="3821378"/>
          <a:ext cx="1541149" cy="1736990"/>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600" tIns="15240" rIns="0" bIns="15240" numCol="1" spcCol="1270" anchor="ctr" anchorCtr="0">
          <a:noAutofit/>
        </a:bodyPr>
        <a:lstStyle/>
        <a:p>
          <a:pPr marL="252000" lvl="1" indent="-228600" algn="r" defTabSz="1066800">
            <a:lnSpc>
              <a:spcPct val="90000"/>
            </a:lnSpc>
            <a:spcBef>
              <a:spcPct val="0"/>
            </a:spcBef>
            <a:spcAft>
              <a:spcPct val="15000"/>
            </a:spcAft>
            <a:buChar char="••"/>
          </a:pPr>
          <a:r>
            <a:rPr lang="en-US" altLang="zh-TW" sz="2400" kern="1200" dirty="0">
              <a:solidFill>
                <a:schemeClr val="tx1"/>
              </a:solidFill>
              <a:latin typeface="+mn-lt"/>
            </a:rPr>
            <a:t>33</a:t>
          </a:r>
          <a:r>
            <a:rPr lang="zh-TW" altLang="en-US" sz="2400" kern="1200" dirty="0">
              <a:solidFill>
                <a:schemeClr val="tx1"/>
              </a:solidFill>
              <a:latin typeface="+mn-lt"/>
            </a:rPr>
            <a:t>分</a:t>
          </a:r>
        </a:p>
      </dsp:txBody>
      <dsp:txXfrm>
        <a:off x="2185500" y="4038502"/>
        <a:ext cx="963218" cy="1302742"/>
      </dsp:txXfrm>
    </dsp:sp>
    <dsp:sp modelId="{BDD9785E-5988-4D9A-BEBF-25DE815D2930}">
      <dsp:nvSpPr>
        <dsp:cNvPr id="0" name=""/>
        <dsp:cNvSpPr/>
      </dsp:nvSpPr>
      <dsp:spPr>
        <a:xfrm>
          <a:off x="19506" y="3821378"/>
          <a:ext cx="2281591"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教育會考</a:t>
          </a:r>
        </a:p>
      </dsp:txBody>
      <dsp:txXfrm>
        <a:off x="104299" y="3906171"/>
        <a:ext cx="2112005" cy="15674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B773A-443A-F24F-A937-5A59AE6AA9D4}">
      <dsp:nvSpPr>
        <dsp:cNvPr id="0" name=""/>
        <dsp:cNvSpPr/>
      </dsp:nvSpPr>
      <dsp:spPr>
        <a:xfrm>
          <a:off x="0" y="0"/>
          <a:ext cx="8983662" cy="5530199"/>
        </a:xfrm>
        <a:prstGeom prst="rightArrow">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2390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algn="r" defTabSz="880682" eaLnBrk="0" hangingPunct="0">
              <a:defRPr sz="1200">
                <a:latin typeface="Arial" charset="0"/>
                <a:ea typeface="新細明體" charset="-120"/>
              </a:defRPr>
            </a:lvl1pPr>
          </a:lstStyle>
          <a:p>
            <a:pPr>
              <a:defRPr/>
            </a:pPr>
            <a:r>
              <a:rPr lang="en-US" altLang="zh-TW"/>
              <a:t>20130522</a:t>
            </a:r>
            <a:r>
              <a:rPr lang="zh-TW" altLang="en-US"/>
              <a:t>會議資料</a:t>
            </a:r>
            <a:endParaRPr lang="en-US" altLang="zh-TW"/>
          </a:p>
        </p:txBody>
      </p:sp>
      <p:sp>
        <p:nvSpPr>
          <p:cNvPr id="123908"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23909" name="Rectangle 5"/>
          <p:cNvSpPr>
            <a:spLocks noGrp="1" noChangeArrowheads="1"/>
          </p:cNvSpPr>
          <p:nvPr>
            <p:ph type="sldNum" sz="quarter" idx="3"/>
          </p:nvPr>
        </p:nvSpPr>
        <p:spPr bwMode="auto">
          <a:xfrm>
            <a:off x="596900"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algn="r" defTabSz="879475">
              <a:defRPr sz="1200">
                <a:latin typeface="Arial" pitchFamily="34" charset="0"/>
              </a:defRPr>
            </a:lvl1pPr>
          </a:lstStyle>
          <a:p>
            <a:fld id="{5751B700-6D00-4555-85D8-F6046E46085E}" type="slidenum">
              <a:rPr lang="zh-TW" altLang="en-US"/>
              <a:pPr/>
              <a:t>‹#›</a:t>
            </a:fld>
            <a:endParaRPr lang="en-US" altLang="zh-TW"/>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16739" name="Rectangle 3"/>
          <p:cNvSpPr>
            <a:spLocks noGrp="1" noChangeArrowheads="1"/>
          </p:cNvSpPr>
          <p:nvPr>
            <p:ph type="dt" idx="1"/>
          </p:nvPr>
        </p:nvSpPr>
        <p:spPr bwMode="auto">
          <a:xfrm>
            <a:off x="3849688"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algn="r" defTabSz="880682" eaLnBrk="0" hangingPunct="0">
              <a:defRPr sz="1200">
                <a:latin typeface="Arial" charset="0"/>
                <a:ea typeface="新細明體" charset="-120"/>
              </a:defRPr>
            </a:lvl1pPr>
          </a:lstStyle>
          <a:p>
            <a:pPr>
              <a:defRPr/>
            </a:pPr>
            <a:fld id="{C9730AAF-7B1A-4047-8AF2-47A5B93FFEF1}" type="datetimeFigureOut">
              <a:rPr lang="zh-TW" altLang="en-US"/>
              <a:pPr>
                <a:defRPr/>
              </a:pPr>
              <a:t>2023/11/30</a:t>
            </a:fld>
            <a:endParaRPr lang="en-US" altLang="zh-TW"/>
          </a:p>
        </p:txBody>
      </p:sp>
      <p:sp>
        <p:nvSpPr>
          <p:cNvPr id="2052" name="Rectangle 4"/>
          <p:cNvSpPr>
            <a:spLocks noGrp="1" noRot="1" noChangeAspect="1" noChangeArrowheads="1" noTextEdit="1"/>
          </p:cNvSpPr>
          <p:nvPr>
            <p:ph type="sldImg" idx="2"/>
          </p:nvPr>
        </p:nvSpPr>
        <p:spPr bwMode="auto">
          <a:xfrm>
            <a:off x="92075" y="744538"/>
            <a:ext cx="6616700" cy="3722687"/>
          </a:xfrm>
          <a:prstGeom prst="rect">
            <a:avLst/>
          </a:prstGeom>
          <a:noFill/>
          <a:ln w="9525">
            <a:solidFill>
              <a:srgbClr val="000000"/>
            </a:solidFill>
            <a:miter lim="800000"/>
            <a:headEnd/>
            <a:tailEnd/>
          </a:ln>
        </p:spPr>
      </p:sp>
      <p:sp>
        <p:nvSpPr>
          <p:cNvPr id="116741" name="Rectangle 5"/>
          <p:cNvSpPr>
            <a:spLocks noGrp="1" noChangeArrowheads="1"/>
          </p:cNvSpPr>
          <p:nvPr>
            <p:ph type="body" sz="quarter" idx="3"/>
          </p:nvPr>
        </p:nvSpPr>
        <p:spPr bwMode="auto">
          <a:xfrm>
            <a:off x="677863" y="4714875"/>
            <a:ext cx="5441950" cy="4467225"/>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116742"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16743"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algn="r" defTabSz="879475">
              <a:defRPr sz="1200">
                <a:latin typeface="Arial" pitchFamily="34" charset="0"/>
              </a:defRPr>
            </a:lvl1pPr>
          </a:lstStyle>
          <a:p>
            <a:fld id="{E73A443C-5C70-497E-AA06-012DFBD0CD12}" type="slidenum">
              <a:rPr lang="zh-TW" altLang="en-US"/>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87313" y="741363"/>
            <a:ext cx="6623050" cy="3725862"/>
          </a:xfrm>
          <a:ln/>
        </p:spPr>
      </p:sp>
      <p:sp>
        <p:nvSpPr>
          <p:cNvPr id="6147" name="Rectangle 3"/>
          <p:cNvSpPr>
            <a:spLocks noGrp="1" noChangeArrowheads="1"/>
          </p:cNvSpPr>
          <p:nvPr>
            <p:ph type="body" idx="1"/>
          </p:nvPr>
        </p:nvSpPr>
        <p:spPr>
          <a:xfrm>
            <a:off x="679450" y="4714875"/>
            <a:ext cx="5438775" cy="4468813"/>
          </a:xfrm>
          <a:noFill/>
          <a:ln/>
        </p:spPr>
        <p:txBody>
          <a:bodyPr lIns="88319" tIns="44159" rIns="88319" bIns="44159"/>
          <a:lstStyle/>
          <a:p>
            <a:pPr eaLnBrk="1" hangingPunct="1"/>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投影片圖像版面配置區 1"/>
          <p:cNvSpPr>
            <a:spLocks noGrp="1" noRot="1" noChangeAspect="1" noChangeArrowheads="1" noTextEdit="1"/>
          </p:cNvSpPr>
          <p:nvPr>
            <p:ph type="sldImg"/>
          </p:nvPr>
        </p:nvSpPr>
        <p:spPr>
          <a:xfrm>
            <a:off x="88900" y="741363"/>
            <a:ext cx="6621463" cy="3725862"/>
          </a:xfrm>
          <a:ln/>
        </p:spPr>
      </p:sp>
      <p:sp>
        <p:nvSpPr>
          <p:cNvPr id="30723" name="備忘稿版面配置區 2"/>
          <p:cNvSpPr>
            <a:spLocks noGrp="1"/>
          </p:cNvSpPr>
          <p:nvPr>
            <p:ph type="body" idx="1"/>
          </p:nvPr>
        </p:nvSpPr>
        <p:spPr>
          <a:xfrm>
            <a:off x="677863" y="4714875"/>
            <a:ext cx="5441950" cy="4468813"/>
          </a:xfrm>
          <a:noFill/>
          <a:ln/>
        </p:spPr>
        <p:txBody>
          <a:bodyPr/>
          <a:lstStyle/>
          <a:p>
            <a:r>
              <a:rPr lang="zh-TW" altLang="en-US"/>
              <a:t>引導家長若孩子的性向、興趣明確，可多給予支持與協助。若不明確，可配合學校課程與活動，多跟孩子討論或多給予試探的機會。</a:t>
            </a:r>
          </a:p>
        </p:txBody>
      </p:sp>
      <p:sp>
        <p:nvSpPr>
          <p:cNvPr id="30724"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91416" tIns="45708" rIns="91416" bIns="45708" anchor="b"/>
          <a:lstStyle/>
          <a:p>
            <a:pPr algn="r" defTabSz="912813"/>
            <a:fld id="{9B578F30-3DA6-4D12-801A-450160911C63}" type="slidenum">
              <a:rPr lang="zh-TW" altLang="en-US" sz="1200">
                <a:latin typeface="Arial" pitchFamily="34" charset="0"/>
              </a:rPr>
              <a:pPr algn="r" defTabSz="912813"/>
              <a:t>16</a:t>
            </a:fld>
            <a:endParaRPr lang="en-US" altLang="zh-TW" sz="120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投影片圖像版面配置區 1"/>
          <p:cNvSpPr>
            <a:spLocks noGrp="1" noRot="1" noChangeAspect="1" noChangeArrowheads="1" noTextEdit="1"/>
          </p:cNvSpPr>
          <p:nvPr>
            <p:ph type="sldImg"/>
          </p:nvPr>
        </p:nvSpPr>
        <p:spPr>
          <a:xfrm>
            <a:off x="88900" y="741363"/>
            <a:ext cx="6621463" cy="3725862"/>
          </a:xfrm>
          <a:ln/>
        </p:spPr>
      </p:sp>
      <p:sp>
        <p:nvSpPr>
          <p:cNvPr id="32771" name="備忘稿版面配置區 2"/>
          <p:cNvSpPr>
            <a:spLocks noGrp="1"/>
          </p:cNvSpPr>
          <p:nvPr>
            <p:ph type="body" idx="1"/>
          </p:nvPr>
        </p:nvSpPr>
        <p:spPr>
          <a:xfrm>
            <a:off x="677863" y="4714875"/>
            <a:ext cx="5441950" cy="4468813"/>
          </a:xfrm>
          <a:noFill/>
          <a:ln/>
        </p:spPr>
        <p:txBody>
          <a:bodyPr/>
          <a:lstStyle/>
          <a:p>
            <a:r>
              <a:rPr lang="zh-TW" altLang="en-US"/>
              <a:t>引導家長若孩子的性向、興趣明確，可多給予支持與協助。若不明確，可配合學校課程與活動，多跟孩子討論或多給予試探的機會。</a:t>
            </a:r>
          </a:p>
        </p:txBody>
      </p:sp>
      <p:sp>
        <p:nvSpPr>
          <p:cNvPr id="32772"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91416" tIns="45708" rIns="91416" bIns="45708" anchor="b"/>
          <a:lstStyle/>
          <a:p>
            <a:pPr algn="r" defTabSz="912813"/>
            <a:fld id="{62D396ED-FD39-4573-9CE0-15843B641005}" type="slidenum">
              <a:rPr lang="zh-TW" altLang="en-US" sz="1200">
                <a:latin typeface="Arial" pitchFamily="34" charset="0"/>
              </a:rPr>
              <a:pPr algn="r" defTabSz="912813"/>
              <a:t>18</a:t>
            </a:fld>
            <a:endParaRPr lang="en-US" altLang="zh-TW" sz="120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投影片圖像版面配置區 1"/>
          <p:cNvSpPr>
            <a:spLocks noGrp="1" noRot="1" noChangeAspect="1" noChangeArrowheads="1" noTextEdit="1"/>
          </p:cNvSpPr>
          <p:nvPr>
            <p:ph type="sldImg"/>
          </p:nvPr>
        </p:nvSpPr>
        <p:spPr>
          <a:xfrm>
            <a:off x="92075" y="744538"/>
            <a:ext cx="6616700" cy="3722687"/>
          </a:xfrm>
          <a:ln/>
        </p:spPr>
      </p:sp>
      <p:sp>
        <p:nvSpPr>
          <p:cNvPr id="36867" name="備忘稿版面配置區 2"/>
          <p:cNvSpPr>
            <a:spLocks noGrp="1"/>
          </p:cNvSpPr>
          <p:nvPr>
            <p:ph type="body" idx="1"/>
          </p:nvPr>
        </p:nvSpPr>
        <p:spPr>
          <a:noFill/>
          <a:ln/>
        </p:spPr>
        <p:txBody>
          <a:bodyPr/>
          <a:lstStyle/>
          <a:p>
            <a:endParaRPr lang="zh-TW" altLang="en-US"/>
          </a:p>
        </p:txBody>
      </p:sp>
      <p:sp>
        <p:nvSpPr>
          <p:cNvPr id="36868" name="投影片編號版面配置區 3"/>
          <p:cNvSpPr>
            <a:spLocks noGrp="1"/>
          </p:cNvSpPr>
          <p:nvPr>
            <p:ph type="sldNum" sz="quarter" idx="5"/>
          </p:nvPr>
        </p:nvSpPr>
        <p:spPr>
          <a:noFill/>
        </p:spPr>
        <p:txBody>
          <a:bodyPr/>
          <a:lstStyle/>
          <a:p>
            <a:fld id="{FE7CD40F-6B2F-4F70-AE9D-A45F9693BA09}" type="slidenum">
              <a:rPr lang="zh-TW" altLang="en-US"/>
              <a:pPr/>
              <a:t>19</a:t>
            </a:fld>
            <a:endParaRPr lang="en-US" altLang="zh-TW"/>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圖像版面配置區 1"/>
          <p:cNvSpPr>
            <a:spLocks noGrp="1" noRot="1" noChangeAspect="1" noChangeArrowheads="1" noTextEdit="1"/>
          </p:cNvSpPr>
          <p:nvPr>
            <p:ph type="sldImg"/>
          </p:nvPr>
        </p:nvSpPr>
        <p:spPr>
          <a:xfrm>
            <a:off x="92075" y="744538"/>
            <a:ext cx="6616700" cy="3722687"/>
          </a:xfrm>
          <a:ln/>
        </p:spPr>
      </p:sp>
      <p:sp>
        <p:nvSpPr>
          <p:cNvPr id="39939" name="備忘稿版面配置區 2"/>
          <p:cNvSpPr>
            <a:spLocks noGrp="1"/>
          </p:cNvSpPr>
          <p:nvPr>
            <p:ph type="body" idx="1"/>
          </p:nvPr>
        </p:nvSpPr>
        <p:spPr>
          <a:noFill/>
          <a:ln/>
        </p:spPr>
        <p:txBody>
          <a:bodyPr/>
          <a:lstStyle/>
          <a:p>
            <a:pPr eaLnBrk="1" hangingPunct="1">
              <a:spcBef>
                <a:spcPct val="0"/>
              </a:spcBef>
            </a:pPr>
            <a:r>
              <a:rPr lang="zh-TW" altLang="en-US">
                <a:latin typeface="Arial" pitchFamily="34" charset="0"/>
              </a:rPr>
              <a:t>如果八、九年級的家長尚未看過這本手冊，可詢問導師或學校輔導處。</a:t>
            </a:r>
          </a:p>
          <a:p>
            <a:pPr eaLnBrk="1" hangingPunct="1">
              <a:spcBef>
                <a:spcPct val="0"/>
              </a:spcBef>
            </a:pPr>
            <a:endParaRPr lang="zh-TW" altLang="en-US">
              <a:latin typeface="Arial" pitchFamily="34" charset="0"/>
            </a:endParaRPr>
          </a:p>
        </p:txBody>
      </p:sp>
      <p:sp>
        <p:nvSpPr>
          <p:cNvPr id="39940"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eaLnBrk="1" hangingPunct="1"/>
            <a:fld id="{305BFFDD-810B-4A47-9CEF-CDF0816B7C1C}" type="slidenum">
              <a:rPr lang="zh-TW" altLang="en-US" sz="1200">
                <a:latin typeface="Arial" pitchFamily="34" charset="0"/>
              </a:rPr>
              <a:pPr algn="r" defTabSz="912813" eaLnBrk="1" hangingPunct="1"/>
              <a:t>21</a:t>
            </a:fld>
            <a:endParaRPr lang="en-US" altLang="zh-TW" sz="120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pPr eaLnBrk="1" hangingPunct="1"/>
            <a:fld id="{6E311AA4-33BD-4A6E-AB82-2A40DEE22530}" type="slidenum">
              <a:rPr lang="zh-TW" altLang="en-US"/>
              <a:pPr eaLnBrk="1" hangingPunct="1"/>
              <a:t>22</a:t>
            </a:fld>
            <a:endParaRPr lang="en-US" altLang="zh-TW"/>
          </a:p>
        </p:txBody>
      </p:sp>
      <p:sp>
        <p:nvSpPr>
          <p:cNvPr id="41987"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defTabSz="912813" eaLnBrk="1" hangingPunct="1"/>
            <a:fld id="{6A38B06E-0BDE-4B8A-9CC5-60B9E3AE4E46}" type="slidenum">
              <a:rPr kumimoji="0" lang="zh-TW" altLang="en-US" sz="1200"/>
              <a:pPr defTabSz="912813" eaLnBrk="1" hangingPunct="1"/>
              <a:t>22</a:t>
            </a:fld>
            <a:endParaRPr kumimoji="0" lang="en-US" altLang="zh-TW" sz="1200"/>
          </a:p>
        </p:txBody>
      </p:sp>
      <p:sp>
        <p:nvSpPr>
          <p:cNvPr id="41988" name="投影片圖像版面配置區 1"/>
          <p:cNvSpPr>
            <a:spLocks noGrp="1" noRot="1" noChangeAspect="1" noChangeArrowheads="1" noTextEdit="1"/>
          </p:cNvSpPr>
          <p:nvPr>
            <p:ph type="sldImg"/>
          </p:nvPr>
        </p:nvSpPr>
        <p:spPr>
          <a:xfrm>
            <a:off x="88900" y="744538"/>
            <a:ext cx="6619875" cy="3724275"/>
          </a:xfrm>
          <a:ln/>
        </p:spPr>
      </p:sp>
      <p:sp>
        <p:nvSpPr>
          <p:cNvPr id="41989" name="備忘稿版面配置區 2"/>
          <p:cNvSpPr>
            <a:spLocks noGrp="1"/>
          </p:cNvSpPr>
          <p:nvPr>
            <p:ph type="body" idx="1"/>
          </p:nvPr>
        </p:nvSpPr>
        <p:spPr>
          <a:noFill/>
          <a:ln/>
        </p:spPr>
        <p:txBody>
          <a:bodyPr/>
          <a:lstStyle/>
          <a:p>
            <a:pPr eaLnBrk="1" hangingPunct="1">
              <a:spcBef>
                <a:spcPct val="0"/>
              </a:spcBef>
            </a:pPr>
            <a:endParaRPr lang="zh-TW" altLang="en-US">
              <a:latin typeface="Arial" pitchFamily="34" charset="0"/>
            </a:endParaRPr>
          </a:p>
        </p:txBody>
      </p:sp>
      <p:sp>
        <p:nvSpPr>
          <p:cNvPr id="41990" name="投影片編號版面配置區 3"/>
          <p:cNvSpPr txBox="1">
            <a:spLocks noGrp="1"/>
          </p:cNvSpPr>
          <p:nvPr/>
        </p:nvSpPr>
        <p:spPr bwMode="auto">
          <a:xfrm>
            <a:off x="3849688" y="9429750"/>
            <a:ext cx="2946400" cy="495300"/>
          </a:xfrm>
          <a:prstGeom prst="rect">
            <a:avLst/>
          </a:prstGeom>
          <a:noFill/>
          <a:ln w="9525">
            <a:noFill/>
            <a:miter lim="800000"/>
            <a:headEnd/>
            <a:tailEnd/>
          </a:ln>
        </p:spPr>
        <p:txBody>
          <a:bodyPr lIns="91416" tIns="45708" rIns="91416" bIns="45708" anchor="b"/>
          <a:lstStyle/>
          <a:p>
            <a:pPr defTabSz="912813" eaLnBrk="1" hangingPunct="1"/>
            <a:fld id="{B903C1A3-046C-4904-AA9C-9FE325744509}" type="slidenum">
              <a:rPr kumimoji="0" lang="zh-TW" altLang="en-US" sz="1200"/>
              <a:pPr defTabSz="912813" eaLnBrk="1" hangingPunct="1"/>
              <a:t>22</a:t>
            </a:fld>
            <a:endParaRPr kumimoji="0" lang="en-US" altLang="zh-TW"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eaLnBrk="1" hangingPunct="1"/>
            <a:fld id="{39834E19-B215-418B-9545-078705126248}" type="slidenum">
              <a:rPr lang="zh-TW" altLang="en-US"/>
              <a:pPr eaLnBrk="1" hangingPunct="1"/>
              <a:t>23</a:t>
            </a:fld>
            <a:endParaRPr lang="en-US" altLang="zh-TW"/>
          </a:p>
        </p:txBody>
      </p:sp>
      <p:sp>
        <p:nvSpPr>
          <p:cNvPr id="44035"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defTabSz="912813" eaLnBrk="1" hangingPunct="1"/>
            <a:fld id="{CDE7AB27-ECA1-4C89-9DD9-93B4246EF7F6}" type="slidenum">
              <a:rPr kumimoji="0" lang="zh-TW" altLang="en-US" sz="1200"/>
              <a:pPr defTabSz="912813" eaLnBrk="1" hangingPunct="1"/>
              <a:t>23</a:t>
            </a:fld>
            <a:endParaRPr kumimoji="0" lang="en-US" altLang="zh-TW" sz="1200"/>
          </a:p>
        </p:txBody>
      </p:sp>
      <p:sp>
        <p:nvSpPr>
          <p:cNvPr id="44036" name="投影片圖像版面配置區 1"/>
          <p:cNvSpPr>
            <a:spLocks noGrp="1" noRot="1" noChangeAspect="1" noChangeArrowheads="1" noTextEdit="1"/>
          </p:cNvSpPr>
          <p:nvPr>
            <p:ph type="sldImg"/>
          </p:nvPr>
        </p:nvSpPr>
        <p:spPr>
          <a:xfrm>
            <a:off x="88900" y="744538"/>
            <a:ext cx="6619875" cy="3724275"/>
          </a:xfrm>
          <a:ln/>
        </p:spPr>
      </p:sp>
      <p:sp>
        <p:nvSpPr>
          <p:cNvPr id="44037" name="備忘稿版面配置區 2"/>
          <p:cNvSpPr>
            <a:spLocks noGrp="1"/>
          </p:cNvSpPr>
          <p:nvPr>
            <p:ph type="body" idx="1"/>
          </p:nvPr>
        </p:nvSpPr>
        <p:spPr>
          <a:noFill/>
          <a:ln/>
        </p:spPr>
        <p:txBody>
          <a:bodyPr/>
          <a:lstStyle/>
          <a:p>
            <a:pPr eaLnBrk="1" hangingPunct="1">
              <a:spcBef>
                <a:spcPct val="0"/>
              </a:spcBef>
            </a:pPr>
            <a:endParaRPr lang="zh-TW" altLang="en-US">
              <a:latin typeface="Arial" pitchFamily="34" charset="0"/>
            </a:endParaRPr>
          </a:p>
        </p:txBody>
      </p:sp>
      <p:sp>
        <p:nvSpPr>
          <p:cNvPr id="44038" name="投影片編號版面配置區 3"/>
          <p:cNvSpPr txBox="1">
            <a:spLocks noGrp="1"/>
          </p:cNvSpPr>
          <p:nvPr/>
        </p:nvSpPr>
        <p:spPr bwMode="auto">
          <a:xfrm>
            <a:off x="3849688" y="9429750"/>
            <a:ext cx="2946400" cy="495300"/>
          </a:xfrm>
          <a:prstGeom prst="rect">
            <a:avLst/>
          </a:prstGeom>
          <a:noFill/>
          <a:ln w="9525">
            <a:noFill/>
            <a:miter lim="800000"/>
            <a:headEnd/>
            <a:tailEnd/>
          </a:ln>
        </p:spPr>
        <p:txBody>
          <a:bodyPr lIns="91416" tIns="45708" rIns="91416" bIns="45708" anchor="b"/>
          <a:lstStyle/>
          <a:p>
            <a:pPr defTabSz="912813" eaLnBrk="1" hangingPunct="1"/>
            <a:fld id="{80A6ED9F-5665-4312-9E39-F6D8AC2B9BCF}" type="slidenum">
              <a:rPr kumimoji="0" lang="zh-TW" altLang="en-US" sz="1200"/>
              <a:pPr defTabSz="912813" eaLnBrk="1" hangingPunct="1"/>
              <a:t>23</a:t>
            </a:fld>
            <a:endParaRPr kumimoji="0" lang="en-US" altLang="zh-TW"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投影片圖像版面配置區 1"/>
          <p:cNvSpPr>
            <a:spLocks noGrp="1" noRot="1" noChangeAspect="1" noChangeArrowheads="1" noTextEdit="1"/>
          </p:cNvSpPr>
          <p:nvPr>
            <p:ph type="sldImg"/>
          </p:nvPr>
        </p:nvSpPr>
        <p:spPr>
          <a:xfrm>
            <a:off x="92075" y="744538"/>
            <a:ext cx="6616700" cy="3722687"/>
          </a:xfrm>
          <a:ln/>
        </p:spPr>
      </p:sp>
      <p:sp>
        <p:nvSpPr>
          <p:cNvPr id="46083" name="備忘稿版面配置區 2"/>
          <p:cNvSpPr>
            <a:spLocks noGrp="1"/>
          </p:cNvSpPr>
          <p:nvPr>
            <p:ph type="body" idx="1"/>
          </p:nvPr>
        </p:nvSpPr>
        <p:spPr>
          <a:noFill/>
          <a:ln/>
        </p:spPr>
        <p:txBody>
          <a:bodyPr/>
          <a:lstStyle/>
          <a:p>
            <a:r>
              <a:rPr lang="zh-TW" altLang="en-US"/>
              <a:t>引導家長從孩子各項的測驗結果，讓孩子比較自己在哪些部份的優勢能力比較好。（不只是和別人比較）</a:t>
            </a:r>
          </a:p>
        </p:txBody>
      </p:sp>
      <p:sp>
        <p:nvSpPr>
          <p:cNvPr id="46084"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C281BA09-F2C6-431C-9D49-8E27F351DA82}" type="slidenum">
              <a:rPr lang="zh-TW" altLang="en-US" sz="1200">
                <a:latin typeface="Arial" pitchFamily="34" charset="0"/>
              </a:rPr>
              <a:pPr algn="r" defTabSz="912813"/>
              <a:t>24</a:t>
            </a:fld>
            <a:endParaRPr lang="en-US" altLang="zh-TW" sz="120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a:extLst>
              <a:ext uri="{FF2B5EF4-FFF2-40B4-BE49-F238E27FC236}">
                <a16:creationId xmlns:a16="http://schemas.microsoft.com/office/drawing/2014/main" id="{06569FB4-B225-427C-8D71-2A7C8734A5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備忘稿版面配置區 2">
            <a:extLst>
              <a:ext uri="{FF2B5EF4-FFF2-40B4-BE49-F238E27FC236}">
                <a16:creationId xmlns:a16="http://schemas.microsoft.com/office/drawing/2014/main" id="{3705B820-08D3-4B0B-9BAD-6C96F32CAF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2820" name="投影片編號版面配置區 3">
            <a:extLst>
              <a:ext uri="{FF2B5EF4-FFF2-40B4-BE49-F238E27FC236}">
                <a16:creationId xmlns:a16="http://schemas.microsoft.com/office/drawing/2014/main" id="{A2AF7117-BB74-4BF4-83F2-E36E8F68751F}"/>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B91D6A12-51C9-4236-8487-A4F0C2A9CC0B}" type="slidenum">
              <a:rPr kumimoji="0" lang="zh-TW" altLang="en-US" sz="1200">
                <a:latin typeface="Calibri" panose="020F0502020204030204" pitchFamily="34" charset="0"/>
              </a:rPr>
              <a:pPr algn="r"/>
              <a:t>25</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1552045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投影片圖像版面配置區 1"/>
          <p:cNvSpPr>
            <a:spLocks noGrp="1" noRot="1" noChangeAspect="1" noChangeArrowheads="1" noTextEdit="1"/>
          </p:cNvSpPr>
          <p:nvPr>
            <p:ph type="sldImg"/>
          </p:nvPr>
        </p:nvSpPr>
        <p:spPr>
          <a:xfrm>
            <a:off x="87313" y="741363"/>
            <a:ext cx="6623050" cy="3725862"/>
          </a:xfrm>
          <a:ln/>
        </p:spPr>
      </p:sp>
      <p:sp>
        <p:nvSpPr>
          <p:cNvPr id="48131"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48132"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C973E4E8-FEE0-4D61-BB5B-857114A05AE5}" type="slidenum">
              <a:rPr kumimoji="0" lang="zh-TW" altLang="en-US" sz="1200"/>
              <a:pPr algn="r" eaLnBrk="1" hangingPunct="1"/>
              <a:t>26</a:t>
            </a:fld>
            <a:endParaRPr kumimoji="0" lang="zh-TW"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投影片圖像版面配置區 1"/>
          <p:cNvSpPr>
            <a:spLocks noGrp="1" noRot="1" noChangeAspect="1" noChangeArrowheads="1" noTextEdit="1"/>
          </p:cNvSpPr>
          <p:nvPr>
            <p:ph type="sldImg"/>
          </p:nvPr>
        </p:nvSpPr>
        <p:spPr>
          <a:xfrm>
            <a:off x="92075" y="744538"/>
            <a:ext cx="6616700" cy="3722687"/>
          </a:xfrm>
          <a:ln/>
        </p:spPr>
      </p:sp>
      <p:sp>
        <p:nvSpPr>
          <p:cNvPr id="52227" name="備忘稿版面配置區 2"/>
          <p:cNvSpPr>
            <a:spLocks noGrp="1"/>
          </p:cNvSpPr>
          <p:nvPr>
            <p:ph type="body" idx="1"/>
          </p:nvPr>
        </p:nvSpPr>
        <p:spPr>
          <a:noFill/>
          <a:ln/>
        </p:spPr>
        <p:txBody>
          <a:bodyPr/>
          <a:lstStyle/>
          <a:p>
            <a:r>
              <a:rPr lang="zh-TW" altLang="en-US"/>
              <a:t>提醒家長各校使用的測驗不一樣，這只是其中一個測驗。家長可透過輔導處瞭解孩子所做的性向測驗內容。</a:t>
            </a:r>
          </a:p>
        </p:txBody>
      </p:sp>
      <p:sp>
        <p:nvSpPr>
          <p:cNvPr id="52228" name="投影片編號版面配置區 3"/>
          <p:cNvSpPr>
            <a:spLocks noGrp="1"/>
          </p:cNvSpPr>
          <p:nvPr>
            <p:ph type="sldNum" sz="quarter" idx="5"/>
          </p:nvPr>
        </p:nvSpPr>
        <p:spPr>
          <a:noFill/>
        </p:spPr>
        <p:txBody>
          <a:bodyPr/>
          <a:lstStyle/>
          <a:p>
            <a:fld id="{0225DFD1-1636-48CA-95ED-18BCA6E17F70}" type="slidenum">
              <a:rPr lang="zh-TW" altLang="en-US"/>
              <a:pPr/>
              <a:t>27</a:t>
            </a:fld>
            <a:endParaRPr lang="en-US" altLang="zh-TW"/>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xfrm>
            <a:off x="87313" y="741363"/>
            <a:ext cx="6623050" cy="3725862"/>
          </a:xfrm>
          <a:ln/>
        </p:spPr>
      </p:sp>
      <p:sp>
        <p:nvSpPr>
          <p:cNvPr id="8195" name="Rectangle 3"/>
          <p:cNvSpPr>
            <a:spLocks noGrp="1" noChangeArrowheads="1"/>
          </p:cNvSpPr>
          <p:nvPr>
            <p:ph type="body" idx="1"/>
          </p:nvPr>
        </p:nvSpPr>
        <p:spPr>
          <a:xfrm>
            <a:off x="679450" y="4714875"/>
            <a:ext cx="5438775" cy="4468813"/>
          </a:xfrm>
          <a:noFill/>
          <a:ln/>
        </p:spPr>
        <p:txBody>
          <a:bodyPr lIns="88319" tIns="44159" rIns="88319" bIns="44159"/>
          <a:lstStyle/>
          <a:p>
            <a:pPr eaLnBrk="1" hangingPunct="1"/>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圖像版面配置區 1"/>
          <p:cNvSpPr>
            <a:spLocks noGrp="1" noRot="1" noChangeAspect="1" noChangeArrowheads="1" noTextEdit="1"/>
          </p:cNvSpPr>
          <p:nvPr>
            <p:ph type="sldImg"/>
          </p:nvPr>
        </p:nvSpPr>
        <p:spPr>
          <a:xfrm>
            <a:off x="92075" y="744538"/>
            <a:ext cx="6616700" cy="3722687"/>
          </a:xfrm>
          <a:ln/>
        </p:spPr>
      </p:sp>
      <p:sp>
        <p:nvSpPr>
          <p:cNvPr id="54275" name="備忘稿版面配置區 2"/>
          <p:cNvSpPr>
            <a:spLocks noGrp="1"/>
          </p:cNvSpPr>
          <p:nvPr>
            <p:ph type="body" idx="1"/>
          </p:nvPr>
        </p:nvSpPr>
        <p:spPr>
          <a:noFill/>
          <a:ln/>
        </p:spPr>
        <p:txBody>
          <a:bodyPr/>
          <a:lstStyle/>
          <a:p>
            <a:endParaRPr lang="zh-TW" altLang="en-US"/>
          </a:p>
        </p:txBody>
      </p:sp>
      <p:sp>
        <p:nvSpPr>
          <p:cNvPr id="54276" name="投影片編號版面配置區 3"/>
          <p:cNvSpPr>
            <a:spLocks noGrp="1"/>
          </p:cNvSpPr>
          <p:nvPr>
            <p:ph type="sldNum" sz="quarter" idx="5"/>
          </p:nvPr>
        </p:nvSpPr>
        <p:spPr>
          <a:noFill/>
        </p:spPr>
        <p:txBody>
          <a:bodyPr/>
          <a:lstStyle/>
          <a:p>
            <a:fld id="{ECAEC5A0-B129-4D53-9E7D-0CF122C1A009}" type="slidenum">
              <a:rPr lang="zh-TW" altLang="en-US"/>
              <a:pPr/>
              <a:t>28</a:t>
            </a:fld>
            <a:endParaRPr lang="en-US" altLang="zh-TW"/>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投影片圖像版面配置區 1"/>
          <p:cNvSpPr>
            <a:spLocks noGrp="1" noRot="1" noChangeAspect="1" noChangeArrowheads="1" noTextEdit="1"/>
          </p:cNvSpPr>
          <p:nvPr>
            <p:ph type="sldImg"/>
          </p:nvPr>
        </p:nvSpPr>
        <p:spPr>
          <a:xfrm>
            <a:off x="92075" y="744538"/>
            <a:ext cx="6616700" cy="3722687"/>
          </a:xfrm>
          <a:ln/>
        </p:spPr>
      </p:sp>
      <p:sp>
        <p:nvSpPr>
          <p:cNvPr id="56323" name="備忘稿版面配置區 2"/>
          <p:cNvSpPr>
            <a:spLocks noGrp="1"/>
          </p:cNvSpPr>
          <p:nvPr>
            <p:ph type="body" idx="1"/>
          </p:nvPr>
        </p:nvSpPr>
        <p:spPr>
          <a:noFill/>
          <a:ln/>
        </p:spPr>
        <p:txBody>
          <a:bodyPr/>
          <a:lstStyle/>
          <a:p>
            <a:r>
              <a:rPr lang="zh-TW" altLang="en-US"/>
              <a:t>提醒家長各校使用的測驗不一樣，這只是其中一個測驗。家長可透過輔導處瞭解孩子所做的興趣測驗內容。</a:t>
            </a:r>
          </a:p>
        </p:txBody>
      </p:sp>
      <p:sp>
        <p:nvSpPr>
          <p:cNvPr id="56324" name="投影片編號版面配置區 3"/>
          <p:cNvSpPr>
            <a:spLocks noGrp="1"/>
          </p:cNvSpPr>
          <p:nvPr>
            <p:ph type="sldNum" sz="quarter" idx="5"/>
          </p:nvPr>
        </p:nvSpPr>
        <p:spPr>
          <a:noFill/>
        </p:spPr>
        <p:txBody>
          <a:bodyPr/>
          <a:lstStyle/>
          <a:p>
            <a:fld id="{FF76BD89-4334-4967-8845-0D4128258A4A}" type="slidenum">
              <a:rPr lang="zh-TW" altLang="en-US"/>
              <a:pPr/>
              <a:t>29</a:t>
            </a:fld>
            <a:endParaRPr lang="en-US" altLang="zh-TW"/>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投影片圖像版面配置區 1"/>
          <p:cNvSpPr>
            <a:spLocks noGrp="1" noRot="1" noChangeAspect="1" noChangeArrowheads="1" noTextEdit="1"/>
          </p:cNvSpPr>
          <p:nvPr>
            <p:ph type="sldImg"/>
          </p:nvPr>
        </p:nvSpPr>
        <p:spPr>
          <a:xfrm>
            <a:off x="87313" y="741363"/>
            <a:ext cx="6623050" cy="3725862"/>
          </a:xfrm>
          <a:ln/>
        </p:spPr>
      </p:sp>
      <p:sp>
        <p:nvSpPr>
          <p:cNvPr id="58371"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58372"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D737E3AE-AB21-4229-84DF-08607C4D43EF}" type="slidenum">
              <a:rPr kumimoji="0" lang="zh-TW" altLang="en-US" sz="1200"/>
              <a:pPr algn="r" eaLnBrk="1" hangingPunct="1"/>
              <a:t>30</a:t>
            </a:fld>
            <a:endParaRPr kumimoji="0" lang="en-US" altLang="zh-TW"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投影片圖像版面配置區 1"/>
          <p:cNvSpPr>
            <a:spLocks noGrp="1" noRot="1" noChangeAspect="1" noChangeArrowheads="1" noTextEdit="1"/>
          </p:cNvSpPr>
          <p:nvPr>
            <p:ph type="sldImg"/>
          </p:nvPr>
        </p:nvSpPr>
        <p:spPr>
          <a:xfrm>
            <a:off x="87313" y="741363"/>
            <a:ext cx="6623050" cy="3725862"/>
          </a:xfrm>
          <a:ln/>
        </p:spPr>
      </p:sp>
      <p:sp>
        <p:nvSpPr>
          <p:cNvPr id="60419"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0420"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525C97DD-BF9D-4E7E-A3F9-ECEE92DD167A}" type="slidenum">
              <a:rPr kumimoji="0" lang="zh-TW" altLang="en-US" sz="1200"/>
              <a:pPr algn="r" eaLnBrk="1" hangingPunct="1"/>
              <a:t>31</a:t>
            </a:fld>
            <a:endParaRPr kumimoji="0" lang="en-US" altLang="zh-TW"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ChangeArrowheads="1" noTextEdit="1"/>
          </p:cNvSpPr>
          <p:nvPr>
            <p:ph type="sldImg"/>
          </p:nvPr>
        </p:nvSpPr>
        <p:spPr>
          <a:xfrm>
            <a:off x="87313" y="741363"/>
            <a:ext cx="6623050" cy="3725862"/>
          </a:xfrm>
          <a:ln/>
        </p:spPr>
      </p:sp>
      <p:sp>
        <p:nvSpPr>
          <p:cNvPr id="62467"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2468"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1FA734F4-5D9B-4A43-A3DF-CF20EF516EE7}" type="slidenum">
              <a:rPr kumimoji="0" lang="zh-TW" altLang="en-US" sz="1200"/>
              <a:pPr algn="r" eaLnBrk="1" hangingPunct="1"/>
              <a:t>32</a:t>
            </a:fld>
            <a:endParaRPr kumimoji="0" lang="en-US" altLang="zh-TW"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投影片圖像版面配置區 1"/>
          <p:cNvSpPr>
            <a:spLocks noGrp="1" noRot="1" noChangeAspect="1" noChangeArrowheads="1" noTextEdit="1"/>
          </p:cNvSpPr>
          <p:nvPr>
            <p:ph type="sldImg"/>
          </p:nvPr>
        </p:nvSpPr>
        <p:spPr>
          <a:xfrm>
            <a:off x="87313" y="741363"/>
            <a:ext cx="6623050" cy="3725862"/>
          </a:xfrm>
          <a:ln/>
        </p:spPr>
      </p:sp>
      <p:sp>
        <p:nvSpPr>
          <p:cNvPr id="64515"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4516"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8C1C0325-DD73-4440-8982-768594360882}" type="slidenum">
              <a:rPr kumimoji="0" lang="zh-TW" altLang="en-US" sz="1200"/>
              <a:pPr algn="r" eaLnBrk="1" hangingPunct="1"/>
              <a:t>33</a:t>
            </a:fld>
            <a:endParaRPr kumimoji="0" lang="en-US" altLang="zh-TW"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投影片圖像版面配置區 1"/>
          <p:cNvSpPr>
            <a:spLocks noGrp="1" noRot="1" noChangeAspect="1" noChangeArrowheads="1" noTextEdit="1"/>
          </p:cNvSpPr>
          <p:nvPr>
            <p:ph type="sldImg"/>
          </p:nvPr>
        </p:nvSpPr>
        <p:spPr>
          <a:xfrm>
            <a:off x="92075" y="744538"/>
            <a:ext cx="6616700" cy="3722687"/>
          </a:xfrm>
          <a:ln/>
        </p:spPr>
      </p:sp>
      <p:sp>
        <p:nvSpPr>
          <p:cNvPr id="72707" name="備忘稿版面配置區 2"/>
          <p:cNvSpPr>
            <a:spLocks noGrp="1"/>
          </p:cNvSpPr>
          <p:nvPr>
            <p:ph type="body" idx="1"/>
          </p:nvPr>
        </p:nvSpPr>
        <p:spPr>
          <a:noFill/>
          <a:ln/>
        </p:spPr>
        <p:txBody>
          <a:bodyPr/>
          <a:lstStyle/>
          <a:p>
            <a:endParaRPr lang="zh-TW" altLang="en-US"/>
          </a:p>
        </p:txBody>
      </p:sp>
      <p:sp>
        <p:nvSpPr>
          <p:cNvPr id="72708" name="投影片編號版面配置區 3"/>
          <p:cNvSpPr>
            <a:spLocks noGrp="1"/>
          </p:cNvSpPr>
          <p:nvPr>
            <p:ph type="sldNum" sz="quarter" idx="5"/>
          </p:nvPr>
        </p:nvSpPr>
        <p:spPr>
          <a:noFill/>
        </p:spPr>
        <p:txBody>
          <a:bodyPr/>
          <a:lstStyle/>
          <a:p>
            <a:fld id="{3B606248-1EF1-4611-9E7E-BF26CABB6A66}" type="slidenum">
              <a:rPr lang="zh-TW" altLang="en-US"/>
              <a:pPr/>
              <a:t>34</a:t>
            </a:fld>
            <a:endParaRPr lang="en-US" altLang="zh-TW"/>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投影片圖像版面配置區 1"/>
          <p:cNvSpPr>
            <a:spLocks noGrp="1" noRot="1" noChangeAspect="1" noChangeArrowheads="1" noTextEdit="1"/>
          </p:cNvSpPr>
          <p:nvPr>
            <p:ph type="sldImg"/>
          </p:nvPr>
        </p:nvSpPr>
        <p:spPr>
          <a:xfrm>
            <a:off x="87313" y="741363"/>
            <a:ext cx="6623050" cy="3725862"/>
          </a:xfrm>
          <a:ln/>
        </p:spPr>
      </p:sp>
      <p:sp>
        <p:nvSpPr>
          <p:cNvPr id="74755"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74756"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20608435-62CE-4773-B52B-38A30636E8FA}" type="slidenum">
              <a:rPr kumimoji="0" lang="zh-TW" altLang="en-US" sz="1200"/>
              <a:pPr algn="r" eaLnBrk="1" hangingPunct="1"/>
              <a:t>35</a:t>
            </a:fld>
            <a:endParaRPr kumimoji="0" lang="zh-TW" alt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投影片圖像版面配置區 1"/>
          <p:cNvSpPr>
            <a:spLocks noGrp="1" noRot="1" noChangeAspect="1" noChangeArrowheads="1" noTextEdit="1"/>
          </p:cNvSpPr>
          <p:nvPr>
            <p:ph type="sldImg"/>
          </p:nvPr>
        </p:nvSpPr>
        <p:spPr>
          <a:xfrm>
            <a:off x="92075" y="744538"/>
            <a:ext cx="6616700" cy="3722687"/>
          </a:xfrm>
          <a:ln/>
        </p:spPr>
      </p:sp>
      <p:sp>
        <p:nvSpPr>
          <p:cNvPr id="77827" name="備忘稿版面配置區 2"/>
          <p:cNvSpPr>
            <a:spLocks noGrp="1"/>
          </p:cNvSpPr>
          <p:nvPr>
            <p:ph type="body" idx="1"/>
          </p:nvPr>
        </p:nvSpPr>
        <p:spPr>
          <a:noFill/>
          <a:ln/>
        </p:spPr>
        <p:txBody>
          <a:bodyPr/>
          <a:lstStyle/>
          <a:p>
            <a:endParaRPr lang="zh-TW" altLang="en-US"/>
          </a:p>
        </p:txBody>
      </p:sp>
      <p:sp>
        <p:nvSpPr>
          <p:cNvPr id="77828" name="投影片編號版面配置區 3"/>
          <p:cNvSpPr>
            <a:spLocks noGrp="1"/>
          </p:cNvSpPr>
          <p:nvPr>
            <p:ph type="sldNum" sz="quarter" idx="5"/>
          </p:nvPr>
        </p:nvSpPr>
        <p:spPr>
          <a:noFill/>
        </p:spPr>
        <p:txBody>
          <a:bodyPr/>
          <a:lstStyle/>
          <a:p>
            <a:fld id="{6530E23A-A96D-4AD7-B1FC-EA2C2420AE77}" type="slidenum">
              <a:rPr lang="zh-TW" altLang="en-US"/>
              <a:pPr/>
              <a:t>37</a:t>
            </a:fld>
            <a:endParaRPr lang="en-US" altLang="zh-TW"/>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73A443C-5C70-497E-AA06-012DFBD0CD12}" type="slidenum">
              <a:rPr lang="zh-TW" altLang="en-US" smtClean="0"/>
              <a:pPr/>
              <a:t>38</a:t>
            </a:fld>
            <a:endParaRPr lang="en-US" altLang="zh-TW"/>
          </a:p>
        </p:txBody>
      </p:sp>
    </p:spTree>
    <p:extLst>
      <p:ext uri="{BB962C8B-B14F-4D97-AF65-F5344CB8AC3E}">
        <p14:creationId xmlns:p14="http://schemas.microsoft.com/office/powerpoint/2010/main" val="39678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4875"/>
            <a:ext cx="5438775" cy="4467225"/>
          </a:xfrm>
          <a:noFill/>
          <a:ln/>
        </p:spPr>
        <p:txBody>
          <a:bodyPr lIns="95546" tIns="95546" rIns="95546" bIns="95546" anchor="ctr"/>
          <a:lstStyle/>
          <a:p>
            <a:pPr>
              <a:spcBef>
                <a:spcPct val="0"/>
              </a:spcBef>
            </a:pPr>
            <a:endParaRPr lang="zh-TW" altLang="en-US" sz="110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圖像版面配置區 1"/>
          <p:cNvSpPr>
            <a:spLocks noGrp="1" noRot="1" noChangeAspect="1" noChangeArrowheads="1" noTextEdit="1"/>
          </p:cNvSpPr>
          <p:nvPr>
            <p:ph type="sldImg"/>
          </p:nvPr>
        </p:nvSpPr>
        <p:spPr>
          <a:xfrm>
            <a:off x="87313" y="741363"/>
            <a:ext cx="6623050" cy="3725862"/>
          </a:xfrm>
          <a:ln/>
        </p:spPr>
      </p:sp>
      <p:sp>
        <p:nvSpPr>
          <p:cNvPr id="92163"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92164"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04A69952-C670-4D03-B369-3A64C3664B12}" type="slidenum">
              <a:rPr kumimoji="0" lang="zh-TW" altLang="en-US" sz="1200"/>
              <a:pPr algn="r" eaLnBrk="1" hangingPunct="1"/>
              <a:t>50</a:t>
            </a:fld>
            <a:endParaRPr kumimoji="0" lang="zh-TW" alt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87313" y="741363"/>
            <a:ext cx="6623050" cy="3725862"/>
          </a:xfrm>
          <a:ln/>
        </p:spPr>
      </p:sp>
      <p:sp>
        <p:nvSpPr>
          <p:cNvPr id="98307" name="Rectangle 3"/>
          <p:cNvSpPr>
            <a:spLocks noGrp="1"/>
          </p:cNvSpPr>
          <p:nvPr>
            <p:ph type="body" idx="1"/>
          </p:nvPr>
        </p:nvSpPr>
        <p:spPr>
          <a:xfrm>
            <a:off x="679450" y="4714875"/>
            <a:ext cx="5438775" cy="4468813"/>
          </a:xfrm>
          <a:noFill/>
          <a:ln/>
        </p:spPr>
        <p:txBody>
          <a:bodyPr lIns="88221" tIns="44111" rIns="88221" bIns="44111"/>
          <a:lstStyle/>
          <a:p>
            <a:endParaRPr lang="zh-TW"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a:extLst>
              <a:ext uri="{FF2B5EF4-FFF2-40B4-BE49-F238E27FC236}">
                <a16:creationId xmlns:a16="http://schemas.microsoft.com/office/drawing/2014/main" id="{E53FF3A0-DC5A-4F5A-873A-A2DCE9F498A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a:extLst>
              <a:ext uri="{FF2B5EF4-FFF2-40B4-BE49-F238E27FC236}">
                <a16:creationId xmlns:a16="http://schemas.microsoft.com/office/drawing/2014/main" id="{28E85687-79D6-41D0-96AE-71420DB9B2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364" name="投影片編號版面配置區 3">
            <a:extLst>
              <a:ext uri="{FF2B5EF4-FFF2-40B4-BE49-F238E27FC236}">
                <a16:creationId xmlns:a16="http://schemas.microsoft.com/office/drawing/2014/main" id="{05651F6A-0207-4309-8691-0E9BDAFF854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1D5D18E-998A-4332-93D6-587A8A147A02}" type="slidenum">
              <a:rPr kumimoji="0" lang="zh-TW" altLang="en-US" sz="1200">
                <a:latin typeface="Calibri" panose="020F0502020204030204" pitchFamily="34" charset="0"/>
              </a:rPr>
              <a:pPr algn="r" eaLnBrk="1" hangingPunct="1"/>
              <a:t>78</a:t>
            </a:fld>
            <a:endParaRPr kumimoji="0" lang="en-US" altLang="zh-TW" sz="1200">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投影片編號版面配置區 6">
            <a:extLst>
              <a:ext uri="{FF2B5EF4-FFF2-40B4-BE49-F238E27FC236}">
                <a16:creationId xmlns:a16="http://schemas.microsoft.com/office/drawing/2014/main" id="{6491B4DC-1C75-4BFB-B0B0-9140A07D60C9}"/>
              </a:ext>
            </a:extLst>
          </p:cNvPr>
          <p:cNvSpPr txBox="1">
            <a:spLocks noGrp="1"/>
          </p:cNvSpPr>
          <p:nvPr/>
        </p:nvSpPr>
        <p:spPr bwMode="auto">
          <a:xfrm>
            <a:off x="5584825" y="6456363"/>
            <a:ext cx="4270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1" tIns="45661" rIns="91321" bIns="4566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40A0FFB-E406-4A4E-9252-67A16120C2C4}" type="slidenum">
              <a:rPr kumimoji="0" lang="zh-TW" altLang="en-US" sz="1200">
                <a:latin typeface="Calibri" panose="020F0502020204030204" pitchFamily="34" charset="0"/>
              </a:rPr>
              <a:pPr algn="r" eaLnBrk="1" hangingPunct="1"/>
              <a:t>79</a:t>
            </a:fld>
            <a:endParaRPr kumimoji="0" lang="en-US" altLang="zh-TW" sz="1200">
              <a:latin typeface="Calibri" panose="020F0502020204030204" pitchFamily="34" charset="0"/>
            </a:endParaRPr>
          </a:p>
        </p:txBody>
      </p:sp>
      <p:sp>
        <p:nvSpPr>
          <p:cNvPr id="17411" name="投影片圖像版面配置區 1">
            <a:extLst>
              <a:ext uri="{FF2B5EF4-FFF2-40B4-BE49-F238E27FC236}">
                <a16:creationId xmlns:a16="http://schemas.microsoft.com/office/drawing/2014/main" id="{75DC4AD9-9B3D-4071-BF22-0C7BE05C3E2C}"/>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備忘稿版面配置區 2">
            <a:extLst>
              <a:ext uri="{FF2B5EF4-FFF2-40B4-BE49-F238E27FC236}">
                <a16:creationId xmlns:a16="http://schemas.microsoft.com/office/drawing/2014/main" id="{C3067E39-C0DE-44CC-9B5E-65312EBA0A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latin typeface="Arial" panose="020B0604020202020204" pitchFamily="34" charset="0"/>
            </a:endParaRPr>
          </a:p>
        </p:txBody>
      </p:sp>
      <p:sp>
        <p:nvSpPr>
          <p:cNvPr id="17413" name="投影片編號版面配置區 3">
            <a:extLst>
              <a:ext uri="{FF2B5EF4-FFF2-40B4-BE49-F238E27FC236}">
                <a16:creationId xmlns:a16="http://schemas.microsoft.com/office/drawing/2014/main" id="{FC2F8905-3747-42E5-8865-2A5611E44FA4}"/>
              </a:ext>
            </a:extLst>
          </p:cNvPr>
          <p:cNvSpPr txBox="1">
            <a:spLocks noGrp="1"/>
          </p:cNvSpPr>
          <p:nvPr/>
        </p:nvSpPr>
        <p:spPr bwMode="auto">
          <a:xfrm>
            <a:off x="5584825" y="6456363"/>
            <a:ext cx="4270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1" tIns="45661" rIns="91321" bIns="45661" anchor="b"/>
          <a:lstStyle>
            <a:lvl1pPr defTabSz="911225">
              <a:defRPr kumimoji="1">
                <a:solidFill>
                  <a:schemeClr val="tx1"/>
                </a:solidFill>
                <a:latin typeface="Arial" panose="020B0604020202020204" pitchFamily="34" charset="0"/>
                <a:ea typeface="新細明體" panose="02020500000000000000" pitchFamily="18" charset="-120"/>
              </a:defRPr>
            </a:lvl1pPr>
            <a:lvl2pPr marL="742950" indent="-285750" defTabSz="911225">
              <a:defRPr kumimoji="1">
                <a:solidFill>
                  <a:schemeClr val="tx1"/>
                </a:solidFill>
                <a:latin typeface="Arial" panose="020B0604020202020204" pitchFamily="34" charset="0"/>
                <a:ea typeface="新細明體" panose="02020500000000000000" pitchFamily="18" charset="-120"/>
              </a:defRPr>
            </a:lvl2pPr>
            <a:lvl3pPr marL="1143000" indent="-228600" defTabSz="911225">
              <a:defRPr kumimoji="1">
                <a:solidFill>
                  <a:schemeClr val="tx1"/>
                </a:solidFill>
                <a:latin typeface="Arial" panose="020B0604020202020204" pitchFamily="34" charset="0"/>
                <a:ea typeface="新細明體" panose="02020500000000000000" pitchFamily="18" charset="-120"/>
              </a:defRPr>
            </a:lvl3pPr>
            <a:lvl4pPr marL="1600200" indent="-228600" defTabSz="911225">
              <a:defRPr kumimoji="1">
                <a:solidFill>
                  <a:schemeClr val="tx1"/>
                </a:solidFill>
                <a:latin typeface="Arial" panose="020B0604020202020204" pitchFamily="34" charset="0"/>
                <a:ea typeface="新細明體" panose="02020500000000000000" pitchFamily="18" charset="-120"/>
              </a:defRPr>
            </a:lvl4pPr>
            <a:lvl5pPr marL="2057400" indent="-228600" defTabSz="911225">
              <a:defRPr kumimoji="1">
                <a:solidFill>
                  <a:schemeClr val="tx1"/>
                </a:solidFill>
                <a:latin typeface="Arial" panose="020B0604020202020204" pitchFamily="34" charset="0"/>
                <a:ea typeface="新細明體" panose="02020500000000000000" pitchFamily="18" charset="-120"/>
              </a:defRPr>
            </a:lvl5pPr>
            <a:lvl6pPr marL="25146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A2EFA974-04BB-4B14-B0A4-01E5A91066D4}" type="slidenum">
              <a:rPr kumimoji="0" lang="en-US" altLang="zh-TW" sz="1200">
                <a:latin typeface="Calibri" panose="020F0502020204030204" pitchFamily="34" charset="0"/>
              </a:rPr>
              <a:pPr algn="r" eaLnBrk="1" hangingPunct="1"/>
              <a:t>79</a:t>
            </a:fld>
            <a:endParaRPr kumimoji="0" lang="en-US" altLang="zh-TW" sz="1200">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投影片圖像版面配置區 1">
            <a:extLst>
              <a:ext uri="{FF2B5EF4-FFF2-40B4-BE49-F238E27FC236}">
                <a16:creationId xmlns:a16="http://schemas.microsoft.com/office/drawing/2014/main" id="{D96EB435-2956-44EE-9BC5-DCA30BA5A384}"/>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備忘稿版面配置區 2">
            <a:extLst>
              <a:ext uri="{FF2B5EF4-FFF2-40B4-BE49-F238E27FC236}">
                <a16:creationId xmlns:a16="http://schemas.microsoft.com/office/drawing/2014/main" id="{281A10B9-BB31-4A81-A12A-9C415FA6BC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9460" name="投影片編號版面配置區 3">
            <a:extLst>
              <a:ext uri="{FF2B5EF4-FFF2-40B4-BE49-F238E27FC236}">
                <a16:creationId xmlns:a16="http://schemas.microsoft.com/office/drawing/2014/main" id="{3793FAC3-81C1-458F-88DF-503E40EFF68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D41663F-4038-41D3-9662-D6CF4747A2A2}" type="slidenum">
              <a:rPr kumimoji="0" lang="zh-TW" altLang="en-US" sz="1200">
                <a:latin typeface="Calibri" panose="020F0502020204030204" pitchFamily="34" charset="0"/>
              </a:rPr>
              <a:pPr algn="r" eaLnBrk="1" hangingPunct="1"/>
              <a:t>80</a:t>
            </a:fld>
            <a:endParaRPr kumimoji="0" lang="en-US" altLang="zh-TW" sz="1200">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5124" name="投影片編號版面配置區 3"/>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36DE07E0-C9C4-43B0-A8E8-BE8B57E28E01}" type="slidenum">
              <a:rPr kumimoji="0" lang="zh-TW" altLang="en-US" sz="1200">
                <a:latin typeface="Calibri" panose="020F0502020204030204" pitchFamily="34" charset="0"/>
              </a:rPr>
              <a:pPr algn="r" eaLnBrk="1" hangingPunct="1"/>
              <a:t>81</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696850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投影片圖像版面配置區 1">
            <a:extLst>
              <a:ext uri="{FF2B5EF4-FFF2-40B4-BE49-F238E27FC236}">
                <a16:creationId xmlns:a16="http://schemas.microsoft.com/office/drawing/2014/main" id="{3327D265-E2C7-476F-9386-C919E77ED2DA}"/>
              </a:ext>
            </a:extLst>
          </p:cNvPr>
          <p:cNvSpPr>
            <a:spLocks noGrp="1" noRot="1" noChangeAspect="1" noChangeArrowheads="1" noTextEdit="1"/>
          </p:cNvSpPr>
          <p:nvPr>
            <p:ph type="sldImg"/>
          </p:nvPr>
        </p:nvSpPr>
        <p:spPr bwMode="auto">
          <a:xfrm>
            <a:off x="87313" y="741363"/>
            <a:ext cx="6623050" cy="3725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備忘稿版面配置區 2">
            <a:extLst>
              <a:ext uri="{FF2B5EF4-FFF2-40B4-BE49-F238E27FC236}">
                <a16:creationId xmlns:a16="http://schemas.microsoft.com/office/drawing/2014/main" id="{C89201B0-0579-4B88-AE71-9D2F91F4236B}"/>
              </a:ext>
            </a:extLst>
          </p:cNvPr>
          <p:cNvSpPr>
            <a:spLocks noGrp="1"/>
          </p:cNvSpPr>
          <p:nvPr>
            <p:ph type="body" idx="1"/>
          </p:nvPr>
        </p:nvSpPr>
        <p:spPr bwMode="auto">
          <a:xfrm>
            <a:off x="679450" y="4714875"/>
            <a:ext cx="5438775" cy="4468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221" tIns="44111" rIns="88221" bIns="44111" numCol="1" anchor="t" anchorCtr="0" compatLnSpc="1">
            <a:prstTxWarp prst="textNoShape">
              <a:avLst/>
            </a:prstTxWarp>
          </a:bodyPr>
          <a:lstStyle/>
          <a:p>
            <a:pPr eaLnBrk="1" hangingPunct="1">
              <a:spcBef>
                <a:spcPct val="0"/>
              </a:spcBef>
            </a:pPr>
            <a:endParaRPr lang="zh-TW" altLang="en-US"/>
          </a:p>
        </p:txBody>
      </p:sp>
      <p:sp>
        <p:nvSpPr>
          <p:cNvPr id="23556" name="投影片編號版面配置區 3">
            <a:extLst>
              <a:ext uri="{FF2B5EF4-FFF2-40B4-BE49-F238E27FC236}">
                <a16:creationId xmlns:a16="http://schemas.microsoft.com/office/drawing/2014/main" id="{D4504E83-1FBE-4300-AEF8-AF15B08C328C}"/>
              </a:ext>
            </a:extLst>
          </p:cNvPr>
          <p:cNvSpPr txBox="1">
            <a:spLocks noGrp="1"/>
          </p:cNvSpPr>
          <p:nvPr/>
        </p:nvSpPr>
        <p:spPr bwMode="auto">
          <a:xfrm>
            <a:off x="3848100" y="9428163"/>
            <a:ext cx="29479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21" tIns="44111" rIns="88221" bIns="4411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F9FB65D0-1957-4459-ABD7-B0EA4117ECA1}" type="slidenum">
              <a:rPr kumimoji="0" lang="zh-TW" altLang="en-US" sz="1200">
                <a:solidFill>
                  <a:srgbClr val="000000"/>
                </a:solidFill>
              </a:rPr>
              <a:pPr algn="r" eaLnBrk="1" hangingPunct="1"/>
              <a:t>88</a:t>
            </a:fld>
            <a:endParaRPr kumimoji="0" lang="en-US" altLang="zh-TW" sz="1200">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a:extLst>
              <a:ext uri="{FF2B5EF4-FFF2-40B4-BE49-F238E27FC236}">
                <a16:creationId xmlns:a16="http://schemas.microsoft.com/office/drawing/2014/main" id="{E53FF3A0-DC5A-4F5A-873A-A2DCE9F498A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a:extLst>
              <a:ext uri="{FF2B5EF4-FFF2-40B4-BE49-F238E27FC236}">
                <a16:creationId xmlns:a16="http://schemas.microsoft.com/office/drawing/2014/main" id="{28E85687-79D6-41D0-96AE-71420DB9B2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364" name="投影片編號版面配置區 3">
            <a:extLst>
              <a:ext uri="{FF2B5EF4-FFF2-40B4-BE49-F238E27FC236}">
                <a16:creationId xmlns:a16="http://schemas.microsoft.com/office/drawing/2014/main" id="{05651F6A-0207-4309-8691-0E9BDAFF854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1D5D18E-998A-4332-93D6-587A8A147A02}" type="slidenum">
              <a:rPr kumimoji="0" lang="zh-TW" altLang="en-US" sz="1200">
                <a:latin typeface="Calibri" panose="020F0502020204030204" pitchFamily="34" charset="0"/>
              </a:rPr>
              <a:pPr algn="r" eaLnBrk="1" hangingPunct="1"/>
              <a:t>99</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1892430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90488" y="744538"/>
            <a:ext cx="6616700" cy="3722687"/>
          </a:xfrm>
          <a:ln/>
        </p:spPr>
      </p:sp>
      <p:sp>
        <p:nvSpPr>
          <p:cNvPr id="153603" name="Rectangle 3"/>
          <p:cNvSpPr>
            <a:spLocks noGrp="1" noChangeArrowheads="1"/>
          </p:cNvSpPr>
          <p:nvPr>
            <p:ph type="body" idx="1"/>
          </p:nvPr>
        </p:nvSpPr>
        <p:spPr>
          <a:xfrm>
            <a:off x="681038" y="4714875"/>
            <a:ext cx="5435600" cy="4467225"/>
          </a:xfrm>
          <a:noFill/>
          <a:ln/>
        </p:spPr>
        <p:txBody>
          <a:bodyPr lIns="91419" tIns="45709" rIns="91419" bIns="45709"/>
          <a:lstStyle/>
          <a:p>
            <a:pPr eaLnBrk="1" hangingPunct="1"/>
            <a:endParaRPr lang="zh-TW"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投影片圖像版面配置區 1"/>
          <p:cNvSpPr>
            <a:spLocks noGrp="1" noRot="1" noChangeAspect="1" noChangeArrowheads="1" noTextEdit="1"/>
          </p:cNvSpPr>
          <p:nvPr>
            <p:ph type="sldImg"/>
          </p:nvPr>
        </p:nvSpPr>
        <p:spPr>
          <a:xfrm>
            <a:off x="92075" y="744538"/>
            <a:ext cx="6616700" cy="3722687"/>
          </a:xfrm>
          <a:ln/>
        </p:spPr>
      </p:sp>
      <p:sp>
        <p:nvSpPr>
          <p:cNvPr id="158723" name="備忘稿版面配置區 2"/>
          <p:cNvSpPr>
            <a:spLocks noGrp="1"/>
          </p:cNvSpPr>
          <p:nvPr>
            <p:ph type="body" idx="1"/>
          </p:nvPr>
        </p:nvSpPr>
        <p:spPr>
          <a:noFill/>
          <a:ln/>
        </p:spPr>
        <p:txBody>
          <a:bodyPr/>
          <a:lstStyle/>
          <a:p>
            <a:pPr>
              <a:spcBef>
                <a:spcPct val="20000"/>
              </a:spcBef>
            </a:pPr>
            <a:r>
              <a:rPr lang="zh-TW" altLang="en-US">
                <a:solidFill>
                  <a:srgbClr val="FF0000"/>
                </a:solidFill>
                <a:latin typeface="標楷體" pitchFamily="65" charset="-120"/>
                <a:ea typeface="標楷體" pitchFamily="65" charset="-120"/>
              </a:rPr>
              <a:t>個人賽：</a:t>
            </a:r>
          </a:p>
          <a:p>
            <a:pPr>
              <a:spcBef>
                <a:spcPct val="20000"/>
              </a:spcBef>
            </a:pPr>
            <a:r>
              <a:rPr lang="zh-TW" altLang="en-US">
                <a:latin typeface="標楷體" pitchFamily="65" charset="-120"/>
                <a:ea typeface="標楷體" pitchFamily="65" charset="-120"/>
              </a:rPr>
              <a:t>全縣：第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區域性（</a:t>
            </a:r>
            <a:r>
              <a:rPr lang="en-US" altLang="zh-TW">
                <a:latin typeface="標楷體" pitchFamily="65" charset="-120"/>
                <a:ea typeface="標楷體" pitchFamily="65" charset="-120"/>
              </a:rPr>
              <a:t>3</a:t>
            </a:r>
            <a:r>
              <a:rPr lang="zh-TW" altLang="en-US">
                <a:latin typeface="標楷體" pitchFamily="65" charset="-120"/>
                <a:ea typeface="標楷體" pitchFamily="65" charset="-120"/>
              </a:rPr>
              <a:t>縣市以上）：第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全國：第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8</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國際性：第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10</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9</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8</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p>
          <a:p>
            <a:pPr>
              <a:spcBef>
                <a:spcPct val="20000"/>
              </a:spcBef>
            </a:pPr>
            <a:r>
              <a:rPr lang="zh-TW" altLang="en-US">
                <a:solidFill>
                  <a:srgbClr val="FF0000"/>
                </a:solidFill>
                <a:latin typeface="標楷體" pitchFamily="65" charset="-120"/>
                <a:ea typeface="標楷體" pitchFamily="65" charset="-120"/>
              </a:rPr>
              <a:t>團體賽：</a:t>
            </a:r>
            <a:r>
              <a:rPr lang="zh-TW" altLang="en-US">
                <a:latin typeface="標楷體" pitchFamily="65" charset="-120"/>
                <a:ea typeface="標楷體" pitchFamily="65" charset="-120"/>
              </a:rPr>
              <a:t>依個人賽積分折半計算。</a:t>
            </a:r>
          </a:p>
          <a:p>
            <a:r>
              <a:rPr lang="zh-TW" altLang="en-US"/>
              <a:t>特優比照第</a:t>
            </a:r>
            <a:r>
              <a:rPr lang="en-US" altLang="zh-TW"/>
              <a:t>1</a:t>
            </a:r>
            <a:r>
              <a:rPr lang="zh-TW" altLang="en-US"/>
              <a:t>名、優等比照第</a:t>
            </a:r>
            <a:r>
              <a:rPr lang="en-US" altLang="zh-TW"/>
              <a:t>2</a:t>
            </a:r>
            <a:r>
              <a:rPr lang="zh-TW" altLang="en-US"/>
              <a:t>名、甲等比照第</a:t>
            </a:r>
            <a:r>
              <a:rPr lang="en-US" altLang="zh-TW"/>
              <a:t>3</a:t>
            </a:r>
            <a:r>
              <a:rPr lang="zh-TW" altLang="en-US"/>
              <a:t>名、乙等比照第</a:t>
            </a:r>
            <a:r>
              <a:rPr lang="en-US" altLang="zh-TW"/>
              <a:t>4</a:t>
            </a:r>
            <a:r>
              <a:rPr lang="zh-TW" altLang="en-US"/>
              <a:t>名。</a:t>
            </a:r>
          </a:p>
        </p:txBody>
      </p:sp>
      <p:sp>
        <p:nvSpPr>
          <p:cNvPr id="158724"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46150" eaLnBrk="1" hangingPunct="1"/>
            <a:fld id="{094EB6A5-F5CE-42C2-B342-4CB5B36674C5}" type="slidenum">
              <a:rPr lang="zh-TW" altLang="en-US" sz="1200">
                <a:latin typeface="Arial" pitchFamily="34" charset="0"/>
              </a:rPr>
              <a:pPr algn="r" defTabSz="946150" eaLnBrk="1" hangingPunct="1"/>
              <a:t>109</a:t>
            </a:fld>
            <a:endParaRPr lang="en-US" altLang="zh-TW" sz="120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4875"/>
            <a:ext cx="5438775" cy="4467225"/>
          </a:xfrm>
          <a:noFill/>
          <a:ln/>
        </p:spPr>
        <p:txBody>
          <a:bodyPr lIns="95546" tIns="95546" rIns="95546" bIns="95546" anchor="ctr"/>
          <a:lstStyle/>
          <a:p>
            <a:pPr>
              <a:spcBef>
                <a:spcPct val="0"/>
              </a:spcBef>
            </a:pPr>
            <a:endParaRPr lang="zh-TW" altLang="en-US" sz="110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40617571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影像版面配置區 1"/>
          <p:cNvSpPr>
            <a:spLocks noGrp="1" noRot="1" noChangeAspect="1" noChangeArrowheads="1" noTextEdit="1"/>
          </p:cNvSpPr>
          <p:nvPr>
            <p:ph type="sldImg"/>
          </p:nvPr>
        </p:nvSpPr>
        <p:spPr>
          <a:xfrm>
            <a:off x="92075" y="744538"/>
            <a:ext cx="6616700" cy="3722687"/>
          </a:xfrm>
          <a:ln/>
        </p:spPr>
      </p:sp>
      <p:sp>
        <p:nvSpPr>
          <p:cNvPr id="162819" name="備忘稿版面配置區 2"/>
          <p:cNvSpPr>
            <a:spLocks noGrp="1"/>
          </p:cNvSpPr>
          <p:nvPr>
            <p:ph type="body" idx="1"/>
          </p:nvPr>
        </p:nvSpPr>
        <p:spPr>
          <a:noFill/>
          <a:ln/>
        </p:spPr>
        <p:txBody>
          <a:bodyPr/>
          <a:lstStyle/>
          <a:p>
            <a:pPr eaLnBrk="1" hangingPunct="1">
              <a:spcBef>
                <a:spcPct val="0"/>
              </a:spcBef>
            </a:pPr>
            <a:r>
              <a:rPr lang="zh-TW" altLang="en-US" sz="1100">
                <a:latin typeface="Arial" pitchFamily="34" charset="0"/>
              </a:rPr>
              <a:t>摺頁資料  金雞蛋</a:t>
            </a:r>
            <a:r>
              <a:rPr lang="en-US" altLang="zh-TW" sz="1100">
                <a:latin typeface="Arial" pitchFamily="34" charset="0"/>
              </a:rPr>
              <a:t>(</a:t>
            </a:r>
            <a:r>
              <a:rPr lang="zh-TW" altLang="en-US" sz="1100">
                <a:latin typeface="Arial" pitchFamily="34" charset="0"/>
              </a:rPr>
              <a:t>精、基、待</a:t>
            </a:r>
          </a:p>
          <a:p>
            <a:pPr eaLnBrk="1" hangingPunct="1">
              <a:spcBef>
                <a:spcPct val="0"/>
              </a:spcBef>
            </a:pPr>
            <a:endParaRPr lang="en-US" altLang="zh-TW" sz="1100" b="1">
              <a:solidFill>
                <a:srgbClr val="000090"/>
              </a:solidFill>
              <a:latin typeface="BiauKai"/>
              <a:ea typeface="BiauKai"/>
              <a:cs typeface="BiauKai"/>
            </a:endParaRPr>
          </a:p>
          <a:p>
            <a:pPr eaLnBrk="1" hangingPunct="1">
              <a:spcBef>
                <a:spcPct val="0"/>
              </a:spcBef>
            </a:pPr>
            <a:r>
              <a:rPr lang="zh-TW" altLang="en-US" sz="1100" b="1">
                <a:solidFill>
                  <a:srgbClr val="000090"/>
                </a:solidFill>
                <a:latin typeface="BiauKai"/>
                <a:ea typeface="BiauKai"/>
                <a:cs typeface="BiauKai"/>
              </a:rPr>
              <a:t>會考仍在進行試模擬中，請不要隨補習班起舞</a:t>
            </a:r>
            <a:r>
              <a:rPr lang="en-US" altLang="zh-TW" sz="1100" b="1">
                <a:solidFill>
                  <a:srgbClr val="000090"/>
                </a:solidFill>
                <a:latin typeface="BiauKai"/>
                <a:ea typeface="BiauKai"/>
                <a:cs typeface="BiauKai"/>
              </a:rPr>
              <a:t>!</a:t>
            </a:r>
          </a:p>
          <a:p>
            <a:pPr eaLnBrk="1" hangingPunct="1">
              <a:spcBef>
                <a:spcPct val="0"/>
              </a:spcBef>
            </a:pPr>
            <a:r>
              <a:rPr lang="en-US" altLang="zh-TW" b="1">
                <a:solidFill>
                  <a:srgbClr val="000090"/>
                </a:solidFill>
                <a:latin typeface="BiauKai"/>
                <a:ea typeface="BiauKai"/>
                <a:cs typeface="BiauKai"/>
              </a:rPr>
              <a:t> ◎</a:t>
            </a:r>
            <a:r>
              <a:rPr lang="zh-TW" altLang="en-US" b="1">
                <a:solidFill>
                  <a:srgbClr val="000090"/>
                </a:solidFill>
                <a:latin typeface="BiauKai"/>
                <a:ea typeface="BiauKai"/>
                <a:cs typeface="BiauKai"/>
              </a:rPr>
              <a:t>會考考國英數自社五科，題目難易適中</a:t>
            </a:r>
            <a:endParaRPr lang="en-US" altLang="zh-TW" b="1">
              <a:solidFill>
                <a:srgbClr val="000090"/>
              </a:solidFill>
              <a:latin typeface="BiauKai"/>
              <a:ea typeface="BiauKai"/>
              <a:cs typeface="BiauKai"/>
            </a:endParaRPr>
          </a:p>
          <a:p>
            <a:pPr eaLnBrk="1" hangingPunct="1">
              <a:spcBef>
                <a:spcPct val="0"/>
              </a:spcBef>
            </a:pPr>
            <a:r>
              <a:rPr lang="en-US" altLang="zh-TW" b="1">
                <a:solidFill>
                  <a:srgbClr val="000090"/>
                </a:solidFill>
                <a:latin typeface="BiauKai"/>
                <a:ea typeface="BiauKai"/>
                <a:cs typeface="BiauKai"/>
              </a:rPr>
              <a:t>-</a:t>
            </a:r>
            <a:r>
              <a:rPr lang="zh-TW" altLang="en-US" b="1">
                <a:solidFill>
                  <a:srgbClr val="000090"/>
                </a:solidFill>
                <a:latin typeface="BiauKai"/>
                <a:ea typeface="BiauKai"/>
                <a:cs typeface="BiauKai"/>
              </a:rPr>
              <a:t>每科成績僅以精熟、基礎、待加強三級表示</a:t>
            </a:r>
            <a:endParaRPr lang="en-US" altLang="zh-TW" b="1">
              <a:solidFill>
                <a:srgbClr val="000090"/>
              </a:solidFill>
              <a:latin typeface="BiauKai"/>
              <a:ea typeface="BiauKai"/>
              <a:cs typeface="BiauKai"/>
            </a:endParaRPr>
          </a:p>
          <a:p>
            <a:pPr eaLnBrk="1" hangingPunct="1">
              <a:spcBef>
                <a:spcPct val="0"/>
              </a:spcBef>
            </a:pPr>
            <a:r>
              <a:rPr lang="zh-TW" altLang="en-US" b="1">
                <a:solidFill>
                  <a:srgbClr val="000090"/>
                </a:solidFill>
                <a:latin typeface="BiauKai"/>
                <a:ea typeface="BiauKai"/>
                <a:cs typeface="BiauKai"/>
              </a:rPr>
              <a:t> </a:t>
            </a:r>
            <a:r>
              <a:rPr lang="en-US" altLang="zh-TW" b="1">
                <a:solidFill>
                  <a:srgbClr val="000090"/>
                </a:solidFill>
                <a:latin typeface="BiauKai"/>
                <a:ea typeface="BiauKai"/>
                <a:cs typeface="BiauKai"/>
              </a:rPr>
              <a:t>※</a:t>
            </a:r>
            <a:r>
              <a:rPr lang="zh-TW" altLang="en-US" b="1">
                <a:solidFill>
                  <a:srgbClr val="000090"/>
                </a:solidFill>
                <a:latin typeface="BiauKai"/>
                <a:ea typeface="BiauKai"/>
                <a:cs typeface="BiauKai"/>
              </a:rPr>
              <a:t>無需分分計較（</a:t>
            </a:r>
            <a:r>
              <a:rPr lang="en-US" altLang="zh-TW" b="1">
                <a:solidFill>
                  <a:srgbClr val="000090"/>
                </a:solidFill>
                <a:latin typeface="BiauKai"/>
                <a:ea typeface="BiauKai"/>
                <a:cs typeface="BiauKai"/>
              </a:rPr>
              <a:t>80</a:t>
            </a:r>
            <a:r>
              <a:rPr lang="zh-TW" altLang="en-US" b="1">
                <a:solidFill>
                  <a:srgbClr val="000090"/>
                </a:solidFill>
                <a:latin typeface="BiauKai"/>
                <a:ea typeface="BiauKai"/>
                <a:cs typeface="BiauKai"/>
              </a:rPr>
              <a:t>和</a:t>
            </a:r>
            <a:r>
              <a:rPr lang="en-US" altLang="zh-TW" b="1">
                <a:solidFill>
                  <a:srgbClr val="000090"/>
                </a:solidFill>
                <a:latin typeface="BiauKai"/>
                <a:ea typeface="BiauKai"/>
                <a:cs typeface="BiauKai"/>
              </a:rPr>
              <a:t>99</a:t>
            </a:r>
            <a:r>
              <a:rPr lang="zh-TW" altLang="en-US" b="1">
                <a:solidFill>
                  <a:srgbClr val="000090"/>
                </a:solidFill>
                <a:latin typeface="BiauKai"/>
                <a:ea typeface="BiauKai"/>
                <a:cs typeface="BiauKai"/>
              </a:rPr>
              <a:t>分都是精熟），思考、統整應用重於反覆練習作答</a:t>
            </a:r>
            <a:endParaRPr lang="en-US" altLang="zh-TW" b="1">
              <a:solidFill>
                <a:srgbClr val="000090"/>
              </a:solidFill>
              <a:latin typeface="BiauKai"/>
              <a:ea typeface="BiauKai"/>
              <a:cs typeface="BiauKai"/>
            </a:endParaRPr>
          </a:p>
          <a:p>
            <a:pPr eaLnBrk="1" hangingPunct="1">
              <a:spcBef>
                <a:spcPct val="0"/>
              </a:spcBef>
            </a:pPr>
            <a:r>
              <a:rPr lang="en-US" altLang="zh-TW" b="1">
                <a:solidFill>
                  <a:srgbClr val="000090"/>
                </a:solidFill>
                <a:latin typeface="BiauKai"/>
                <a:ea typeface="BiauKai"/>
                <a:cs typeface="BiauKai"/>
              </a:rPr>
              <a:t> ※</a:t>
            </a:r>
            <a:r>
              <a:rPr lang="zh-TW" altLang="en-US" b="1">
                <a:solidFill>
                  <a:srgbClr val="000090"/>
                </a:solidFill>
                <a:latin typeface="BiauKai"/>
                <a:ea typeface="BiauKai"/>
                <a:cs typeface="BiauKai"/>
              </a:rPr>
              <a:t>教師的啟發式教學專業更要講究</a:t>
            </a:r>
            <a:endParaRPr lang="en-US" altLang="zh-TW" b="1">
              <a:solidFill>
                <a:srgbClr val="000090"/>
              </a:solidFill>
              <a:latin typeface="BiauKai"/>
              <a:ea typeface="BiauKai"/>
              <a:cs typeface="BiauKai"/>
            </a:endParaRPr>
          </a:p>
          <a:p>
            <a:endParaRPr lang="zh-TW" altLang="en-US"/>
          </a:p>
        </p:txBody>
      </p:sp>
      <p:sp>
        <p:nvSpPr>
          <p:cNvPr id="162820"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46150" eaLnBrk="1" hangingPunct="1"/>
            <a:fld id="{11EB6DDB-28E7-4CE6-813B-EB098644F616}" type="slidenum">
              <a:rPr lang="zh-TW" altLang="en-US" sz="1200">
                <a:latin typeface="Arial" pitchFamily="34" charset="0"/>
              </a:rPr>
              <a:pPr algn="r" defTabSz="946150" eaLnBrk="1" hangingPunct="1"/>
              <a:t>112</a:t>
            </a:fld>
            <a:endParaRPr lang="en-US" altLang="zh-TW" sz="120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投影片影像版面配置區 1"/>
          <p:cNvSpPr>
            <a:spLocks noGrp="1" noRot="1" noChangeAspect="1" noChangeArrowheads="1" noTextEdit="1"/>
          </p:cNvSpPr>
          <p:nvPr>
            <p:ph type="sldImg"/>
          </p:nvPr>
        </p:nvSpPr>
        <p:spPr>
          <a:xfrm>
            <a:off x="90488" y="741363"/>
            <a:ext cx="6619875" cy="3724275"/>
          </a:xfrm>
          <a:ln/>
        </p:spPr>
      </p:sp>
      <p:sp>
        <p:nvSpPr>
          <p:cNvPr id="164867" name="備忘稿版面配置區 2"/>
          <p:cNvSpPr>
            <a:spLocks noGrp="1"/>
          </p:cNvSpPr>
          <p:nvPr>
            <p:ph type="body" idx="1"/>
          </p:nvPr>
        </p:nvSpPr>
        <p:spPr>
          <a:xfrm>
            <a:off x="677863" y="4716463"/>
            <a:ext cx="5441950" cy="4467225"/>
          </a:xfrm>
          <a:noFill/>
          <a:ln/>
        </p:spPr>
        <p:txBody>
          <a:bodyPr lIns="95115" tIns="47558" rIns="95115" bIns="47558"/>
          <a:lstStyle/>
          <a:p>
            <a:pPr eaLnBrk="1" hangingPunct="1"/>
            <a:r>
              <a:rPr lang="zh-TW" altLang="en-US">
                <a:latin typeface="Arial" pitchFamily="34" charset="0"/>
              </a:rPr>
              <a:t>摺頁資料</a:t>
            </a:r>
          </a:p>
          <a:p>
            <a:pPr eaLnBrk="1" hangingPunct="1"/>
            <a:endParaRPr lang="zh-TW" altLang="en-US">
              <a:latin typeface="Arial" pitchFamily="34" charset="0"/>
            </a:endParaRPr>
          </a:p>
        </p:txBody>
      </p:sp>
      <p:sp>
        <p:nvSpPr>
          <p:cNvPr id="164868"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5115" tIns="47558" rIns="95115" bIns="47558" anchor="b"/>
          <a:lstStyle/>
          <a:p>
            <a:pPr algn="r" defTabSz="969963" eaLnBrk="1" hangingPunct="1"/>
            <a:fld id="{8032D4D3-6BF3-4093-AC0E-A7723551DE85}" type="slidenum">
              <a:rPr lang="zh-TW" altLang="en-US" sz="1200"/>
              <a:pPr algn="r" defTabSz="969963" eaLnBrk="1" hangingPunct="1"/>
              <a:t>113</a:t>
            </a:fld>
            <a:endParaRPr lang="en-US" altLang="zh-TW"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a:extLst>
              <a:ext uri="{FF2B5EF4-FFF2-40B4-BE49-F238E27FC236}">
                <a16:creationId xmlns:a16="http://schemas.microsoft.com/office/drawing/2014/main" id="{AA9A3965-1890-48C0-B0C3-93C9253652BD}"/>
              </a:ext>
            </a:extLst>
          </p:cNvPr>
          <p:cNvSpPr>
            <a:spLocks noGrp="1" noRot="1" noChangeAspect="1" noTextEdit="1"/>
          </p:cNvSpPr>
          <p:nvPr>
            <p:ph type="sldImg"/>
          </p:nvPr>
        </p:nvSpPr>
        <p:spPr bwMode="auto">
          <a:xfrm>
            <a:off x="2665413"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a:extLst>
              <a:ext uri="{FF2B5EF4-FFF2-40B4-BE49-F238E27FC236}">
                <a16:creationId xmlns:a16="http://schemas.microsoft.com/office/drawing/2014/main" id="{1066DEBA-B742-432E-A21A-4A49244C59EF}"/>
              </a:ext>
            </a:extLst>
          </p:cNvPr>
          <p:cNvSpPr>
            <a:spLocks noGrp="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751" tIns="47376" rIns="94751" bIns="47376" numCol="1" anchor="t" anchorCtr="0" compatLnSpc="1">
            <a:prstTxWarp prst="textNoShape">
              <a:avLst/>
            </a:prstTxWarp>
          </a:bodyPr>
          <a:lstStyle/>
          <a:p>
            <a:pPr eaLnBrk="1" hangingPunct="1"/>
            <a:endParaRPr lang="zh-TW" altLang="en-US">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p:cNvSpPr>
            <a:spLocks noGrp="1" noRot="1" noChangeAspect="1" noChangeArrowheads="1" noTextEdit="1"/>
          </p:cNvSpPr>
          <p:nvPr>
            <p:ph type="sldImg"/>
          </p:nvPr>
        </p:nvSpPr>
        <p:spPr>
          <a:xfrm>
            <a:off x="87313" y="741363"/>
            <a:ext cx="6623050" cy="3725862"/>
          </a:xfrm>
          <a:ln/>
        </p:spPr>
      </p:sp>
      <p:sp>
        <p:nvSpPr>
          <p:cNvPr id="191491" name="備忘稿版面配置區 2"/>
          <p:cNvSpPr>
            <a:spLocks noGrp="1"/>
          </p:cNvSpPr>
          <p:nvPr>
            <p:ph type="body" idx="1"/>
          </p:nvPr>
        </p:nvSpPr>
        <p:spPr>
          <a:xfrm>
            <a:off x="679450" y="4714875"/>
            <a:ext cx="5438775" cy="4468813"/>
          </a:xfrm>
          <a:noFill/>
          <a:ln/>
        </p:spPr>
        <p:txBody>
          <a:bodyPr lIns="88221" tIns="44111" rIns="88221" bIns="44111"/>
          <a:lstStyle/>
          <a:p>
            <a:pPr>
              <a:spcBef>
                <a:spcPct val="0"/>
              </a:spcBef>
            </a:pPr>
            <a:endParaRPr lang="en-US" altLang="zh-TW"/>
          </a:p>
          <a:p>
            <a:pPr>
              <a:spcBef>
                <a:spcPct val="0"/>
              </a:spcBef>
            </a:pPr>
            <a:endParaRPr lang="en-US" altLang="zh-TW"/>
          </a:p>
        </p:txBody>
      </p:sp>
      <p:sp>
        <p:nvSpPr>
          <p:cNvPr id="191492"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C0FBEC63-D9ED-4A19-8068-A0E01217CDE0}" type="slidenum">
              <a:rPr kumimoji="0" lang="zh-TW" altLang="en-US" sz="1200"/>
              <a:pPr algn="r" eaLnBrk="1" hangingPunct="1"/>
              <a:t>133</a:t>
            </a:fld>
            <a:endParaRPr kumimoji="0" lang="en-US" altLang="zh-TW"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編號版面配置區 6"/>
          <p:cNvSpPr txBox="1">
            <a:spLocks noGrp="1"/>
          </p:cNvSpPr>
          <p:nvPr/>
        </p:nvSpPr>
        <p:spPr bwMode="auto">
          <a:xfrm>
            <a:off x="3849688" y="9428163"/>
            <a:ext cx="2946400" cy="495300"/>
          </a:xfrm>
          <a:prstGeom prst="rect">
            <a:avLst/>
          </a:prstGeom>
          <a:noFill/>
          <a:ln w="9525">
            <a:noFill/>
            <a:miter lim="800000"/>
            <a:headEnd/>
            <a:tailEnd/>
          </a:ln>
        </p:spPr>
        <p:txBody>
          <a:bodyPr lIns="88319" tIns="44159" rIns="88319" bIns="44159" anchor="b"/>
          <a:lstStyle/>
          <a:p>
            <a:pPr algn="r" eaLnBrk="1" hangingPunct="1"/>
            <a:fld id="{549133A7-DADE-478E-A5FE-1407FF3DFE57}" type="slidenum">
              <a:rPr lang="zh-TW" altLang="en-US" sz="1200">
                <a:latin typeface="Arial" pitchFamily="34" charset="0"/>
              </a:rPr>
              <a:pPr algn="r" eaLnBrk="1" hangingPunct="1"/>
              <a:t>134</a:t>
            </a:fld>
            <a:endParaRPr lang="en-US" altLang="zh-TW" sz="1200">
              <a:latin typeface="Arial" pitchFamily="34" charset="0"/>
            </a:endParaRPr>
          </a:p>
        </p:txBody>
      </p:sp>
      <p:sp>
        <p:nvSpPr>
          <p:cNvPr id="193539" name="投影片圖像版面配置區 1"/>
          <p:cNvSpPr>
            <a:spLocks noGrp="1" noRot="1" noChangeAspect="1" noChangeArrowheads="1" noTextEdit="1"/>
          </p:cNvSpPr>
          <p:nvPr>
            <p:ph type="sldImg"/>
          </p:nvPr>
        </p:nvSpPr>
        <p:spPr>
          <a:xfrm>
            <a:off x="87313" y="741363"/>
            <a:ext cx="6623050" cy="3725862"/>
          </a:xfrm>
          <a:ln/>
        </p:spPr>
      </p:sp>
      <p:sp>
        <p:nvSpPr>
          <p:cNvPr id="193540" name="備忘稿版面配置區 2"/>
          <p:cNvSpPr>
            <a:spLocks noGrp="1"/>
          </p:cNvSpPr>
          <p:nvPr>
            <p:ph type="body" idx="1"/>
          </p:nvPr>
        </p:nvSpPr>
        <p:spPr>
          <a:xfrm>
            <a:off x="679450" y="4714875"/>
            <a:ext cx="5438775" cy="4468813"/>
          </a:xfrm>
          <a:noFill/>
          <a:ln/>
        </p:spPr>
        <p:txBody>
          <a:bodyPr lIns="88319" tIns="44159" rIns="88319" bIns="44159"/>
          <a:lstStyle/>
          <a:p>
            <a:pPr eaLnBrk="1" hangingPunct="1">
              <a:spcBef>
                <a:spcPct val="0"/>
              </a:spcBef>
            </a:pPr>
            <a:endParaRPr lang="zh-TW" altLang="en-US">
              <a:latin typeface="Arial" pitchFamily="34" charset="0"/>
            </a:endParaRPr>
          </a:p>
        </p:txBody>
      </p:sp>
      <p:sp>
        <p:nvSpPr>
          <p:cNvPr id="193541"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03" tIns="44102" rIns="88203" bIns="44102" anchor="b"/>
          <a:lstStyle/>
          <a:p>
            <a:pPr algn="r" defTabSz="912813" eaLnBrk="1" hangingPunct="1"/>
            <a:fld id="{A63B1124-1833-4DB8-BF9B-2C3A73440A50}" type="slidenum">
              <a:rPr lang="en-US" altLang="zh-TW" sz="1200">
                <a:latin typeface="Arial" pitchFamily="34" charset="0"/>
              </a:rPr>
              <a:pPr algn="r" defTabSz="912813" eaLnBrk="1" hangingPunct="1"/>
              <a:t>134</a:t>
            </a:fld>
            <a:endParaRPr lang="en-US" altLang="zh-TW" sz="120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88900" y="741363"/>
            <a:ext cx="6621463" cy="3725862"/>
          </a:xfrm>
          <a:ln/>
        </p:spPr>
      </p:sp>
      <p:sp>
        <p:nvSpPr>
          <p:cNvPr id="18435" name="Rectangle 3"/>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ChangeArrowheads="1" noTextEdit="1"/>
          </p:cNvSpPr>
          <p:nvPr>
            <p:ph type="sldImg"/>
          </p:nvPr>
        </p:nvSpPr>
        <p:spPr>
          <a:xfrm>
            <a:off x="92075" y="744538"/>
            <a:ext cx="6616700" cy="3722687"/>
          </a:xfrm>
          <a:ln/>
        </p:spPr>
      </p:sp>
      <p:sp>
        <p:nvSpPr>
          <p:cNvPr id="24579"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4580"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6DA0FA14-5320-4F7A-8A74-CCEDCA5E6E46}" type="slidenum">
              <a:rPr lang="zh-TW" altLang="en-US" sz="1200">
                <a:latin typeface="Arial" pitchFamily="34" charset="0"/>
              </a:rPr>
              <a:pPr algn="r" defTabSz="912813"/>
              <a:t>8</a:t>
            </a:fld>
            <a:endParaRPr lang="en-US" altLang="zh-TW" sz="120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ChangeArrowheads="1" noTextEdit="1"/>
          </p:cNvSpPr>
          <p:nvPr>
            <p:ph type="sldImg"/>
          </p:nvPr>
        </p:nvSpPr>
        <p:spPr>
          <a:xfrm>
            <a:off x="92075" y="744538"/>
            <a:ext cx="6616700" cy="3722687"/>
          </a:xfrm>
          <a:ln/>
        </p:spPr>
      </p:sp>
      <p:sp>
        <p:nvSpPr>
          <p:cNvPr id="26627"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6628"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117BB977-6948-4E47-9EF3-B424D203A7A2}" type="slidenum">
              <a:rPr lang="zh-TW" altLang="en-US" sz="1200">
                <a:latin typeface="Arial" pitchFamily="34" charset="0"/>
              </a:rPr>
              <a:pPr algn="r" defTabSz="912813"/>
              <a:t>13</a:t>
            </a:fld>
            <a:endParaRPr lang="en-US" altLang="zh-TW" sz="120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投影片圖像版面配置區 1"/>
          <p:cNvSpPr>
            <a:spLocks noGrp="1" noRot="1" noChangeAspect="1" noChangeArrowheads="1" noTextEdit="1"/>
          </p:cNvSpPr>
          <p:nvPr>
            <p:ph type="sldImg"/>
          </p:nvPr>
        </p:nvSpPr>
        <p:spPr>
          <a:xfrm>
            <a:off x="92075" y="744538"/>
            <a:ext cx="6616700" cy="3722687"/>
          </a:xfrm>
          <a:ln/>
        </p:spPr>
      </p:sp>
      <p:sp>
        <p:nvSpPr>
          <p:cNvPr id="28675"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8676"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FD17D719-0DBC-45C6-9B25-46D6A1DD9FCF}" type="slidenum">
              <a:rPr lang="zh-TW" altLang="en-US" sz="1200">
                <a:latin typeface="Arial" pitchFamily="34" charset="0"/>
              </a:rPr>
              <a:pPr algn="r" defTabSz="912813"/>
              <a:t>14</a:t>
            </a:fld>
            <a:endParaRPr lang="en-US" altLang="zh-TW" sz="120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xfrm>
            <a:off x="2663825" y="509588"/>
            <a:ext cx="4532313" cy="2549525"/>
          </a:xfrm>
          <a:noFill/>
          <a:ln>
            <a:solidFill>
              <a:srgbClr val="000000"/>
            </a:solidFill>
            <a:miter lim="800000"/>
            <a:headEnd/>
            <a:tailEnd/>
          </a:ln>
        </p:spPr>
      </p:sp>
      <p:sp>
        <p:nvSpPr>
          <p:cNvPr id="105474" name="備忘稿版面配置區 2"/>
          <p:cNvSpPr>
            <a:spLocks noGrp="1"/>
          </p:cNvSpPr>
          <p:nvPr>
            <p:ph type="body" idx="1"/>
          </p:nvPr>
        </p:nvSpPr>
        <p:spPr bwMode="auto">
          <a:xfrm>
            <a:off x="982663" y="3228975"/>
            <a:ext cx="7891462" cy="3059113"/>
          </a:xfrm>
          <a:noFill/>
        </p:spPr>
        <p:txBody>
          <a:bodyPr wrap="square" lIns="94751" tIns="47376" rIns="94751" bIns="47376" numCol="1" anchor="t" anchorCtr="0" compatLnSpc="1">
            <a:prstTxWarp prst="textNoShape">
              <a:avLst/>
            </a:prstTxWarp>
          </a:bodyPr>
          <a:lstStyle/>
          <a:p>
            <a:r>
              <a:rPr lang="zh-TW" altLang="en-US"/>
              <a:t>引導家長若孩子的性向、興趣明確，可多給予支持與協助。若不明確，可配合學校課程與活動，多跟孩子討論或多給予試探的機會。</a:t>
            </a:r>
          </a:p>
        </p:txBody>
      </p:sp>
      <p:sp>
        <p:nvSpPr>
          <p:cNvPr id="105475" name="投影片編號版面配置區 3"/>
          <p:cNvSpPr txBox="1">
            <a:spLocks noGrp="1"/>
          </p:cNvSpPr>
          <p:nvPr/>
        </p:nvSpPr>
        <p:spPr bwMode="auto">
          <a:xfrm>
            <a:off x="5583238" y="6456363"/>
            <a:ext cx="4271962" cy="339725"/>
          </a:xfrm>
          <a:prstGeom prst="rect">
            <a:avLst/>
          </a:prstGeom>
          <a:noFill/>
          <a:ln w="9525">
            <a:noFill/>
            <a:miter lim="800000"/>
            <a:headEnd/>
            <a:tailEnd/>
          </a:ln>
        </p:spPr>
        <p:txBody>
          <a:bodyPr lIns="94751" tIns="47376" rIns="94751" bIns="47376" anchor="b"/>
          <a:lstStyle/>
          <a:p>
            <a:pPr algn="r" defTabSz="912813" eaLnBrk="0" hangingPunct="0"/>
            <a:fld id="{9D2968D5-B14B-4375-98A9-0CE34B13824A}" type="slidenum">
              <a:rPr lang="zh-TW" altLang="en-US" sz="1200"/>
              <a:pPr algn="r" defTabSz="912813" eaLnBrk="0" hangingPunct="0"/>
              <a:t>15</a:t>
            </a:fld>
            <a:endParaRPr lang="en-US" altLang="zh-TW" sz="1200"/>
          </a:p>
        </p:txBody>
      </p:sp>
    </p:spTree>
    <p:extLst>
      <p:ext uri="{BB962C8B-B14F-4D97-AF65-F5344CB8AC3E}">
        <p14:creationId xmlns:p14="http://schemas.microsoft.com/office/powerpoint/2010/main" val="3885345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5119F936-24D8-4568-894A-8E0C1C9378BA}" type="datetimeFigureOut">
              <a:rPr lang="zh-TW" altLang="en-US"/>
              <a:pPr>
                <a:defRPr/>
              </a:pPr>
              <a:t>2023/11/30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C6C0FEA3-968D-49B8-9388-B0C2573D53A8}" type="datetimeFigureOut">
              <a:rPr lang="zh-TW" altLang="en-US"/>
              <a:pPr>
                <a:defRPr/>
              </a:pPr>
              <a:t>2023/11/30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AF4889A7-B72C-4CBD-BC61-DC94BDED97BD}" type="datetimeFigureOut">
              <a:rPr lang="zh-TW" altLang="en-US"/>
              <a:pPr>
                <a:defRPr/>
              </a:pPr>
              <a:t>2023/11/30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a:t>按一下以編輯母片標題樣式</a:t>
            </a:r>
          </a:p>
        </p:txBody>
      </p:sp>
      <p:sp>
        <p:nvSpPr>
          <p:cNvPr id="3" name="SmartArt 版面配置區 2"/>
          <p:cNvSpPr>
            <a:spLocks noGrp="1"/>
          </p:cNvSpPr>
          <p:nvPr>
            <p:ph type="dgm" idx="1"/>
          </p:nvPr>
        </p:nvSpPr>
        <p:spPr>
          <a:xfrm>
            <a:off x="609600" y="1600201"/>
            <a:ext cx="10972800" cy="4525963"/>
          </a:xfrm>
        </p:spPr>
        <p:txBody>
          <a:bodyPr/>
          <a:lstStyle/>
          <a:p>
            <a:pPr lvl="0"/>
            <a:endParaRPr lang="zh-TW" altLang="en-US" noProof="0"/>
          </a:p>
        </p:txBody>
      </p:sp>
      <p:sp>
        <p:nvSpPr>
          <p:cNvPr id="4" name="日期版面配置區 3"/>
          <p:cNvSpPr>
            <a:spLocks noGrp="1"/>
          </p:cNvSpPr>
          <p:nvPr>
            <p:ph type="dt" sz="half" idx="10"/>
          </p:nvPr>
        </p:nvSpPr>
        <p:spPr/>
        <p:txBody>
          <a:bodyPr/>
          <a:lstStyle>
            <a:lvl1pPr>
              <a:defRPr/>
            </a:lvl1pPr>
          </a:lstStyle>
          <a:p>
            <a:pPr>
              <a:defRPr/>
            </a:pPr>
            <a:fld id="{EB91D267-5BEB-4CE2-B649-62A5FA1F918A}" type="datetimeFigureOut">
              <a:rPr lang="zh-TW" altLang="en-US"/>
              <a:pPr>
                <a:defRPr/>
              </a:pPr>
              <a:t>2023/11/30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FD42CCC1-393F-40AB-820A-929276F2FDDC}" type="datetimeFigureOut">
              <a:rPr lang="zh-TW" altLang="en-US"/>
              <a:pPr>
                <a:defRPr/>
              </a:pPr>
              <a:t>2023/11/30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81D073E8-41AF-49B4-918E-64D12F1D53BB}" type="datetimeFigureOut">
              <a:rPr lang="zh-TW" altLang="en-US"/>
              <a:pPr>
                <a:defRPr/>
              </a:pPr>
              <a:t>2023/11/30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D5E2DC95-E653-4C3C-A249-9F537CCE2818}" type="datetimeFigureOut">
              <a:rPr lang="zh-TW" altLang="en-US"/>
              <a:pPr>
                <a:defRPr/>
              </a:pPr>
              <a:t>2023/11/30</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4EEF77A6-4730-4244-B54E-ADF4AFE4915E}" type="datetimeFigureOut">
              <a:rPr lang="zh-TW" altLang="en-US"/>
              <a:pPr>
                <a:defRPr/>
              </a:pPr>
              <a:t>2023/11/30</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67A063C5-EA8A-4373-B85A-3C2B7D317D9B}" type="datetimeFigureOut">
              <a:rPr lang="zh-TW" altLang="en-US"/>
              <a:pPr>
                <a:defRPr/>
              </a:pPr>
              <a:t>2023/11/30</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243D39A1-5212-46F7-B07C-8A0F5A0111C5}" type="datetimeFigureOut">
              <a:rPr lang="zh-TW" altLang="en-US"/>
              <a:pPr>
                <a:defRPr/>
              </a:pPr>
              <a:t>2023/11/30</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91D4F85C-4055-46BD-A099-66CBC74EC842}" type="datetimeFigureOut">
              <a:rPr lang="zh-TW" altLang="en-US"/>
              <a:pPr>
                <a:defRPr/>
              </a:pPr>
              <a:t>2023/11/30</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42053110-98B5-40FF-BD1D-A09D7D5047F3}" type="datetimeFigureOut">
              <a:rPr lang="zh-TW" altLang="en-US"/>
              <a:pPr>
                <a:defRPr/>
              </a:pPr>
              <a:t>2023/11/30</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圖片 6"/>
          <p:cNvPicPr>
            <a:picLocks noChangeAspect="1"/>
          </p:cNvPicPr>
          <p:nvPr/>
        </p:nvPicPr>
        <p:blipFill>
          <a:blip r:embed="rId14"/>
          <a:srcRect/>
          <a:stretch>
            <a:fillRect/>
          </a:stretch>
        </p:blipFill>
        <p:spPr bwMode="auto">
          <a:xfrm>
            <a:off x="2118" y="0"/>
            <a:ext cx="12187767" cy="6858000"/>
          </a:xfrm>
          <a:prstGeom prst="rect">
            <a:avLst/>
          </a:prstGeom>
          <a:noFill/>
          <a:ln w="9525">
            <a:noFill/>
            <a:miter lim="800000"/>
            <a:headEnd/>
            <a:tailEnd/>
          </a:ln>
        </p:spPr>
      </p:pic>
      <p:sp>
        <p:nvSpPr>
          <p:cNvPr id="1027" name="標題版面配置區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eaLnBrk="1" hangingPunct="1">
              <a:defRPr sz="1200">
                <a:solidFill>
                  <a:schemeClr val="tx1">
                    <a:tint val="75000"/>
                  </a:schemeClr>
                </a:solidFill>
                <a:latin typeface="Arial" pitchFamily="34" charset="0"/>
                <a:ea typeface="新細明體" pitchFamily="18" charset="-120"/>
              </a:defRPr>
            </a:lvl1pPr>
          </a:lstStyle>
          <a:p>
            <a:pPr>
              <a:defRPr/>
            </a:pPr>
            <a:fld id="{EA2B5C98-BED2-4FF0-AFC1-EEF688675CD8}" type="datetimeFigureOut">
              <a:rPr lang="zh-TW" altLang="en-US"/>
              <a:pPr>
                <a:defRPr/>
              </a:pPr>
              <a:t>2023/11/30</a:t>
            </a:fld>
            <a:endParaRPr lang="zh-TW" altLang="en-US"/>
          </a:p>
        </p:txBody>
      </p:sp>
      <p:sp>
        <p:nvSpPr>
          <p:cNvPr id="9" name="頁尾版面配置區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pitchFamily="34" charset="0"/>
                <a:ea typeface="新細明體" pitchFamily="18" charset="-120"/>
              </a:defRPr>
            </a:lvl1pPr>
          </a:lstStyle>
          <a:p>
            <a:pPr>
              <a:defRPr/>
            </a:pPr>
            <a:endParaRPr lang="en-US" altLang="zh-TW"/>
          </a:p>
        </p:txBody>
      </p:sp>
      <p:sp>
        <p:nvSpPr>
          <p:cNvPr id="10" name="投影片編號版面配置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hangingPunct="1">
              <a:defRPr sz="1400" b="1">
                <a:solidFill>
                  <a:schemeClr val="tx1"/>
                </a:solidFill>
                <a:latin typeface="Arial" pitchFamily="34" charset="0"/>
                <a:ea typeface="新細明體" pitchFamily="18" charset="-120"/>
              </a:defRPr>
            </a:lvl1pPr>
          </a:lstStyle>
          <a:p>
            <a:pPr>
              <a:defRPr/>
            </a:pPr>
            <a:endParaRPr lang="zh-TW"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2023&#20126;&#36939;&#36629;&#33351;&#36084;&#20896;&#20625;-&#22890;&#20896;&#27604;&#36093;&#36942;&#31243;.mp4"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11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 Id="rId5" Type="http://schemas.openxmlformats.org/officeDocument/2006/relationships/image" Target="../media/image99.jpeg"/><Relationship Id="rId4" Type="http://schemas.openxmlformats.org/officeDocument/2006/relationships/image" Target="../media/image98.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6.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12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notesSlide" Target="../notesSlides/notesSlide42.xml"/><Relationship Id="rId7" Type="http://schemas.openxmlformats.org/officeDocument/2006/relationships/image" Target="../media/image114.png"/><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113.png"/><Relationship Id="rId5" Type="http://schemas.openxmlformats.org/officeDocument/2006/relationships/image" Target="../media/image91.png"/><Relationship Id="rId4" Type="http://schemas.openxmlformats.org/officeDocument/2006/relationships/image" Target="../media/image90.png"/></Relationships>
</file>

<file path=ppt/slides/_rels/slide13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13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20154;&#29983;&#39340;&#25289;&#26494;.mp4"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15.png"/><Relationship Id="rId4" Type="http://schemas.openxmlformats.org/officeDocument/2006/relationships/hyperlink" Target="https://www.cw.com.tw/article/5119830?utm_source=fb_cwbookclub&amp;utm_medium=affiliate&amp;utm_campaign=fb_cwbookclub-affiliate-daily-220211-5119830&amp;fbclid=IwAR0GUIsc7Rg_xnXEAiPxFkk_7n2rAC-RtivwHiDfWvKuWff4elkd_dXlOFU"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499663169.798151.mp4"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8" Type="http://schemas.openxmlformats.org/officeDocument/2006/relationships/slide" Target="slide78.xml"/><Relationship Id="rId3" Type="http://schemas.openxmlformats.org/officeDocument/2006/relationships/image" Target="../media/image6.png"/><Relationship Id="rId7" Type="http://schemas.openxmlformats.org/officeDocument/2006/relationships/slide" Target="slide52.xml"/><Relationship Id="rId12" Type="http://schemas.openxmlformats.org/officeDocument/2006/relationships/slide" Target="slide135.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8.xml"/><Relationship Id="rId11" Type="http://schemas.openxmlformats.org/officeDocument/2006/relationships/slide" Target="slide128.xml"/><Relationship Id="rId5" Type="http://schemas.openxmlformats.org/officeDocument/2006/relationships/slide" Target="slide6.xml"/><Relationship Id="rId10" Type="http://schemas.openxmlformats.org/officeDocument/2006/relationships/slide" Target="slide114.xml"/><Relationship Id="rId4" Type="http://schemas.openxmlformats.org/officeDocument/2006/relationships/slide" Target="slide3.xml"/><Relationship Id="rId9" Type="http://schemas.openxmlformats.org/officeDocument/2006/relationships/slide" Target="slide99.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6.jpeg"/><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v5TpWPXoN8U&amp;t=4s"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2022&#26691;&#22290;&#22283;&#20013;&#25216;&#34269;&#31478;&#36093;&#27773;&#20462;&#32068;&#20896;&#36557;%20%20&#20462;&#36554;&#20896;&#36557;&#22899;&#23401;&#38991;&#30591;&#35516;&#65306;&#25105;&#24819;&#25361;&#25136;&#25105;&#30340;&#21147;&#27683;&#65292;&#35731;&#23427;&#29992;&#21040;&#28961;&#38480;&#22823;&#65281;&#65372;&#35242;&#23376;&#22825;&#19979;.mp4"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hyperlink" Target="http://youtu.be/RMBO4jdlQPs" TargetMode="External"/><Relationship Id="rId1" Type="http://schemas.openxmlformats.org/officeDocument/2006/relationships/slideLayout" Target="../slideLayouts/slideLayout7.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pn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youtu.be/RMBO4jdlQPs"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46.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hyperlink" Target="http://youtu.be/RMBO4jdlQPs" TargetMode="External"/><Relationship Id="rId5" Type="http://schemas.openxmlformats.org/officeDocument/2006/relationships/image" Target="../media/image58.jpeg"/><Relationship Id="rId4" Type="http://schemas.openxmlformats.org/officeDocument/2006/relationships/image" Target="../media/image5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82.png"/></Relationships>
</file>

<file path=ppt/slides/_rels/slide7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89.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91.png"/><Relationship Id="rId4" Type="http://schemas.openxmlformats.org/officeDocument/2006/relationships/image" Target="../media/image90.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8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6.xml"/></Relationships>
</file>

<file path=ppt/slides/_rels/slide8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3.jpeg"/><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1.png"/></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8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8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91.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89.png"/></Relationships>
</file>

<file path=ppt/slides/_rels/slide8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91.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9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91.png"/></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8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圖片 7"/>
          <p:cNvPicPr>
            <a:picLocks noChangeAspect="1"/>
          </p:cNvPicPr>
          <p:nvPr/>
        </p:nvPicPr>
        <p:blipFill>
          <a:blip r:embed="rId2"/>
          <a:srcRect/>
          <a:stretch>
            <a:fillRect/>
          </a:stretch>
        </p:blipFill>
        <p:spPr bwMode="auto">
          <a:xfrm>
            <a:off x="0" y="1"/>
            <a:ext cx="12192000" cy="6826250"/>
          </a:xfrm>
          <a:prstGeom prst="rect">
            <a:avLst/>
          </a:prstGeom>
          <a:noFill/>
          <a:ln w="9525">
            <a:noFill/>
            <a:miter lim="800000"/>
            <a:headEnd/>
            <a:tailEnd/>
          </a:ln>
        </p:spPr>
      </p:pic>
      <p:sp>
        <p:nvSpPr>
          <p:cNvPr id="4" name="文字方塊 3"/>
          <p:cNvSpPr txBox="1">
            <a:spLocks noChangeArrowheads="1"/>
          </p:cNvSpPr>
          <p:nvPr/>
        </p:nvSpPr>
        <p:spPr bwMode="auto">
          <a:xfrm>
            <a:off x="4983164" y="1814513"/>
            <a:ext cx="6225404" cy="1384995"/>
          </a:xfrm>
          <a:prstGeom prst="rect">
            <a:avLst/>
          </a:prstGeom>
          <a:noFill/>
          <a:ln w="9525">
            <a:noFill/>
            <a:miter lim="800000"/>
            <a:headEnd/>
            <a:tailEnd/>
          </a:ln>
        </p:spPr>
        <p:txBody>
          <a:bodyPr wrap="square">
            <a:spAutoFit/>
          </a:bodyPr>
          <a:lstStyle/>
          <a:p>
            <a:pPr algn="ctr"/>
            <a:r>
              <a:rPr lang="zh-TW" altLang="en-US" sz="4200" b="1" dirty="0">
                <a:solidFill>
                  <a:schemeClr val="hlink"/>
                </a:solidFill>
                <a:latin typeface="標楷體" pitchFamily="65" charset="-120"/>
                <a:ea typeface="標楷體" pitchFamily="65" charset="-120"/>
                <a:hlinkClick r:id="rId3" action="ppaction://hlinkfile"/>
              </a:rPr>
              <a:t>如何協助孩子進入心目中理想的第一志願</a:t>
            </a:r>
            <a:endParaRPr lang="zh-TW" altLang="en-US" sz="4200" b="1" dirty="0">
              <a:solidFill>
                <a:schemeClr val="hlink"/>
              </a:solidFill>
              <a:latin typeface="標楷體" pitchFamily="65" charset="-120"/>
              <a:ea typeface="標楷體" pitchFamily="65" charset="-120"/>
            </a:endParaRPr>
          </a:p>
        </p:txBody>
      </p:sp>
      <p:pic>
        <p:nvPicPr>
          <p:cNvPr id="2" name="圖片 1"/>
          <p:cNvPicPr>
            <a:picLocks noChangeAspect="1"/>
          </p:cNvPicPr>
          <p:nvPr/>
        </p:nvPicPr>
        <p:blipFill>
          <a:blip r:embed="rId4"/>
          <a:srcRect/>
          <a:stretch>
            <a:fillRect/>
          </a:stretch>
        </p:blipFill>
        <p:spPr bwMode="auto">
          <a:xfrm>
            <a:off x="2063751" y="4308475"/>
            <a:ext cx="1223963" cy="2139950"/>
          </a:xfrm>
          <a:prstGeom prst="rect">
            <a:avLst/>
          </a:prstGeom>
          <a:noFill/>
          <a:ln w="9525">
            <a:noFill/>
            <a:miter lim="800000"/>
            <a:headEnd/>
            <a:tailEnd/>
          </a:ln>
        </p:spPr>
      </p:pic>
      <p:pic>
        <p:nvPicPr>
          <p:cNvPr id="3" name="圖片 2"/>
          <p:cNvPicPr>
            <a:picLocks noChangeAspect="1"/>
          </p:cNvPicPr>
          <p:nvPr/>
        </p:nvPicPr>
        <p:blipFill>
          <a:blip r:embed="rId5"/>
          <a:srcRect/>
          <a:stretch>
            <a:fillRect/>
          </a:stretch>
        </p:blipFill>
        <p:spPr bwMode="auto">
          <a:xfrm>
            <a:off x="3236914" y="4232275"/>
            <a:ext cx="1512887" cy="2292350"/>
          </a:xfrm>
          <a:prstGeom prst="rect">
            <a:avLst/>
          </a:prstGeom>
          <a:noFill/>
          <a:ln w="9525">
            <a:noFill/>
            <a:miter lim="800000"/>
            <a:headEnd/>
            <a:tailEnd/>
          </a:ln>
        </p:spPr>
      </p:pic>
      <p:pic>
        <p:nvPicPr>
          <p:cNvPr id="5" name="圖片 4"/>
          <p:cNvPicPr>
            <a:picLocks noChangeAspect="1"/>
          </p:cNvPicPr>
          <p:nvPr/>
        </p:nvPicPr>
        <p:blipFill>
          <a:blip r:embed="rId6"/>
          <a:srcRect/>
          <a:stretch>
            <a:fillRect/>
          </a:stretch>
        </p:blipFill>
        <p:spPr bwMode="auto">
          <a:xfrm>
            <a:off x="1817690" y="1590677"/>
            <a:ext cx="3103563" cy="3062287"/>
          </a:xfrm>
          <a:prstGeom prst="rect">
            <a:avLst/>
          </a:prstGeom>
          <a:noFill/>
          <a:ln w="9525">
            <a:noFill/>
            <a:miter lim="800000"/>
            <a:headEnd/>
            <a:tailEnd/>
          </a:ln>
        </p:spPr>
      </p:pic>
      <p:sp>
        <p:nvSpPr>
          <p:cNvPr id="6" name="文字方塊 3"/>
          <p:cNvSpPr txBox="1">
            <a:spLocks noChangeArrowheads="1"/>
          </p:cNvSpPr>
          <p:nvPr/>
        </p:nvSpPr>
        <p:spPr bwMode="auto">
          <a:xfrm>
            <a:off x="5087939" y="3644900"/>
            <a:ext cx="6984725" cy="1569660"/>
          </a:xfrm>
          <a:prstGeom prst="rect">
            <a:avLst/>
          </a:prstGeom>
          <a:noFill/>
          <a:ln w="9525">
            <a:noFill/>
            <a:miter lim="800000"/>
            <a:headEnd/>
            <a:tailEnd/>
          </a:ln>
        </p:spPr>
        <p:txBody>
          <a:bodyPr wrap="square">
            <a:spAutoFit/>
          </a:bodyPr>
          <a:lstStyle/>
          <a:p>
            <a:r>
              <a:rPr lang="zh-TW" altLang="en-US" dirty="0">
                <a:latin typeface="標楷體" pitchFamily="65" charset="-120"/>
                <a:ea typeface="標楷體" pitchFamily="65" charset="-120"/>
              </a:rPr>
              <a:t>主講人</a:t>
            </a:r>
            <a:r>
              <a:rPr lang="zh-TW" altLang="en-US" dirty="0" smtClean="0"/>
              <a:t>：</a:t>
            </a:r>
            <a:r>
              <a:rPr lang="zh-TW" altLang="en-US" dirty="0">
                <a:solidFill>
                  <a:srgbClr val="3319F5"/>
                </a:solidFill>
                <a:effectLst>
                  <a:outerShdw blurRad="38100" dist="38100" dir="2700000" algn="tl">
                    <a:srgbClr val="C0C0C0"/>
                  </a:outerShdw>
                </a:effectLst>
                <a:latin typeface="標楷體" pitchFamily="65" charset="-120"/>
                <a:ea typeface="標楷體" pitchFamily="65" charset="-120"/>
              </a:rPr>
              <a:t>教育部十二年國教宣導講師</a:t>
            </a:r>
            <a:endParaRPr lang="en-US" altLang="zh-TW" dirty="0">
              <a:solidFill>
                <a:srgbClr val="3319F5"/>
              </a:solidFill>
              <a:effectLst>
                <a:outerShdw blurRad="38100" dist="38100" dir="2700000" algn="tl">
                  <a:srgbClr val="C0C0C0"/>
                </a:outerShdw>
              </a:effectLst>
              <a:latin typeface="標楷體" pitchFamily="65" charset="-120"/>
              <a:ea typeface="標楷體" pitchFamily="65" charset="-120"/>
            </a:endParaRPr>
          </a:p>
          <a:p>
            <a:r>
              <a:rPr lang="zh-TW" altLang="en-US"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        </a:t>
            </a:r>
            <a:r>
              <a:rPr lang="zh-TW" altLang="en-US" dirty="0">
                <a:solidFill>
                  <a:srgbClr val="3E0CF4"/>
                </a:solidFill>
                <a:effectLst>
                  <a:outerShdw blurRad="38100" dist="38100" dir="2700000" algn="tl">
                    <a:srgbClr val="C0C0C0"/>
                  </a:outerShdw>
                </a:effectLst>
                <a:latin typeface="標楷體" panose="03000509000000000000" pitchFamily="65" charset="-120"/>
                <a:ea typeface="標楷體" panose="03000509000000000000" pitchFamily="65" charset="-120"/>
              </a:rPr>
              <a:t>新 興 高 中 </a:t>
            </a:r>
            <a:r>
              <a:rPr lang="zh-TW" altLang="en-US" dirty="0">
                <a:solidFill>
                  <a:srgbClr val="3319F5"/>
                </a:solidFill>
                <a:effectLst>
                  <a:outerShdw blurRad="38100" dist="38100" dir="2700000" algn="tl">
                    <a:srgbClr val="C0C0C0"/>
                  </a:outerShdw>
                </a:effectLst>
                <a:latin typeface="標楷體" panose="03000509000000000000" pitchFamily="65" charset="-120"/>
                <a:ea typeface="標楷體" panose="03000509000000000000" pitchFamily="65" charset="-120"/>
              </a:rPr>
              <a:t>沈萌明 組長</a:t>
            </a:r>
          </a:p>
          <a:p>
            <a:pPr algn="ctr"/>
            <a:endParaRPr lang="en-US" altLang="zh-TW" dirty="0">
              <a:latin typeface="標楷體" pitchFamily="65" charset="-120"/>
              <a:ea typeface="標楷體" pitchFamily="65" charset="-120"/>
            </a:endParaRPr>
          </a:p>
        </p:txBody>
      </p:sp>
      <p:sp>
        <p:nvSpPr>
          <p:cNvPr id="7" name="文字方塊 3"/>
          <p:cNvSpPr txBox="1">
            <a:spLocks noChangeArrowheads="1"/>
          </p:cNvSpPr>
          <p:nvPr/>
        </p:nvSpPr>
        <p:spPr bwMode="auto">
          <a:xfrm>
            <a:off x="4921147" y="4693886"/>
            <a:ext cx="5400675" cy="579437"/>
          </a:xfrm>
          <a:prstGeom prst="rect">
            <a:avLst/>
          </a:prstGeom>
          <a:noFill/>
          <a:ln w="9525">
            <a:noFill/>
            <a:miter lim="800000"/>
            <a:headEnd/>
            <a:tailEnd/>
          </a:ln>
        </p:spPr>
        <p:txBody>
          <a:bodyPr>
            <a:spAutoFit/>
          </a:bodyPr>
          <a:lstStyle/>
          <a:p>
            <a:pPr algn="ctr"/>
            <a:r>
              <a:rPr lang="zh-TW" altLang="en-US" dirty="0">
                <a:latin typeface="標楷體" pitchFamily="65" charset="-120"/>
                <a:ea typeface="標楷體" pitchFamily="65" charset="-120"/>
              </a:rPr>
              <a:t>時間：</a:t>
            </a:r>
            <a:r>
              <a:rPr lang="en-US" altLang="zh-TW" dirty="0">
                <a:latin typeface="標楷體" pitchFamily="65" charset="-120"/>
                <a:ea typeface="標楷體" pitchFamily="65" charset="-120"/>
              </a:rPr>
              <a:t>112</a:t>
            </a:r>
            <a:r>
              <a:rPr lang="zh-TW" altLang="en-US" dirty="0" smtClean="0">
                <a:latin typeface="標楷體" pitchFamily="65" charset="-120"/>
                <a:ea typeface="標楷體" pitchFamily="65" charset="-120"/>
              </a:rPr>
              <a:t>年</a:t>
            </a:r>
            <a:r>
              <a:rPr lang="en-US" altLang="zh-TW" dirty="0" smtClean="0">
                <a:latin typeface="標楷體" pitchFamily="65" charset="-120"/>
                <a:ea typeface="標楷體" pitchFamily="65" charset="-120"/>
              </a:rPr>
              <a:t>12</a:t>
            </a:r>
            <a:r>
              <a:rPr lang="zh-TW" altLang="en-US" dirty="0" smtClean="0">
                <a:latin typeface="標楷體" pitchFamily="65" charset="-120"/>
                <a:ea typeface="標楷體" pitchFamily="65" charset="-120"/>
              </a:rPr>
              <a:t>月 </a:t>
            </a:r>
            <a:r>
              <a:rPr lang="en-US" altLang="zh-TW" smtClean="0">
                <a:latin typeface="標楷體" pitchFamily="65" charset="-120"/>
                <a:ea typeface="標楷體" pitchFamily="65" charset="-120"/>
              </a:rPr>
              <a:t>15</a:t>
            </a:r>
            <a:r>
              <a:rPr lang="zh-TW" altLang="en-US" smtClean="0">
                <a:latin typeface="標楷體" pitchFamily="65" charset="-120"/>
                <a:ea typeface="標楷體" pitchFamily="65" charset="-120"/>
              </a:rPr>
              <a:t>日</a:t>
            </a:r>
            <a:endParaRPr lang="zh-TW" altLang="en-US" dirty="0">
              <a:latin typeface="標楷體" pitchFamily="65" charset="-120"/>
              <a:ea typeface="標楷體"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26"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par>
                          <p:cTn id="27" fill="hold" nodeType="afterGroup">
                            <p:stCondLst>
                              <p:cond delay="2500"/>
                            </p:stCondLst>
                            <p:childTnLst>
                              <p:par>
                                <p:cTn id="28" presetID="26"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80">
                                          <p:stCondLst>
                                            <p:cond delay="0"/>
                                          </p:stCondLst>
                                        </p:cTn>
                                        <p:tgtEl>
                                          <p:spTgt spid="2"/>
                                        </p:tgtEl>
                                      </p:cBhvr>
                                    </p:animEffect>
                                    <p:anim calcmode="lin" valueType="num">
                                      <p:cBhvr>
                                        <p:cTn id="3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6" dur="26">
                                          <p:stCondLst>
                                            <p:cond delay="650"/>
                                          </p:stCondLst>
                                        </p:cTn>
                                        <p:tgtEl>
                                          <p:spTgt spid="2"/>
                                        </p:tgtEl>
                                      </p:cBhvr>
                                      <p:to x="100000" y="60000"/>
                                    </p:animScale>
                                    <p:animScale>
                                      <p:cBhvr>
                                        <p:cTn id="37" dur="166" decel="50000">
                                          <p:stCondLst>
                                            <p:cond delay="676"/>
                                          </p:stCondLst>
                                        </p:cTn>
                                        <p:tgtEl>
                                          <p:spTgt spid="2"/>
                                        </p:tgtEl>
                                      </p:cBhvr>
                                      <p:to x="100000" y="100000"/>
                                    </p:animScale>
                                    <p:animScale>
                                      <p:cBhvr>
                                        <p:cTn id="38" dur="26">
                                          <p:stCondLst>
                                            <p:cond delay="1312"/>
                                          </p:stCondLst>
                                        </p:cTn>
                                        <p:tgtEl>
                                          <p:spTgt spid="2"/>
                                        </p:tgtEl>
                                      </p:cBhvr>
                                      <p:to x="100000" y="80000"/>
                                    </p:animScale>
                                    <p:animScale>
                                      <p:cBhvr>
                                        <p:cTn id="39" dur="166" decel="50000">
                                          <p:stCondLst>
                                            <p:cond delay="1338"/>
                                          </p:stCondLst>
                                        </p:cTn>
                                        <p:tgtEl>
                                          <p:spTgt spid="2"/>
                                        </p:tgtEl>
                                      </p:cBhvr>
                                      <p:to x="100000" y="100000"/>
                                    </p:animScale>
                                    <p:animScale>
                                      <p:cBhvr>
                                        <p:cTn id="40" dur="26">
                                          <p:stCondLst>
                                            <p:cond delay="1642"/>
                                          </p:stCondLst>
                                        </p:cTn>
                                        <p:tgtEl>
                                          <p:spTgt spid="2"/>
                                        </p:tgtEl>
                                      </p:cBhvr>
                                      <p:to x="100000" y="90000"/>
                                    </p:animScale>
                                    <p:animScale>
                                      <p:cBhvr>
                                        <p:cTn id="41" dur="166" decel="50000">
                                          <p:stCondLst>
                                            <p:cond delay="1668"/>
                                          </p:stCondLst>
                                        </p:cTn>
                                        <p:tgtEl>
                                          <p:spTgt spid="2"/>
                                        </p:tgtEl>
                                      </p:cBhvr>
                                      <p:to x="100000" y="100000"/>
                                    </p:animScale>
                                    <p:animScale>
                                      <p:cBhvr>
                                        <p:cTn id="42" dur="26">
                                          <p:stCondLst>
                                            <p:cond delay="1808"/>
                                          </p:stCondLst>
                                        </p:cTn>
                                        <p:tgtEl>
                                          <p:spTgt spid="2"/>
                                        </p:tgtEl>
                                      </p:cBhvr>
                                      <p:to x="100000" y="95000"/>
                                    </p:animScale>
                                    <p:animScale>
                                      <p:cBhvr>
                                        <p:cTn id="43" dur="166" decel="50000">
                                          <p:stCondLst>
                                            <p:cond delay="1834"/>
                                          </p:stCondLst>
                                        </p:cTn>
                                        <p:tgtEl>
                                          <p:spTgt spid="2"/>
                                        </p:tgtEl>
                                      </p:cBhvr>
                                      <p:to x="100000" y="100000"/>
                                    </p:animScale>
                                  </p:childTnLst>
                                </p:cTn>
                              </p:par>
                            </p:childTnLst>
                          </p:cTn>
                        </p:par>
                        <p:par>
                          <p:cTn id="44" fill="hold" nodeType="afterGroup">
                            <p:stCondLst>
                              <p:cond delay="4500"/>
                            </p:stCondLst>
                            <p:childTnLst>
                              <p:par>
                                <p:cTn id="45" presetID="53" presetClass="entr" presetSubtype="16" fill="hold" grpId="1" nodeType="after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 calcmode="lin" valueType="num">
                                      <p:cBhvr>
                                        <p:cTn id="4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4">
                                            <p:txEl>
                                              <p:pRg st="0" end="0"/>
                                            </p:txEl>
                                          </p:spTgt>
                                        </p:tgtEl>
                                      </p:cBhvr>
                                    </p:animEffect>
                                  </p:childTnLst>
                                </p:cTn>
                              </p:par>
                            </p:childTnLst>
                          </p:cTn>
                        </p:par>
                        <p:par>
                          <p:cTn id="50" fill="hold" nodeType="afterGroup">
                            <p:stCondLst>
                              <p:cond delay="5000"/>
                            </p:stCondLst>
                            <p:childTnLst>
                              <p:par>
                                <p:cTn id="51" presetID="45" presetClass="entr" presetSubtype="0" fill="hold" nodeType="after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000"/>
                                        <p:tgtEl>
                                          <p:spTgt spid="5"/>
                                        </p:tgtEl>
                                      </p:cBhvr>
                                    </p:animEffect>
                                    <p:anim calcmode="lin" valueType="num">
                                      <p:cBhvr>
                                        <p:cTn id="54" dur="2000" fill="hold"/>
                                        <p:tgtEl>
                                          <p:spTgt spid="5"/>
                                        </p:tgtEl>
                                        <p:attrNameLst>
                                          <p:attrName>ppt_w</p:attrName>
                                        </p:attrNameLst>
                                      </p:cBhvr>
                                      <p:tavLst>
                                        <p:tav tm="0" fmla="#ppt_w*sin(2.5*pi*$)">
                                          <p:val>
                                            <p:fltVal val="0"/>
                                          </p:val>
                                        </p:tav>
                                        <p:tav tm="100000">
                                          <p:val>
                                            <p:fltVal val="1"/>
                                          </p:val>
                                        </p:tav>
                                      </p:tavLst>
                                    </p:anim>
                                    <p:anim calcmode="lin" valueType="num">
                                      <p:cBhvr>
                                        <p:cTn id="55" dur="2000" fill="hold"/>
                                        <p:tgtEl>
                                          <p:spTgt spid="5"/>
                                        </p:tgtEl>
                                        <p:attrNameLst>
                                          <p:attrName>ppt_h</p:attrName>
                                        </p:attrNameLst>
                                      </p:cBhvr>
                                      <p:tavLst>
                                        <p:tav tm="0">
                                          <p:val>
                                            <p:strVal val="#ppt_h"/>
                                          </p:val>
                                        </p:tav>
                                        <p:tav tm="100000">
                                          <p:val>
                                            <p:strVal val="#ppt_h"/>
                                          </p:val>
                                        </p:tav>
                                      </p:tavLst>
                                    </p:anim>
                                  </p:childTnLst>
                                </p:cTn>
                              </p:par>
                            </p:childTnLst>
                          </p:cTn>
                        </p:par>
                        <p:par>
                          <p:cTn id="56" fill="hold" nodeType="afterGroup">
                            <p:stCondLst>
                              <p:cond delay="7000"/>
                            </p:stCondLst>
                            <p:childTnLst>
                              <p:par>
                                <p:cTn id="57" presetID="53" presetClass="entr" presetSubtype="16" fill="hold" grpId="0" nodeType="after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500" fill="hold"/>
                                        <p:tgtEl>
                                          <p:spTgt spid="6"/>
                                        </p:tgtEl>
                                        <p:attrNameLst>
                                          <p:attrName>ppt_w</p:attrName>
                                        </p:attrNameLst>
                                      </p:cBhvr>
                                      <p:tavLst>
                                        <p:tav tm="0">
                                          <p:val>
                                            <p:fltVal val="0"/>
                                          </p:val>
                                        </p:tav>
                                        <p:tav tm="100000">
                                          <p:val>
                                            <p:strVal val="#ppt_w"/>
                                          </p:val>
                                        </p:tav>
                                      </p:tavLst>
                                    </p:anim>
                                    <p:anim calcmode="lin" valueType="num">
                                      <p:cBhvr>
                                        <p:cTn id="60" dur="500" fill="hold"/>
                                        <p:tgtEl>
                                          <p:spTgt spid="6"/>
                                        </p:tgtEl>
                                        <p:attrNameLst>
                                          <p:attrName>ppt_h</p:attrName>
                                        </p:attrNameLst>
                                      </p:cBhvr>
                                      <p:tavLst>
                                        <p:tav tm="0">
                                          <p:val>
                                            <p:fltVal val="0"/>
                                          </p:val>
                                        </p:tav>
                                        <p:tav tm="100000">
                                          <p:val>
                                            <p:strVal val="#ppt_h"/>
                                          </p:val>
                                        </p:tav>
                                      </p:tavLst>
                                    </p:anim>
                                    <p:animEffect transition="in" filter="fade">
                                      <p:cBhvr>
                                        <p:cTn id="61" dur="500"/>
                                        <p:tgtEl>
                                          <p:spTgt spid="6"/>
                                        </p:tgtEl>
                                      </p:cBhvr>
                                    </p:animEffect>
                                  </p:childTnLst>
                                </p:cTn>
                              </p:par>
                            </p:childTnLst>
                          </p:cTn>
                        </p:par>
                        <p:par>
                          <p:cTn id="62" fill="hold" nodeType="afterGroup">
                            <p:stCondLst>
                              <p:cond delay="7500"/>
                            </p:stCondLst>
                            <p:childTnLst>
                              <p:par>
                                <p:cTn id="63" presetID="53" presetClass="entr" presetSubtype="16" fill="hold" grpId="1" nodeType="afterEffect">
                                  <p:stCondLst>
                                    <p:cond delay="0"/>
                                  </p:stCondLst>
                                  <p:childTnLst>
                                    <p:set>
                                      <p:cBhvr>
                                        <p:cTn id="64" dur="1" fill="hold">
                                          <p:stCondLst>
                                            <p:cond delay="0"/>
                                          </p:stCondLst>
                                        </p:cTn>
                                        <p:tgtEl>
                                          <p:spTgt spid="6">
                                            <p:txEl>
                                              <p:pRg st="0" end="0"/>
                                            </p:txEl>
                                          </p:spTgt>
                                        </p:tgtEl>
                                        <p:attrNameLst>
                                          <p:attrName>style.visibility</p:attrName>
                                        </p:attrNameLst>
                                      </p:cBhvr>
                                      <p:to>
                                        <p:strVal val="visible"/>
                                      </p:to>
                                    </p:set>
                                    <p:anim calcmode="lin" valueType="num">
                                      <p:cBhvr>
                                        <p:cTn id="6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6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67" dur="500"/>
                                        <p:tgtEl>
                                          <p:spTgt spid="6">
                                            <p:txEl>
                                              <p:pRg st="0" end="0"/>
                                            </p:txEl>
                                          </p:spTgt>
                                        </p:tgtEl>
                                      </p:cBhvr>
                                    </p:animEffect>
                                  </p:childTnLst>
                                </p:cTn>
                              </p:par>
                            </p:childTnLst>
                          </p:cTn>
                        </p:par>
                        <p:par>
                          <p:cTn id="68" fill="hold">
                            <p:stCondLst>
                              <p:cond delay="8000"/>
                            </p:stCondLst>
                            <p:childTnLst>
                              <p:par>
                                <p:cTn id="69" presetID="53" presetClass="entr" presetSubtype="16" fill="hold" grpId="1" nodeType="afterEffect">
                                  <p:stCondLst>
                                    <p:cond delay="0"/>
                                  </p:stCondLst>
                                  <p:childTnLst>
                                    <p:set>
                                      <p:cBhvr>
                                        <p:cTn id="70" dur="1" fill="hold">
                                          <p:stCondLst>
                                            <p:cond delay="0"/>
                                          </p:stCondLst>
                                        </p:cTn>
                                        <p:tgtEl>
                                          <p:spTgt spid="6">
                                            <p:txEl>
                                              <p:pRg st="1" end="1"/>
                                            </p:txEl>
                                          </p:spTgt>
                                        </p:tgtEl>
                                        <p:attrNameLst>
                                          <p:attrName>style.visibility</p:attrName>
                                        </p:attrNameLst>
                                      </p:cBhvr>
                                      <p:to>
                                        <p:strVal val="visible"/>
                                      </p:to>
                                    </p:set>
                                    <p:anim calcmode="lin" valueType="num">
                                      <p:cBhvr>
                                        <p:cTn id="71"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72"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73" dur="500"/>
                                        <p:tgtEl>
                                          <p:spTgt spid="6">
                                            <p:txEl>
                                              <p:pRg st="1" end="1"/>
                                            </p:txEl>
                                          </p:spTgt>
                                        </p:tgtEl>
                                      </p:cBhvr>
                                    </p:animEffect>
                                  </p:childTnLst>
                                </p:cTn>
                              </p:par>
                            </p:childTnLst>
                          </p:cTn>
                        </p:par>
                        <p:par>
                          <p:cTn id="74" fill="hold" nodeType="afterGroup">
                            <p:stCondLst>
                              <p:cond delay="8500"/>
                            </p:stCondLst>
                            <p:childTnLst>
                              <p:par>
                                <p:cTn id="75" presetID="53" presetClass="entr" presetSubtype="16" fill="hold" grpId="0" nodeType="afterEffect">
                                  <p:stCondLst>
                                    <p:cond delay="0"/>
                                  </p:stCondLst>
                                  <p:childTnLst>
                                    <p:set>
                                      <p:cBhvr>
                                        <p:cTn id="76" dur="1" fill="hold">
                                          <p:stCondLst>
                                            <p:cond delay="0"/>
                                          </p:stCondLst>
                                        </p:cTn>
                                        <p:tgtEl>
                                          <p:spTgt spid="7"/>
                                        </p:tgtEl>
                                        <p:attrNameLst>
                                          <p:attrName>style.visibility</p:attrName>
                                        </p:attrNameLst>
                                      </p:cBhvr>
                                      <p:to>
                                        <p:strVal val="visible"/>
                                      </p:to>
                                    </p:set>
                                    <p:anim calcmode="lin" valueType="num">
                                      <p:cBhvr>
                                        <p:cTn id="77" dur="500" fill="hold"/>
                                        <p:tgtEl>
                                          <p:spTgt spid="7"/>
                                        </p:tgtEl>
                                        <p:attrNameLst>
                                          <p:attrName>ppt_w</p:attrName>
                                        </p:attrNameLst>
                                      </p:cBhvr>
                                      <p:tavLst>
                                        <p:tav tm="0">
                                          <p:val>
                                            <p:fltVal val="0"/>
                                          </p:val>
                                        </p:tav>
                                        <p:tav tm="100000">
                                          <p:val>
                                            <p:strVal val="#ppt_w"/>
                                          </p:val>
                                        </p:tav>
                                      </p:tavLst>
                                    </p:anim>
                                    <p:anim calcmode="lin" valueType="num">
                                      <p:cBhvr>
                                        <p:cTn id="78" dur="500" fill="hold"/>
                                        <p:tgtEl>
                                          <p:spTgt spid="7"/>
                                        </p:tgtEl>
                                        <p:attrNameLst>
                                          <p:attrName>ppt_h</p:attrName>
                                        </p:attrNameLst>
                                      </p:cBhvr>
                                      <p:tavLst>
                                        <p:tav tm="0">
                                          <p:val>
                                            <p:fltVal val="0"/>
                                          </p:val>
                                        </p:tav>
                                        <p:tav tm="100000">
                                          <p:val>
                                            <p:strVal val="#ppt_h"/>
                                          </p:val>
                                        </p:tav>
                                      </p:tavLst>
                                    </p:anim>
                                    <p:animEffect transition="in" filter="fade">
                                      <p:cBhvr>
                                        <p:cTn id="79" dur="500"/>
                                        <p:tgtEl>
                                          <p:spTgt spid="7"/>
                                        </p:tgtEl>
                                      </p:cBhvr>
                                    </p:animEffect>
                                  </p:childTnLst>
                                </p:cTn>
                              </p:par>
                            </p:childTnLst>
                          </p:cTn>
                        </p:par>
                        <p:par>
                          <p:cTn id="80" fill="hold" nodeType="afterGroup">
                            <p:stCondLst>
                              <p:cond delay="9000"/>
                            </p:stCondLst>
                            <p:childTnLst>
                              <p:par>
                                <p:cTn id="81" presetID="53" presetClass="entr" presetSubtype="16" fill="hold" grpId="1" nodeType="afterEffect">
                                  <p:stCondLst>
                                    <p:cond delay="0"/>
                                  </p:stCondLst>
                                  <p:childTnLst>
                                    <p:set>
                                      <p:cBhvr>
                                        <p:cTn id="82" dur="1" fill="hold">
                                          <p:stCondLst>
                                            <p:cond delay="0"/>
                                          </p:stCondLst>
                                        </p:cTn>
                                        <p:tgtEl>
                                          <p:spTgt spid="7">
                                            <p:txEl>
                                              <p:pRg st="0" end="0"/>
                                            </p:txEl>
                                          </p:spTgt>
                                        </p:tgtEl>
                                        <p:attrNameLst>
                                          <p:attrName>style.visibility</p:attrName>
                                        </p:attrNameLst>
                                      </p:cBhvr>
                                      <p:to>
                                        <p:strVal val="visible"/>
                                      </p:to>
                                    </p:set>
                                    <p:anim calcmode="lin" valueType="num">
                                      <p:cBhvr>
                                        <p:cTn id="83"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4"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8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P spid="6" grpId="0"/>
      <p:bldP spid="6" grpId="1" build="allAtOnce"/>
      <p:bldP spid="7" grpId="0"/>
      <p:bldP spid="7"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10</a:t>
            </a:fld>
            <a:endParaRPr lang="en-US" altLang="zh-TW">
              <a:ea typeface="新細明體" charset="-120"/>
            </a:endParaRPr>
          </a:p>
        </p:txBody>
      </p:sp>
      <p:pic>
        <p:nvPicPr>
          <p:cNvPr id="3" name="圖片 2">
            <a:extLst>
              <a:ext uri="{FF2B5EF4-FFF2-40B4-BE49-F238E27FC236}">
                <a16:creationId xmlns:a16="http://schemas.microsoft.com/office/drawing/2014/main" id="{A38E2E40-32F3-4BBF-A9BC-BC6412A7E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 y="548680"/>
            <a:ext cx="12188113" cy="6309320"/>
          </a:xfrm>
          <a:prstGeom prst="rect">
            <a:avLst/>
          </a:prstGeom>
        </p:spPr>
      </p:pic>
    </p:spTree>
    <p:custDataLst>
      <p:tags r:id="rId1"/>
    </p:custDataLst>
    <p:extLst>
      <p:ext uri="{BB962C8B-B14F-4D97-AF65-F5344CB8AC3E}">
        <p14:creationId xmlns:p14="http://schemas.microsoft.com/office/powerpoint/2010/main" val="16745304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458" name="群組 5"/>
          <p:cNvGrpSpPr>
            <a:grpSpLocks/>
          </p:cNvGrpSpPr>
          <p:nvPr/>
        </p:nvGrpSpPr>
        <p:grpSpPr bwMode="auto">
          <a:xfrm>
            <a:off x="2400813" y="847059"/>
            <a:ext cx="7179494" cy="5558369"/>
            <a:chOff x="2099453" y="847684"/>
            <a:chExt cx="7405859" cy="5556352"/>
          </a:xfrm>
        </p:grpSpPr>
        <p:sp>
          <p:nvSpPr>
            <p:cNvPr id="9" name="文字方塊 8"/>
            <p:cNvSpPr txBox="1"/>
            <p:nvPr/>
          </p:nvSpPr>
          <p:spPr>
            <a:xfrm>
              <a:off x="6084871" y="847684"/>
              <a:ext cx="3168352" cy="1815882"/>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en-US" altLang="zh-TW" sz="2800" b="1" dirty="0">
                  <a:solidFill>
                    <a:srgbClr val="000090"/>
                  </a:solidFill>
                  <a:latin typeface="微軟正黑體" pitchFamily="34" charset="-120"/>
                </a:rPr>
                <a:t>1.</a:t>
              </a:r>
              <a:r>
                <a:rPr kumimoji="0" lang="zh-TW" altLang="en-US" sz="2800" b="1" dirty="0">
                  <a:solidFill>
                    <a:srgbClr val="000090"/>
                  </a:solidFill>
                  <a:latin typeface="微軟正黑體" pitchFamily="34" charset="-120"/>
                </a:rPr>
                <a:t>畢業資格：</a:t>
              </a:r>
              <a:r>
                <a:rPr kumimoji="0" lang="en-US" altLang="zh-TW" sz="2800" b="1" dirty="0">
                  <a:solidFill>
                    <a:srgbClr val="000090"/>
                  </a:solidFill>
                  <a:latin typeface="微軟正黑體" pitchFamily="34" charset="-120"/>
                </a:rPr>
                <a:t>6</a:t>
              </a:r>
              <a:r>
                <a:rPr kumimoji="0" lang="zh-TW" altLang="en-US" sz="2800" b="1" dirty="0">
                  <a:solidFill>
                    <a:srgbClr val="000090"/>
                  </a:solidFill>
                  <a:latin typeface="微軟正黑體" pitchFamily="34" charset="-120"/>
                </a:rPr>
                <a:t>分</a:t>
              </a:r>
              <a:endParaRPr kumimoji="0" lang="en-US" altLang="zh-TW" sz="2800" b="1" dirty="0">
                <a:solidFill>
                  <a:srgbClr val="000090"/>
                </a:solidFill>
                <a:latin typeface="微軟正黑體" pitchFamily="34" charset="-120"/>
              </a:endParaRP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2.</a:t>
              </a:r>
              <a:r>
                <a:rPr kumimoji="0" lang="zh-TW" altLang="en-US" sz="2800" b="1" dirty="0">
                  <a:solidFill>
                    <a:srgbClr val="000090"/>
                  </a:solidFill>
                  <a:latin typeface="微軟正黑體" pitchFamily="34" charset="-120"/>
                </a:rPr>
                <a:t>生涯規劃：</a:t>
              </a:r>
              <a:r>
                <a:rPr kumimoji="0" lang="en-US" altLang="zh-TW" sz="2800" b="1" dirty="0">
                  <a:solidFill>
                    <a:srgbClr val="000090"/>
                  </a:solidFill>
                  <a:latin typeface="微軟正黑體" pitchFamily="34" charset="-120"/>
                </a:rPr>
                <a:t>21</a:t>
              </a:r>
              <a:r>
                <a:rPr kumimoji="0" lang="zh-TW" altLang="en-US" sz="2800" b="1" dirty="0">
                  <a:solidFill>
                    <a:srgbClr val="000090"/>
                  </a:solidFill>
                  <a:latin typeface="微軟正黑體" pitchFamily="34" charset="-120"/>
                </a:rPr>
                <a:t>分</a:t>
              </a:r>
              <a:endParaRPr kumimoji="0" lang="en-US" altLang="zh-TW" sz="2800" b="1" dirty="0">
                <a:solidFill>
                  <a:srgbClr val="000090"/>
                </a:solidFill>
                <a:latin typeface="微軟正黑體" pitchFamily="34" charset="-120"/>
              </a:endParaRP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a:t>
              </a:r>
              <a:r>
                <a:rPr kumimoji="0" lang="zh-TW" altLang="en-US" sz="2800" b="1" dirty="0">
                  <a:solidFill>
                    <a:srgbClr val="FF0000"/>
                  </a:solidFill>
                  <a:latin typeface="微軟正黑體" pitchFamily="34" charset="-120"/>
                </a:rPr>
                <a:t>變動式積分</a:t>
              </a:r>
              <a:r>
                <a:rPr kumimoji="0" lang="en-US" altLang="zh-TW" sz="2800" b="1" dirty="0">
                  <a:solidFill>
                    <a:srgbClr val="000090"/>
                  </a:solidFill>
                  <a:latin typeface="微軟正黑體" pitchFamily="34" charset="-120"/>
                </a:rPr>
                <a:t>】</a:t>
              </a: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3.</a:t>
              </a:r>
              <a:r>
                <a:rPr kumimoji="0" lang="zh-TW" altLang="en-US" sz="2800" b="1" dirty="0">
                  <a:solidFill>
                    <a:srgbClr val="000090"/>
                  </a:solidFill>
                  <a:latin typeface="微軟正黑體" pitchFamily="34" charset="-120"/>
                </a:rPr>
                <a:t>就近入學：</a:t>
              </a:r>
              <a:r>
                <a:rPr kumimoji="0" lang="en-US" altLang="zh-TW" sz="2800" b="1" dirty="0">
                  <a:solidFill>
                    <a:srgbClr val="000090"/>
                  </a:solidFill>
                  <a:latin typeface="微軟正黑體" pitchFamily="34" charset="-120"/>
                </a:rPr>
                <a:t>5</a:t>
              </a:r>
              <a:r>
                <a:rPr kumimoji="0" lang="zh-TW" altLang="en-US" sz="2800" b="1" dirty="0">
                  <a:solidFill>
                    <a:srgbClr val="000090"/>
                  </a:solidFill>
                  <a:latin typeface="微軟正黑體" pitchFamily="34" charset="-120"/>
                </a:rPr>
                <a:t>分</a:t>
              </a:r>
            </a:p>
          </p:txBody>
        </p:sp>
        <p:graphicFrame>
          <p:nvGraphicFramePr>
            <p:cNvPr id="11" name="資料庫圖表 10"/>
            <p:cNvGraphicFramePr/>
            <p:nvPr/>
          </p:nvGraphicFramePr>
          <p:xfrm>
            <a:off x="2099453" y="847684"/>
            <a:ext cx="3948905" cy="5556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文字方塊 11"/>
            <p:cNvSpPr txBox="1"/>
            <p:nvPr/>
          </p:nvSpPr>
          <p:spPr>
            <a:xfrm>
              <a:off x="6084871" y="2677099"/>
              <a:ext cx="3168352" cy="2492990"/>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a:solidFill>
                    <a:schemeClr val="tx1"/>
                  </a:solidFill>
                  <a:latin typeface="Arial" charset="0"/>
                  <a:ea typeface="華康儷特圓" charset="0"/>
                  <a:cs typeface="華康儷特圓" charset="0"/>
                </a:defRPr>
              </a:lvl1pPr>
              <a:lvl2pPr marL="742950" indent="-285750" eaLnBrk="0" hangingPunct="0">
                <a:defRPr kumimoji="1">
                  <a:solidFill>
                    <a:schemeClr val="tx1"/>
                  </a:solidFill>
                  <a:latin typeface="Arial" charset="0"/>
                  <a:ea typeface="華康儷特圓" charset="0"/>
                  <a:cs typeface="華康儷特圓" charset="0"/>
                </a:defRPr>
              </a:lvl2pPr>
              <a:lvl3pPr marL="1143000" indent="-228600" eaLnBrk="0" hangingPunct="0">
                <a:defRPr kumimoji="1">
                  <a:solidFill>
                    <a:schemeClr val="tx1"/>
                  </a:solidFill>
                  <a:latin typeface="Arial" charset="0"/>
                  <a:ea typeface="華康儷特圓" charset="0"/>
                  <a:cs typeface="華康儷特圓" charset="0"/>
                </a:defRPr>
              </a:lvl3pPr>
              <a:lvl4pPr marL="1600200" indent="-228600" eaLnBrk="0" hangingPunct="0">
                <a:defRPr kumimoji="1">
                  <a:solidFill>
                    <a:schemeClr val="tx1"/>
                  </a:solidFill>
                  <a:latin typeface="Arial" charset="0"/>
                  <a:ea typeface="華康儷特圓" charset="0"/>
                  <a:cs typeface="華康儷特圓" charset="0"/>
                </a:defRPr>
              </a:lvl4pPr>
              <a:lvl5pPr marL="2057400" indent="-228600" eaLnBrk="0" hangingPunct="0">
                <a:defRPr kumimoji="1">
                  <a:solidFill>
                    <a:schemeClr val="tx1"/>
                  </a:solidFill>
                  <a:latin typeface="Arial" charset="0"/>
                  <a:ea typeface="華康儷特圓" charset="0"/>
                  <a:cs typeface="華康儷特圓" charset="0"/>
                </a:defRPr>
              </a:lvl5pPr>
              <a:lvl6pPr marL="25146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6pPr>
              <a:lvl7pPr marL="29718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7pPr>
              <a:lvl8pPr marL="34290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8pPr>
              <a:lvl9pPr marL="38862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9pPr>
            </a:lstStyle>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均衡學習：</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品德表現：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3.</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服務表現：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4.</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才藝表現：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體適能：</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本土語言認證</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p:txBody>
        </p:sp>
        <p:sp>
          <p:nvSpPr>
            <p:cNvPr id="13" name="文字方塊 12"/>
            <p:cNvSpPr txBox="1"/>
            <p:nvPr/>
          </p:nvSpPr>
          <p:spPr>
            <a:xfrm>
              <a:off x="6048358" y="5255850"/>
              <a:ext cx="3456954" cy="110177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lIns="90000" tIns="180000" rIns="0" bIns="180000" anchor="ctr">
              <a:spAutoFit/>
            </a:bodyPr>
            <a:lstStyle/>
            <a:p>
              <a:pPr eaLnBrk="1" hangingPunct="1">
                <a:defRPr/>
              </a:pPr>
              <a:r>
                <a:rPr kumimoji="0" lang="en-US" altLang="zh-TW" sz="2400" b="1">
                  <a:solidFill>
                    <a:srgbClr val="000090"/>
                  </a:solidFill>
                  <a:latin typeface="微軟正黑體" pitchFamily="34" charset="-120"/>
                  <a:ea typeface="微軟正黑體" pitchFamily="34" charset="-120"/>
                </a:rPr>
                <a:t>1.</a:t>
              </a:r>
              <a:r>
                <a:rPr kumimoji="0" lang="zh-TW" altLang="en-US" sz="2400" b="1">
                  <a:solidFill>
                    <a:srgbClr val="000090"/>
                  </a:solidFill>
                  <a:latin typeface="微軟正黑體" pitchFamily="34" charset="-120"/>
                  <a:ea typeface="微軟正黑體" pitchFamily="34" charset="-120"/>
                </a:rPr>
                <a:t>會考成績：</a:t>
              </a:r>
              <a:r>
                <a:rPr kumimoji="0" lang="en-US" altLang="zh-TW" sz="2400" b="1">
                  <a:solidFill>
                    <a:srgbClr val="000090"/>
                  </a:solidFill>
                  <a:latin typeface="微軟正黑體" pitchFamily="34" charset="-120"/>
                  <a:ea typeface="微軟正黑體" pitchFamily="34" charset="-120"/>
                </a:rPr>
                <a:t>30</a:t>
              </a:r>
              <a:r>
                <a:rPr kumimoji="0" lang="zh-TW" altLang="en-US" sz="2400" b="1">
                  <a:solidFill>
                    <a:srgbClr val="000090"/>
                  </a:solidFill>
                  <a:latin typeface="微軟正黑體" pitchFamily="34" charset="-120"/>
                  <a:ea typeface="微軟正黑體" pitchFamily="34" charset="-120"/>
                </a:rPr>
                <a:t>分</a:t>
              </a:r>
              <a:endParaRPr kumimoji="0" lang="en-US" altLang="zh-TW" sz="2400" b="1">
                <a:solidFill>
                  <a:srgbClr val="000090"/>
                </a:solidFill>
                <a:latin typeface="微軟正黑體" pitchFamily="34" charset="-120"/>
                <a:ea typeface="微軟正黑體" pitchFamily="34" charset="-120"/>
              </a:endParaRPr>
            </a:p>
            <a:p>
              <a:pPr eaLnBrk="1" hangingPunct="1">
                <a:defRPr/>
              </a:pPr>
              <a:r>
                <a:rPr kumimoji="0" lang="en-US" altLang="zh-TW" sz="2400" b="1">
                  <a:solidFill>
                    <a:srgbClr val="000090"/>
                  </a:solidFill>
                  <a:latin typeface="微軟正黑體" pitchFamily="34" charset="-120"/>
                  <a:ea typeface="微軟正黑體" pitchFamily="34" charset="-120"/>
                </a:rPr>
                <a:t>2.</a:t>
              </a:r>
              <a:r>
                <a:rPr kumimoji="0" lang="zh-TW" altLang="en-US" sz="2400" b="1">
                  <a:solidFill>
                    <a:srgbClr val="000090"/>
                  </a:solidFill>
                  <a:latin typeface="微軟正黑體" pitchFamily="34" charset="-120"/>
                  <a:ea typeface="微軟正黑體" pitchFamily="34" charset="-120"/>
                </a:rPr>
                <a:t>寫作測驗成績：</a:t>
              </a:r>
              <a:r>
                <a:rPr kumimoji="0" lang="en-US" altLang="zh-TW" sz="2400" b="1">
                  <a:solidFill>
                    <a:srgbClr val="000090"/>
                  </a:solidFill>
                  <a:latin typeface="微軟正黑體" pitchFamily="34" charset="-120"/>
                  <a:ea typeface="微軟正黑體" pitchFamily="34" charset="-120"/>
                </a:rPr>
                <a:t>3</a:t>
              </a:r>
              <a:r>
                <a:rPr kumimoji="0" lang="zh-TW" altLang="en-US" sz="2400" b="1">
                  <a:solidFill>
                    <a:srgbClr val="000090"/>
                  </a:solidFill>
                  <a:latin typeface="微軟正黑體" pitchFamily="34" charset="-120"/>
                  <a:ea typeface="微軟正黑體" pitchFamily="34" charset="-120"/>
                </a:rPr>
                <a:t>分</a:t>
              </a:r>
              <a:endParaRPr kumimoji="0" lang="en-US" altLang="zh-TW" sz="2400" b="1">
                <a:solidFill>
                  <a:srgbClr val="000090"/>
                </a:solidFill>
                <a:latin typeface="微軟正黑體" pitchFamily="34" charset="-120"/>
                <a:ea typeface="微軟正黑體" pitchFamily="34" charset="-120"/>
              </a:endParaRPr>
            </a:p>
          </p:txBody>
        </p:sp>
      </p:grpSp>
      <p:sp>
        <p:nvSpPr>
          <p:cNvPr id="1295362" name="Rectangle 2"/>
          <p:cNvSpPr>
            <a:spLocks noChangeArrowheads="1"/>
          </p:cNvSpPr>
          <p:nvPr/>
        </p:nvSpPr>
        <p:spPr bwMode="auto">
          <a:xfrm>
            <a:off x="2205826" y="-1902"/>
            <a:ext cx="8462174" cy="523220"/>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zh-TW" altLang="en-US" sz="2800" b="1" dirty="0">
                <a:solidFill>
                  <a:schemeClr val="bg1"/>
                </a:solidFill>
                <a:latin typeface="標楷體" pitchFamily="65" charset="-120"/>
                <a:ea typeface="標楷體" pitchFamily="65" charset="-120"/>
                <a:cs typeface="新細明體" charset="0"/>
              </a:rPr>
              <a:t>桃連區入學方式─</a:t>
            </a:r>
            <a:r>
              <a:rPr kumimoji="0" lang="zh-TW" altLang="en-US" sz="2800" b="1" dirty="0">
                <a:ln w="1905"/>
                <a:solidFill>
                  <a:schemeClr val="bg1"/>
                </a:solidFill>
                <a:effectLst>
                  <a:innerShdw blurRad="69850" dist="43180" dir="5400000">
                    <a:srgbClr val="000000">
                      <a:alpha val="65000"/>
                    </a:srgbClr>
                  </a:innerShdw>
                </a:effectLst>
                <a:latin typeface="+mn-lt"/>
                <a:ea typeface="標楷體" charset="0"/>
                <a:cs typeface="標楷體" charset="0"/>
              </a:rPr>
              <a:t>免試比序說明</a:t>
            </a:r>
            <a:endParaRPr kumimoji="0" lang="en-US" altLang="zh-TW" sz="2800" b="1" dirty="0">
              <a:ln w="1905"/>
              <a:solidFill>
                <a:schemeClr val="bg1"/>
              </a:solidFill>
              <a:effectLst>
                <a:innerShdw blurRad="69850" dist="43180" dir="5400000">
                  <a:srgbClr val="000000">
                    <a:alpha val="65000"/>
                  </a:srgbClr>
                </a:innerShdw>
              </a:effectLst>
              <a:latin typeface="+mn-lt"/>
              <a:ea typeface="標楷體" charset="0"/>
              <a:cs typeface="標楷體"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9"/>
          <p:cNvSpPr txBox="1">
            <a:spLocks noChangeArrowheads="1"/>
          </p:cNvSpPr>
          <p:nvPr/>
        </p:nvSpPr>
        <p:spPr bwMode="auto">
          <a:xfrm>
            <a:off x="2208213" y="1557339"/>
            <a:ext cx="7777162" cy="586957"/>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a:spcBef>
                <a:spcPct val="50000"/>
              </a:spcBef>
            </a:pPr>
            <a:r>
              <a:rPr lang="zh-TW" altLang="en-US">
                <a:latin typeface="Arial" pitchFamily="34" charset="0"/>
                <a:ea typeface="標楷體" pitchFamily="65" charset="-120"/>
              </a:rPr>
              <a:t>符合國民中學成績評量準則畢業資格者。</a:t>
            </a:r>
          </a:p>
        </p:txBody>
      </p:sp>
      <p:sp>
        <p:nvSpPr>
          <p:cNvPr id="148483" name="AutoShape 11"/>
          <p:cNvSpPr>
            <a:spLocks noChangeArrowheads="1"/>
          </p:cNvSpPr>
          <p:nvPr/>
        </p:nvSpPr>
        <p:spPr bwMode="auto">
          <a:xfrm>
            <a:off x="2208214" y="2276475"/>
            <a:ext cx="8135937" cy="4465638"/>
          </a:xfrm>
          <a:prstGeom prst="roundRect">
            <a:avLst>
              <a:gd name="adj" fmla="val 7542"/>
            </a:avLst>
          </a:prstGeom>
          <a:solidFill>
            <a:srgbClr val="E8E558"/>
          </a:solidFill>
          <a:ln w="9525" algn="ctr">
            <a:noFill/>
            <a:round/>
            <a:headEnd/>
            <a:tailEnd/>
          </a:ln>
          <a:effectLst>
            <a:outerShdw dist="35921" dir="2700000" algn="ctr" rotWithShape="0">
              <a:schemeClr val="bg2"/>
            </a:outerShdw>
          </a:effectLst>
        </p:spPr>
        <p:txBody>
          <a:bodyPr tIns="180000"/>
          <a:lstStyle/>
          <a:p>
            <a:pPr eaLnBrk="1" hangingPunct="1"/>
            <a:r>
              <a:rPr lang="zh-TW" altLang="en-US" sz="2800">
                <a:latin typeface="Arial" pitchFamily="34" charset="0"/>
                <a:ea typeface="標楷體" pitchFamily="65" charset="-120"/>
                <a:cs typeface="新細明體" pitchFamily="18" charset="-120"/>
              </a:rPr>
              <a:t>一、</a:t>
            </a:r>
            <a:r>
              <a:rPr lang="en-US" altLang="zh-TW" sz="2800">
                <a:ea typeface="微軟正黑體" pitchFamily="34" charset="-120"/>
                <a:cs typeface="新細明體" pitchFamily="18" charset="-120"/>
              </a:rPr>
              <a:t> </a:t>
            </a:r>
            <a:r>
              <a:rPr lang="zh-TW" altLang="en-US" sz="2800">
                <a:latin typeface="標楷體" pitchFamily="65" charset="-120"/>
                <a:ea typeface="標楷體" pitchFamily="65" charset="-120"/>
                <a:cs typeface="新細明體" pitchFamily="18" charset="-120"/>
              </a:rPr>
              <a:t>學生實際出席日數（不含公、喪、病假），須達六學期總出席日數之三分之二以上。 </a:t>
            </a:r>
          </a:p>
          <a:p>
            <a:pPr eaLnBrk="1" hangingPunct="1"/>
            <a:r>
              <a:rPr lang="zh-TW" altLang="en-US" sz="2800">
                <a:latin typeface="標楷體" pitchFamily="65" charset="-120"/>
                <a:ea typeface="標楷體" pitchFamily="65" charset="-120"/>
                <a:cs typeface="新細明體" pitchFamily="18" charset="-120"/>
              </a:rPr>
              <a:t>二、學生日常生活表現六學期成績依教師輔導與管教學生之相關規定，辦理功過相抵、獎懲實施、懲罰存記及改過銷過等事項，且依規定程序審核通過註銷後，其記錄未達三大過</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三小過等同一大過</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者。</a:t>
            </a:r>
            <a:r>
              <a:rPr lang="zh-TW" altLang="en-US" sz="2800">
                <a:ea typeface="微軟正黑體" pitchFamily="34" charset="-120"/>
                <a:cs typeface="新細明體" pitchFamily="18" charset="-120"/>
              </a:rPr>
              <a:t> </a:t>
            </a:r>
          </a:p>
          <a:p>
            <a:pPr eaLnBrk="1" hangingPunct="1"/>
            <a:r>
              <a:rPr lang="zh-TW" altLang="en-US" sz="2800">
                <a:latin typeface="標楷體" pitchFamily="65" charset="-120"/>
                <a:ea typeface="標楷體" pitchFamily="65" charset="-120"/>
                <a:cs typeface="新細明體" pitchFamily="18" charset="-120"/>
              </a:rPr>
              <a:t>三、學生學習領域畢業成績至少四大領域</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含</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成績達丙等</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六十分</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以上者。</a:t>
            </a:r>
            <a:endParaRPr lang="zh-TW" altLang="en-US" sz="2800">
              <a:latin typeface="Arial" pitchFamily="34" charset="0"/>
              <a:ea typeface="標楷體" pitchFamily="65" charset="-120"/>
              <a:cs typeface="新細明體" pitchFamily="18" charset="-120"/>
            </a:endParaRPr>
          </a:p>
        </p:txBody>
      </p:sp>
      <p:grpSp>
        <p:nvGrpSpPr>
          <p:cNvPr id="148484"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48485"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採計</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endParaRPr lang="en-US" altLang="zh-TW" sz="2400" b="1">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總分</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p>
          </p:txBody>
        </p:sp>
      </p:grpSp>
      <p:sp>
        <p:nvSpPr>
          <p:cNvPr id="11" name="文字方塊 10"/>
          <p:cNvSpPr txBox="1"/>
          <p:nvPr/>
        </p:nvSpPr>
        <p:spPr>
          <a:xfrm>
            <a:off x="6413475" y="228422"/>
            <a:ext cx="3571900" cy="120032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畢業資格：</a:t>
            </a:r>
            <a:r>
              <a:rPr kumimoji="0" lang="en-US" altLang="zh-TW" sz="3600" b="1" dirty="0">
                <a:solidFill>
                  <a:srgbClr val="000090"/>
                </a:solidFill>
                <a:latin typeface="標楷體" pitchFamily="65" charset="-120"/>
                <a:ea typeface="標楷體" pitchFamily="65" charset="-120"/>
              </a:rPr>
              <a:t>6</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修業資格：</a:t>
            </a:r>
            <a:r>
              <a:rPr kumimoji="0" lang="en-US" altLang="zh-TW" sz="3600" b="1" dirty="0">
                <a:solidFill>
                  <a:srgbClr val="000090"/>
                </a:solidFill>
                <a:latin typeface="標楷體" pitchFamily="65" charset="-120"/>
                <a:ea typeface="標楷體" pitchFamily="65" charset="-120"/>
              </a:rPr>
              <a:t>2</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506"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49507"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採計</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endParaRPr lang="en-US" altLang="zh-TW" sz="2400" b="1">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總分</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p>
          </p:txBody>
        </p:sp>
      </p:grpSp>
      <p:sp>
        <p:nvSpPr>
          <p:cNvPr id="11" name="文字方塊 10"/>
          <p:cNvSpPr txBox="1"/>
          <p:nvPr/>
        </p:nvSpPr>
        <p:spPr>
          <a:xfrm>
            <a:off x="6381752" y="571481"/>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defRPr/>
            </a:pPr>
            <a:r>
              <a:rPr kumimoji="0" lang="zh-TW" altLang="en-US" sz="3600" b="1">
                <a:solidFill>
                  <a:srgbClr val="000090"/>
                </a:solidFill>
                <a:latin typeface="標楷體" panose="03000509000000000000" pitchFamily="65" charset="-120"/>
                <a:ea typeface="標楷體" panose="03000509000000000000" pitchFamily="65" charset="-120"/>
              </a:rPr>
              <a:t>生涯規劃：</a:t>
            </a:r>
            <a:r>
              <a:rPr kumimoji="0" lang="en-US" altLang="zh-TW" sz="3600" b="1">
                <a:solidFill>
                  <a:srgbClr val="000090"/>
                </a:solidFill>
                <a:latin typeface="標楷體" panose="03000509000000000000" pitchFamily="65" charset="-120"/>
                <a:ea typeface="標楷體" panose="03000509000000000000" pitchFamily="65" charset="-120"/>
              </a:rPr>
              <a:t>15</a:t>
            </a:r>
            <a:r>
              <a:rPr kumimoji="0" lang="zh-TW" altLang="en-US" sz="3600" b="1">
                <a:solidFill>
                  <a:srgbClr val="000090"/>
                </a:solidFill>
                <a:latin typeface="標楷體" panose="03000509000000000000" pitchFamily="65" charset="-120"/>
                <a:ea typeface="標楷體" panose="03000509000000000000" pitchFamily="65" charset="-120"/>
              </a:rPr>
              <a:t>分</a:t>
            </a:r>
            <a:endParaRPr kumimoji="0" lang="en-US" altLang="zh-TW" sz="3600" b="1">
              <a:solidFill>
                <a:srgbClr val="000090"/>
              </a:solidFill>
              <a:latin typeface="標楷體" panose="03000509000000000000" pitchFamily="65" charset="-120"/>
              <a:ea typeface="標楷體" panose="03000509000000000000" pitchFamily="65" charset="-120"/>
            </a:endParaRPr>
          </a:p>
        </p:txBody>
      </p:sp>
      <p:sp>
        <p:nvSpPr>
          <p:cNvPr id="12" name="Rectangle 11"/>
          <p:cNvSpPr>
            <a:spLocks noChangeArrowheads="1"/>
          </p:cNvSpPr>
          <p:nvPr/>
        </p:nvSpPr>
        <p:spPr bwMode="auto">
          <a:xfrm>
            <a:off x="1343472" y="1916832"/>
            <a:ext cx="9505056" cy="403187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buFontTx/>
              <a:buChar char="•"/>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zh-TW" dirty="0">
                <a:ea typeface="標楷體" panose="03000509000000000000" pitchFamily="65" charset="-120"/>
                <a:cs typeface="新細明體" panose="02020500000000000000" pitchFamily="18" charset="-120"/>
              </a:rPr>
              <a:t>、 </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3</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志願序（</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15</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4</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5</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6</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7</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8</a:t>
            </a:r>
            <a:r>
              <a:rPr kumimoji="0" lang="zh-TW" altLang="zh-TW" dirty="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9</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(9</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10</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11</a:t>
            </a:r>
            <a:r>
              <a:rPr kumimoji="0" lang="zh-TW" altLang="zh-TW" dirty="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(6</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 </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13</a:t>
            </a:r>
            <a:r>
              <a:rPr kumimoji="0" lang="zh-TW"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4</a:t>
            </a:r>
            <a:r>
              <a:rPr kumimoji="0" lang="zh-TW"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5</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(3</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16~30</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ea typeface="標楷體" panose="03000509000000000000" pitchFamily="65" charset="-120"/>
                <a:cs typeface="新細明體" panose="02020500000000000000" pitchFamily="18" charset="-120"/>
              </a:rPr>
              <a:t>)</a:t>
            </a:r>
            <a:r>
              <a:rPr kumimoji="0" lang="zh-TW" altLang="en-US" dirty="0">
                <a:ea typeface="標楷體" panose="03000509000000000000" pitchFamily="65" charset="-120"/>
                <a:cs typeface="新細明體" panose="02020500000000000000" pitchFamily="18" charset="-120"/>
              </a:rPr>
              <a:t> </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，可選填</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30</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個志願數</a:t>
            </a:r>
          </a:p>
          <a:p>
            <a:pPr eaLnBrk="1" hangingPunct="1">
              <a:buFontTx/>
              <a:buChar char="•"/>
              <a:defRPr/>
            </a:pPr>
            <a:r>
              <a:rPr lang="zh-TW" altLang="zh-TW"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職業類科</a:t>
            </a:r>
            <a:r>
              <a:rPr lang="zh-TW" altLang="en-US" dirty="0">
                <a:latin typeface="標楷體" panose="03000509000000000000" pitchFamily="65" charset="-120"/>
                <a:ea typeface="標楷體" panose="03000509000000000000" pitchFamily="65" charset="-120"/>
                <a:cs typeface="新細明體" panose="02020500000000000000" pitchFamily="18" charset="-120"/>
              </a:rPr>
              <a:t>同一職</a:t>
            </a:r>
            <a:r>
              <a:rPr lang="zh-TW" altLang="zh-TW" dirty="0">
                <a:latin typeface="標楷體" panose="03000509000000000000" pitchFamily="65" charset="-120"/>
                <a:ea typeface="標楷體" panose="03000509000000000000" pitchFamily="65" charset="-120"/>
                <a:cs typeface="新細明體" panose="02020500000000000000" pitchFamily="18" charset="-120"/>
              </a:rPr>
              <a:t>群各科別連續選填為志願時，視為同一志願</a:t>
            </a:r>
            <a:r>
              <a:rPr lang="zh-TW" altLang="en-US" dirty="0">
                <a:latin typeface="標楷體" panose="03000509000000000000" pitchFamily="65" charset="-120"/>
                <a:ea typeface="標楷體" panose="03000509000000000000" pitchFamily="65" charset="-120"/>
                <a:cs typeface="新細明體" panose="02020500000000000000" pitchFamily="18" charset="-120"/>
              </a:rPr>
              <a:t>序</a:t>
            </a:r>
            <a:r>
              <a:rPr lang="zh-TW" altLang="zh-TW" dirty="0">
                <a:latin typeface="標楷體" panose="03000509000000000000" pitchFamily="65" charset="-120"/>
                <a:ea typeface="標楷體" panose="03000509000000000000" pitchFamily="65" charset="-120"/>
                <a:cs typeface="新細明體" panose="02020500000000000000" pitchFamily="18" charset="-120"/>
              </a:rPr>
              <a:t>計分</a:t>
            </a:r>
            <a:endParaRPr kumimoji="0" lang="en-US" altLang="zh-TW" dirty="0">
              <a:latin typeface="標楷體" panose="03000509000000000000" pitchFamily="65" charset="-120"/>
              <a:ea typeface="標楷體" panose="03000509000000000000" pitchFamily="65" charset="-120"/>
              <a:cs typeface="新細明體" panose="02020500000000000000" pitchFamily="18" charset="-120"/>
            </a:endParaRPr>
          </a:p>
          <a:p>
            <a:pPr eaLnBrk="1" hangingPunct="1">
              <a:buFontTx/>
              <a:buChar char="•"/>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當總積分完全相同需進行超額比序</a:t>
            </a:r>
            <a:r>
              <a:rPr kumimoji="0" lang="zh-TW" altLang="en-US" dirty="0">
                <a:ea typeface="標楷體" panose="03000509000000000000" pitchFamily="65" charset="-120"/>
                <a:cs typeface="新細明體" panose="02020500000000000000" pitchFamily="18" charset="-120"/>
              </a:rPr>
              <a:t>，比序至「志願序積分」項目時，</a:t>
            </a:r>
            <a:r>
              <a:rPr kumimoji="0" lang="zh-TW" altLang="en-US" dirty="0">
                <a:solidFill>
                  <a:srgbClr val="FF0000"/>
                </a:solidFill>
                <a:ea typeface="標楷體" panose="03000509000000000000" pitchFamily="65" charset="-120"/>
                <a:cs typeface="新細明體" panose="02020500000000000000" pitchFamily="18" charset="-120"/>
              </a:rPr>
              <a:t>志願序積分高者將優先錄取</a:t>
            </a:r>
            <a:r>
              <a:rPr kumimoji="0" lang="zh-TW" altLang="en-US"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標題 1"/>
          <p:cNvSpPr>
            <a:spLocks noGrp="1"/>
          </p:cNvSpPr>
          <p:nvPr>
            <p:ph type="title" idx="4294967295"/>
          </p:nvPr>
        </p:nvSpPr>
        <p:spPr>
          <a:xfrm>
            <a:off x="1524000" y="274638"/>
            <a:ext cx="8229600" cy="1143000"/>
          </a:xfrm>
        </p:spPr>
        <p:txBody>
          <a:bodyPr/>
          <a:lstStyle/>
          <a:p>
            <a:r>
              <a:rPr lang="zh-TW" altLang="en-US">
                <a:ea typeface="標楷體" pitchFamily="65" charset="-120"/>
              </a:rPr>
              <a:t>志願序計分方式</a:t>
            </a:r>
          </a:p>
        </p:txBody>
      </p:sp>
      <p:sp>
        <p:nvSpPr>
          <p:cNvPr id="150531" name="內容版面配置區 2"/>
          <p:cNvSpPr>
            <a:spLocks noGrp="1"/>
          </p:cNvSpPr>
          <p:nvPr>
            <p:ph idx="4294967295"/>
          </p:nvPr>
        </p:nvSpPr>
        <p:spPr>
          <a:xfrm>
            <a:off x="551384" y="1325564"/>
            <a:ext cx="11017224" cy="2535237"/>
          </a:xfrm>
        </p:spPr>
        <p:txBody>
          <a:bodyPr/>
          <a:lstStyle/>
          <a:p>
            <a:pPr marL="228600" indent="-228600"/>
            <a:r>
              <a:rPr lang="zh-TW" altLang="en-US" sz="2800" dirty="0">
                <a:latin typeface="標楷體" pitchFamily="65" charset="-120"/>
                <a:ea typeface="標楷體" pitchFamily="65" charset="-120"/>
              </a:rPr>
              <a:t>志願序別</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2</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3</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15</a:t>
            </a:r>
            <a:r>
              <a:rPr lang="zh-TW" altLang="en-US" sz="2800" dirty="0">
                <a:latin typeface="標楷體" pitchFamily="65" charset="-120"/>
                <a:ea typeface="標楷體" pitchFamily="65" charset="-120"/>
              </a:rPr>
              <a:t>分，</a:t>
            </a:r>
            <a:r>
              <a:rPr lang="en-US" altLang="zh-TW" sz="2800" dirty="0">
                <a:latin typeface="標楷體" pitchFamily="65" charset="-120"/>
                <a:ea typeface="標楷體" pitchFamily="65" charset="-120"/>
              </a:rPr>
              <a:t>4</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5</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6</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12</a:t>
            </a:r>
            <a:r>
              <a:rPr lang="zh-TW" altLang="en-US" sz="2800" dirty="0">
                <a:latin typeface="標楷體" pitchFamily="65" charset="-120"/>
                <a:ea typeface="標楷體" pitchFamily="65" charset="-120"/>
              </a:rPr>
              <a:t>分，</a:t>
            </a:r>
            <a:r>
              <a:rPr lang="en-US" altLang="zh-TW" sz="2800" dirty="0">
                <a:latin typeface="標楷體" pitchFamily="65" charset="-120"/>
                <a:ea typeface="標楷體" pitchFamily="65" charset="-120"/>
              </a:rPr>
              <a:t>…16</a:t>
            </a:r>
            <a:r>
              <a:rPr lang="zh-TW" altLang="en-US" sz="2800" dirty="0">
                <a:latin typeface="標楷體" pitchFamily="65" charset="-120"/>
                <a:ea typeface="標楷體" pitchFamily="65" charset="-120"/>
              </a:rPr>
              <a:t>至</a:t>
            </a:r>
            <a:r>
              <a:rPr lang="en-US" altLang="zh-TW" sz="2800" dirty="0">
                <a:latin typeface="標楷體" pitchFamily="65" charset="-120"/>
                <a:ea typeface="標楷體" pitchFamily="65" charset="-120"/>
              </a:rPr>
              <a:t>30</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分。</a:t>
            </a:r>
          </a:p>
          <a:p>
            <a:pPr marL="228600" indent="-228600"/>
            <a:r>
              <a:rPr lang="zh-TW" altLang="en-US" sz="2800" dirty="0">
                <a:latin typeface="標楷體" pitchFamily="65" charset="-120"/>
                <a:ea typeface="標楷體" pitchFamily="65" charset="-120"/>
              </a:rPr>
              <a:t>總積分完全相同，需進行超額比序</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低收入→適性輔導→多元學習→會考總積分→志願序積分→教育會考成績標示總點數→教育會考成績標示</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，比序至</a:t>
            </a:r>
            <a:r>
              <a:rPr lang="zh-TW" altLang="en-US" sz="2800" dirty="0">
                <a:solidFill>
                  <a:srgbClr val="FF0000"/>
                </a:solidFill>
                <a:latin typeface="標楷體" pitchFamily="65" charset="-120"/>
                <a:ea typeface="標楷體" pitchFamily="65" charset="-120"/>
              </a:rPr>
              <a:t>「志願序積分」</a:t>
            </a:r>
            <a:r>
              <a:rPr lang="zh-TW" altLang="en-US" sz="2800" dirty="0">
                <a:latin typeface="標楷體" pitchFamily="65" charset="-120"/>
                <a:ea typeface="標楷體" pitchFamily="65" charset="-120"/>
              </a:rPr>
              <a:t>項目時，</a:t>
            </a:r>
            <a:r>
              <a:rPr lang="zh-TW" altLang="en-US" sz="2800" dirty="0">
                <a:solidFill>
                  <a:srgbClr val="FF0000"/>
                </a:solidFill>
                <a:latin typeface="標楷體" pitchFamily="65" charset="-120"/>
                <a:ea typeface="標楷體" pitchFamily="65" charset="-120"/>
              </a:rPr>
              <a:t>志願序積分高者將優先錄取。</a:t>
            </a:r>
          </a:p>
          <a:p>
            <a:pPr marL="228600" indent="-228600"/>
            <a:endParaRPr lang="zh-TW" altLang="en-US" sz="2600" dirty="0">
              <a:latin typeface="標楷體" pitchFamily="65" charset="-120"/>
              <a:ea typeface="標楷體" pitchFamily="65" charset="-120"/>
            </a:endParaRPr>
          </a:p>
        </p:txBody>
      </p:sp>
      <p:graphicFrame>
        <p:nvGraphicFramePr>
          <p:cNvPr id="582703" name="Group 47"/>
          <p:cNvGraphicFramePr>
            <a:graphicFrameLocks noGrp="1"/>
          </p:cNvGraphicFramePr>
          <p:nvPr>
            <p:extLst>
              <p:ext uri="{D42A27DB-BD31-4B8C-83A1-F6EECF244321}">
                <p14:modId xmlns:p14="http://schemas.microsoft.com/office/powerpoint/2010/main" val="1147708755"/>
              </p:ext>
            </p:extLst>
          </p:nvPr>
        </p:nvGraphicFramePr>
        <p:xfrm>
          <a:off x="1127448" y="3717032"/>
          <a:ext cx="10009111" cy="2808312"/>
        </p:xfrm>
        <a:graphic>
          <a:graphicData uri="http://schemas.openxmlformats.org/drawingml/2006/table">
            <a:tbl>
              <a:tblPr/>
              <a:tblGrid>
                <a:gridCol w="1422494">
                  <a:extLst>
                    <a:ext uri="{9D8B030D-6E8A-4147-A177-3AD203B41FA5}">
                      <a16:colId xmlns:a16="http://schemas.microsoft.com/office/drawing/2014/main" val="20000"/>
                    </a:ext>
                  </a:extLst>
                </a:gridCol>
                <a:gridCol w="1171573">
                  <a:extLst>
                    <a:ext uri="{9D8B030D-6E8A-4147-A177-3AD203B41FA5}">
                      <a16:colId xmlns:a16="http://schemas.microsoft.com/office/drawing/2014/main" val="20001"/>
                    </a:ext>
                  </a:extLst>
                </a:gridCol>
                <a:gridCol w="1160504">
                  <a:extLst>
                    <a:ext uri="{9D8B030D-6E8A-4147-A177-3AD203B41FA5}">
                      <a16:colId xmlns:a16="http://schemas.microsoft.com/office/drawing/2014/main" val="20002"/>
                    </a:ext>
                  </a:extLst>
                </a:gridCol>
                <a:gridCol w="1249062">
                  <a:extLst>
                    <a:ext uri="{9D8B030D-6E8A-4147-A177-3AD203B41FA5}">
                      <a16:colId xmlns:a16="http://schemas.microsoft.com/office/drawing/2014/main" val="20003"/>
                    </a:ext>
                  </a:extLst>
                </a:gridCol>
                <a:gridCol w="1250908">
                  <a:extLst>
                    <a:ext uri="{9D8B030D-6E8A-4147-A177-3AD203B41FA5}">
                      <a16:colId xmlns:a16="http://schemas.microsoft.com/office/drawing/2014/main" val="20004"/>
                    </a:ext>
                  </a:extLst>
                </a:gridCol>
                <a:gridCol w="1252754">
                  <a:extLst>
                    <a:ext uri="{9D8B030D-6E8A-4147-A177-3AD203B41FA5}">
                      <a16:colId xmlns:a16="http://schemas.microsoft.com/office/drawing/2014/main" val="20005"/>
                    </a:ext>
                  </a:extLst>
                </a:gridCol>
                <a:gridCol w="1250908">
                  <a:extLst>
                    <a:ext uri="{9D8B030D-6E8A-4147-A177-3AD203B41FA5}">
                      <a16:colId xmlns:a16="http://schemas.microsoft.com/office/drawing/2014/main" val="20006"/>
                    </a:ext>
                  </a:extLst>
                </a:gridCol>
                <a:gridCol w="1250908">
                  <a:extLst>
                    <a:ext uri="{9D8B030D-6E8A-4147-A177-3AD203B41FA5}">
                      <a16:colId xmlns:a16="http://schemas.microsoft.com/office/drawing/2014/main" val="20007"/>
                    </a:ext>
                  </a:extLst>
                </a:gridCol>
              </a:tblGrid>
              <a:tr h="76160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itchFamily="65" charset="-120"/>
                          <a:ea typeface="標楷體" pitchFamily="65" charset="-120"/>
                        </a:rPr>
                        <a:t>志願順序</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1</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2</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3</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4</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5</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6</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7</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28509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itchFamily="65" charset="-120"/>
                          <a:ea typeface="標楷體" pitchFamily="65" charset="-120"/>
                        </a:rPr>
                        <a:t>校、科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A</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B</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C</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D</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itchFamily="65" charset="-120"/>
                          <a:ea typeface="標楷體" pitchFamily="65" charset="-120"/>
                        </a:rPr>
                        <a:t>D</a:t>
                      </a: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應外科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itchFamily="65" charset="-120"/>
                          <a:ea typeface="標楷體" pitchFamily="65" charset="-120"/>
                        </a:rPr>
                        <a:t>E</a:t>
                      </a: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校</a:t>
                      </a:r>
                      <a:endParaRPr kumimoji="0" lang="en-US" altLang="zh-TW" sz="2400" b="0" i="0" u="none" strike="noStrike" cap="none" normalizeH="0" baseline="0" dirty="0">
                        <a:ln>
                          <a:noFill/>
                        </a:ln>
                        <a:solidFill>
                          <a:srgbClr val="FF0000"/>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應外科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itchFamily="65" charset="-120"/>
                          <a:ea typeface="標楷體" pitchFamily="65" charset="-120"/>
                        </a:rPr>
                        <a:t>F</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普通科</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76160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志願積分</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dirty="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kern="1200" cap="none" normalizeH="0" baseline="0" dirty="0">
                          <a:ln>
                            <a:noFill/>
                          </a:ln>
                          <a:solidFill>
                            <a:srgbClr val="000000"/>
                          </a:solidFill>
                          <a:effectLst/>
                          <a:latin typeface="標楷體" pitchFamily="65" charset="-120"/>
                          <a:ea typeface="標楷體" pitchFamily="65" charset="-120"/>
                          <a:cs typeface="+mn-cs"/>
                        </a:rPr>
                        <a:t>12</a:t>
                      </a:r>
                      <a:endParaRPr kumimoji="0" lang="zh-TW" altLang="en-US" sz="2400" b="0" i="0" u="none" strike="noStrike" kern="1200" cap="none" normalizeH="0" baseline="0" dirty="0">
                        <a:ln>
                          <a:noFill/>
                        </a:ln>
                        <a:solidFill>
                          <a:srgbClr val="000000"/>
                        </a:solidFill>
                        <a:effectLst/>
                        <a:latin typeface="標楷體" pitchFamily="65" charset="-120"/>
                        <a:ea typeface="標楷體" pitchFamily="65" charset="-120"/>
                        <a:cs typeface="+mn-cs"/>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標題 1"/>
          <p:cNvSpPr>
            <a:spLocks noGrp="1"/>
          </p:cNvSpPr>
          <p:nvPr>
            <p:ph type="title" idx="4294967295"/>
          </p:nvPr>
        </p:nvSpPr>
        <p:spPr>
          <a:xfrm>
            <a:off x="1524000" y="274638"/>
            <a:ext cx="8229600" cy="1143000"/>
          </a:xfrm>
        </p:spPr>
        <p:txBody>
          <a:bodyPr/>
          <a:lstStyle/>
          <a:p>
            <a:r>
              <a:rPr lang="zh-TW" altLang="en-US">
                <a:ea typeface="標楷體" pitchFamily="65" charset="-120"/>
              </a:rPr>
              <a:t>同群科志願跨校連續選填</a:t>
            </a:r>
          </a:p>
        </p:txBody>
      </p:sp>
      <p:sp>
        <p:nvSpPr>
          <p:cNvPr id="151555" name="內容版面配置區 2"/>
          <p:cNvSpPr>
            <a:spLocks noGrp="1"/>
          </p:cNvSpPr>
          <p:nvPr>
            <p:ph idx="4294967295"/>
          </p:nvPr>
        </p:nvSpPr>
        <p:spPr>
          <a:xfrm>
            <a:off x="1199456" y="1268412"/>
            <a:ext cx="10153128" cy="5453063"/>
          </a:xfrm>
        </p:spPr>
        <p:txBody>
          <a:bodyPr/>
          <a:lstStyle/>
          <a:p>
            <a:pPr marL="228600" indent="-228600"/>
            <a:r>
              <a:rPr lang="zh-TW" altLang="en-US" dirty="0">
                <a:ea typeface="標楷體" pitchFamily="65" charset="-120"/>
              </a:rPr>
              <a:t>舉例：</a:t>
            </a:r>
          </a:p>
          <a:p>
            <a:pPr marL="228600" indent="-228600"/>
            <a:r>
              <a:rPr lang="zh-TW" altLang="en-US" dirty="0">
                <a:ea typeface="標楷體" pitchFamily="65" charset="-120"/>
              </a:rPr>
              <a:t>甲生</a:t>
            </a:r>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r>
              <a:rPr lang="zh-TW" altLang="en-US" dirty="0">
                <a:ea typeface="標楷體" pitchFamily="65" charset="-120"/>
              </a:rPr>
              <a:t>乙生</a:t>
            </a:r>
            <a:endParaRPr lang="en-US" altLang="zh-TW" dirty="0">
              <a:ea typeface="標楷體" pitchFamily="65" charset="-120"/>
            </a:endParaRPr>
          </a:p>
          <a:p>
            <a:pPr marL="228600" indent="-228600"/>
            <a:endParaRPr lang="zh-TW" altLang="en-US" dirty="0">
              <a:ea typeface="標楷體" pitchFamily="65" charset="-120"/>
            </a:endParaRPr>
          </a:p>
        </p:txBody>
      </p:sp>
      <p:sp>
        <p:nvSpPr>
          <p:cNvPr id="151556" name="投影片編號版面配置區 3"/>
          <p:cNvSpPr txBox="1">
            <a:spLocks noGrp="1"/>
          </p:cNvSpPr>
          <p:nvPr/>
        </p:nvSpPr>
        <p:spPr bwMode="auto">
          <a:xfrm>
            <a:off x="7981950" y="6356351"/>
            <a:ext cx="2057400" cy="365125"/>
          </a:xfrm>
          <a:prstGeom prst="rect">
            <a:avLst/>
          </a:prstGeom>
          <a:noFill/>
          <a:ln w="9525">
            <a:noFill/>
            <a:miter lim="800000"/>
            <a:headEnd/>
            <a:tailEnd/>
          </a:ln>
        </p:spPr>
        <p:txBody>
          <a:bodyPr anchor="ctr"/>
          <a:lstStyle/>
          <a:p>
            <a:pPr algn="r" eaLnBrk="1" hangingPunct="1"/>
            <a:fld id="{1BF4EF2E-EA40-43E6-B6E6-FAA1152817DF}" type="slidenum">
              <a:rPr kumimoji="0" lang="en-US" altLang="zh-TW" sz="1200">
                <a:solidFill>
                  <a:srgbClr val="898989"/>
                </a:solidFill>
              </a:rPr>
              <a:pPr algn="r" eaLnBrk="1" hangingPunct="1"/>
              <a:t>104</a:t>
            </a:fld>
            <a:endParaRPr kumimoji="0" lang="en-US" altLang="zh-TW" sz="1200">
              <a:solidFill>
                <a:srgbClr val="898989"/>
              </a:solidFill>
            </a:endParaRPr>
          </a:p>
        </p:txBody>
      </p:sp>
      <p:graphicFrame>
        <p:nvGraphicFramePr>
          <p:cNvPr id="583771" name="Group 91"/>
          <p:cNvGraphicFramePr>
            <a:graphicFrameLocks noGrp="1"/>
          </p:cNvGraphicFramePr>
          <p:nvPr>
            <p:extLst>
              <p:ext uri="{D42A27DB-BD31-4B8C-83A1-F6EECF244321}">
                <p14:modId xmlns:p14="http://schemas.microsoft.com/office/powerpoint/2010/main" val="1537566069"/>
              </p:ext>
            </p:extLst>
          </p:nvPr>
        </p:nvGraphicFramePr>
        <p:xfrm>
          <a:off x="2639616" y="1920875"/>
          <a:ext cx="8856984" cy="2049465"/>
        </p:xfrm>
        <a:graphic>
          <a:graphicData uri="http://schemas.openxmlformats.org/drawingml/2006/table">
            <a:tbl>
              <a:tblPr/>
              <a:tblGrid>
                <a:gridCol w="1219225">
                  <a:extLst>
                    <a:ext uri="{9D8B030D-6E8A-4147-A177-3AD203B41FA5}">
                      <a16:colId xmlns:a16="http://schemas.microsoft.com/office/drawing/2014/main" val="20000"/>
                    </a:ext>
                  </a:extLst>
                </a:gridCol>
                <a:gridCol w="994453">
                  <a:extLst>
                    <a:ext uri="{9D8B030D-6E8A-4147-A177-3AD203B41FA5}">
                      <a16:colId xmlns:a16="http://schemas.microsoft.com/office/drawing/2014/main" val="20001"/>
                    </a:ext>
                  </a:extLst>
                </a:gridCol>
                <a:gridCol w="1117056">
                  <a:extLst>
                    <a:ext uri="{9D8B030D-6E8A-4147-A177-3AD203B41FA5}">
                      <a16:colId xmlns:a16="http://schemas.microsoft.com/office/drawing/2014/main" val="20002"/>
                    </a:ext>
                  </a:extLst>
                </a:gridCol>
                <a:gridCol w="1098893">
                  <a:extLst>
                    <a:ext uri="{9D8B030D-6E8A-4147-A177-3AD203B41FA5}">
                      <a16:colId xmlns:a16="http://schemas.microsoft.com/office/drawing/2014/main" val="20003"/>
                    </a:ext>
                  </a:extLst>
                </a:gridCol>
                <a:gridCol w="1107975">
                  <a:extLst>
                    <a:ext uri="{9D8B030D-6E8A-4147-A177-3AD203B41FA5}">
                      <a16:colId xmlns:a16="http://schemas.microsoft.com/office/drawing/2014/main" val="20004"/>
                    </a:ext>
                  </a:extLst>
                </a:gridCol>
                <a:gridCol w="1105704">
                  <a:extLst>
                    <a:ext uri="{9D8B030D-6E8A-4147-A177-3AD203B41FA5}">
                      <a16:colId xmlns:a16="http://schemas.microsoft.com/office/drawing/2014/main" val="20005"/>
                    </a:ext>
                  </a:extLst>
                </a:gridCol>
                <a:gridCol w="1107975">
                  <a:extLst>
                    <a:ext uri="{9D8B030D-6E8A-4147-A177-3AD203B41FA5}">
                      <a16:colId xmlns:a16="http://schemas.microsoft.com/office/drawing/2014/main" val="20006"/>
                    </a:ext>
                  </a:extLst>
                </a:gridCol>
                <a:gridCol w="1105703">
                  <a:extLst>
                    <a:ext uri="{9D8B030D-6E8A-4147-A177-3AD203B41FA5}">
                      <a16:colId xmlns:a16="http://schemas.microsoft.com/office/drawing/2014/main" val="20007"/>
                    </a:ext>
                  </a:extLst>
                </a:gridCol>
              </a:tblGrid>
              <a:tr h="5990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Verdana" pitchFamily="34" charset="0"/>
                          <a:ea typeface="微軟正黑體" pitchFamily="34" charset="-120"/>
                        </a:rPr>
                        <a:t>志願順序</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1</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2</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3</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4</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5</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6</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7</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85132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A</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B</a:t>
                      </a:r>
                      <a:r>
                        <a:rPr kumimoji="0" lang="zh-TW" altLang="en-US" sz="2000" b="0" i="0" u="none" strike="noStrike" cap="none" normalizeH="0" baseline="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Verdana" pitchFamily="34" charset="0"/>
                          <a:ea typeface="微軟正黑體" pitchFamily="34" charset="-120"/>
                        </a:rPr>
                        <a:t>普通科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C</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園藝科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D</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造園科</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E</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園藝科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F</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endParaRPr kumimoji="0" lang="zh-TW" altLang="en-US" sz="2000" b="0" i="0" u="none" strike="noStrike" cap="none" normalizeH="0" baseline="0" dirty="0">
                        <a:ln>
                          <a:noFill/>
                        </a:ln>
                        <a:solidFill>
                          <a:srgbClr val="FF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G</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endParaRPr kumimoji="0" lang="zh-TW" altLang="en-US" sz="2000" b="0" i="0" u="none" strike="noStrike" cap="none" normalizeH="0" baseline="0" dirty="0">
                        <a:ln>
                          <a:noFill/>
                        </a:ln>
                        <a:solidFill>
                          <a:srgbClr val="FF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r h="5990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Verdana" pitchFamily="34" charset="0"/>
                          <a:ea typeface="微軟正黑體" pitchFamily="34" charset="-120"/>
                        </a:rPr>
                        <a:t>志願積分</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5E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12</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D9A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12</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D9A8"/>
                    </a:solidFill>
                  </a:tcPr>
                </a:tc>
                <a:extLst>
                  <a:ext uri="{0D108BD9-81ED-4DB2-BD59-A6C34878D82A}">
                    <a16:rowId xmlns:a16="http://schemas.microsoft.com/office/drawing/2014/main" val="10002"/>
                  </a:ext>
                </a:extLst>
              </a:tr>
            </a:tbl>
          </a:graphicData>
        </a:graphic>
      </p:graphicFrame>
      <p:graphicFrame>
        <p:nvGraphicFramePr>
          <p:cNvPr id="583769" name="Group 89"/>
          <p:cNvGraphicFramePr>
            <a:graphicFrameLocks noGrp="1"/>
          </p:cNvGraphicFramePr>
          <p:nvPr>
            <p:extLst>
              <p:ext uri="{D42A27DB-BD31-4B8C-83A1-F6EECF244321}">
                <p14:modId xmlns:p14="http://schemas.microsoft.com/office/powerpoint/2010/main" val="191335969"/>
              </p:ext>
            </p:extLst>
          </p:nvPr>
        </p:nvGraphicFramePr>
        <p:xfrm>
          <a:off x="2639616" y="4783137"/>
          <a:ext cx="8856984" cy="1493520"/>
        </p:xfrm>
        <a:graphic>
          <a:graphicData uri="http://schemas.openxmlformats.org/drawingml/2006/table">
            <a:tbl>
              <a:tblPr/>
              <a:tblGrid>
                <a:gridCol w="1206555">
                  <a:extLst>
                    <a:ext uri="{9D8B030D-6E8A-4147-A177-3AD203B41FA5}">
                      <a16:colId xmlns:a16="http://schemas.microsoft.com/office/drawing/2014/main" val="20000"/>
                    </a:ext>
                  </a:extLst>
                </a:gridCol>
                <a:gridCol w="988677">
                  <a:extLst>
                    <a:ext uri="{9D8B030D-6E8A-4147-A177-3AD203B41FA5}">
                      <a16:colId xmlns:a16="http://schemas.microsoft.com/office/drawing/2014/main" val="20001"/>
                    </a:ext>
                  </a:extLst>
                </a:gridCol>
                <a:gridCol w="1132559">
                  <a:extLst>
                    <a:ext uri="{9D8B030D-6E8A-4147-A177-3AD203B41FA5}">
                      <a16:colId xmlns:a16="http://schemas.microsoft.com/office/drawing/2014/main" val="20002"/>
                    </a:ext>
                  </a:extLst>
                </a:gridCol>
                <a:gridCol w="1146948">
                  <a:extLst>
                    <a:ext uri="{9D8B030D-6E8A-4147-A177-3AD203B41FA5}">
                      <a16:colId xmlns:a16="http://schemas.microsoft.com/office/drawing/2014/main" val="20003"/>
                    </a:ext>
                  </a:extLst>
                </a:gridCol>
                <a:gridCol w="1163392">
                  <a:extLst>
                    <a:ext uri="{9D8B030D-6E8A-4147-A177-3AD203B41FA5}">
                      <a16:colId xmlns:a16="http://schemas.microsoft.com/office/drawing/2014/main" val="20004"/>
                    </a:ext>
                  </a:extLst>
                </a:gridCol>
                <a:gridCol w="1044174">
                  <a:extLst>
                    <a:ext uri="{9D8B030D-6E8A-4147-A177-3AD203B41FA5}">
                      <a16:colId xmlns:a16="http://schemas.microsoft.com/office/drawing/2014/main" val="20005"/>
                    </a:ext>
                  </a:extLst>
                </a:gridCol>
                <a:gridCol w="1126394">
                  <a:extLst>
                    <a:ext uri="{9D8B030D-6E8A-4147-A177-3AD203B41FA5}">
                      <a16:colId xmlns:a16="http://schemas.microsoft.com/office/drawing/2014/main" val="20006"/>
                    </a:ext>
                  </a:extLst>
                </a:gridCol>
                <a:gridCol w="1048285">
                  <a:extLst>
                    <a:ext uri="{9D8B030D-6E8A-4147-A177-3AD203B41FA5}">
                      <a16:colId xmlns:a16="http://schemas.microsoft.com/office/drawing/2014/main" val="20007"/>
                    </a:ext>
                  </a:extLst>
                </a:gridCol>
              </a:tblGrid>
              <a:tr h="365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Calibri" pitchFamily="34" charset="0"/>
                          <a:ea typeface="新細明體" pitchFamily="18" charset="-120"/>
                        </a:rPr>
                        <a:t>志願順序</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1</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2</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3</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4</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5</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6</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7</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397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Calibri" pitchFamily="34" charset="0"/>
                          <a:ea typeface="新細明體" pitchFamily="18" charset="-120"/>
                        </a:rPr>
                        <a:t>校、科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A</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國貿科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國貿科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商經科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資處科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C</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資處科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D</a:t>
                      </a:r>
                      <a:r>
                        <a:rPr kumimoji="0" lang="zh-TW" altLang="en-US" sz="2000" b="0" i="0" u="none" strike="noStrike" cap="none" normalizeH="0" baseline="0">
                          <a:ln>
                            <a:noFill/>
                          </a:ln>
                          <a:solidFill>
                            <a:srgbClr val="00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普通科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E</a:t>
                      </a:r>
                      <a:r>
                        <a:rPr kumimoji="0" lang="zh-TW" altLang="en-US" sz="2000" b="0" i="0" u="none" strike="noStrike" cap="none" normalizeH="0" baseline="0">
                          <a:ln>
                            <a:noFill/>
                          </a:ln>
                          <a:solidFill>
                            <a:srgbClr val="000000"/>
                          </a:solidFill>
                          <a:effectLst/>
                          <a:latin typeface="Calibri" pitchFamily="34" charset="0"/>
                          <a:ea typeface="新細明體" pitchFamily="18" charset="-120"/>
                        </a:rPr>
                        <a:t>校</a:t>
                      </a:r>
                      <a:endParaRPr kumimoji="0" lang="en-US" altLang="zh-TW" sz="2000" b="0" i="0" u="none" strike="noStrike" cap="none" normalizeH="0" baseline="0">
                        <a:ln>
                          <a:noFill/>
                        </a:ln>
                        <a:solidFill>
                          <a:srgbClr val="000000"/>
                        </a:solidFill>
                        <a:effectLst/>
                        <a:latin typeface="Calibri" pitchFamily="34" charset="0"/>
                        <a:ea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普通科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365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志願積分</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dirty="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2"/>
                  </a:ext>
                </a:extLst>
              </a:tr>
            </a:tbl>
          </a:graphicData>
        </a:graphic>
      </p:graphicFrame>
      <p:sp>
        <p:nvSpPr>
          <p:cNvPr id="3" name="框架 2"/>
          <p:cNvSpPr/>
          <p:nvPr/>
        </p:nvSpPr>
        <p:spPr>
          <a:xfrm>
            <a:off x="4031009" y="3353300"/>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8" name="框架 7"/>
          <p:cNvSpPr/>
          <p:nvPr/>
        </p:nvSpPr>
        <p:spPr>
          <a:xfrm>
            <a:off x="5087938" y="3357563"/>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1" name="框架 10"/>
          <p:cNvSpPr/>
          <p:nvPr/>
        </p:nvSpPr>
        <p:spPr>
          <a:xfrm>
            <a:off x="6170493" y="3369320"/>
            <a:ext cx="3021850" cy="461786"/>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2" name="框架 11"/>
          <p:cNvSpPr/>
          <p:nvPr/>
        </p:nvSpPr>
        <p:spPr>
          <a:xfrm>
            <a:off x="3863032" y="5805487"/>
            <a:ext cx="5329311" cy="576263"/>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3" name="框架 12"/>
          <p:cNvSpPr/>
          <p:nvPr/>
        </p:nvSpPr>
        <p:spPr>
          <a:xfrm>
            <a:off x="9547942" y="5860227"/>
            <a:ext cx="649288"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4" name="框架 13"/>
          <p:cNvSpPr/>
          <p:nvPr/>
        </p:nvSpPr>
        <p:spPr>
          <a:xfrm>
            <a:off x="10668694" y="5860227"/>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1"/>
          <p:cNvSpPr>
            <a:spLocks noChangeArrowheads="1"/>
          </p:cNvSpPr>
          <p:nvPr/>
        </p:nvSpPr>
        <p:spPr bwMode="auto">
          <a:xfrm>
            <a:off x="1817688" y="1943100"/>
            <a:ext cx="6119812" cy="579438"/>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技巧一：</a:t>
            </a:r>
            <a:r>
              <a:rPr kumimoji="0" lang="zh-TW" altLang="en-US">
                <a:solidFill>
                  <a:srgbClr val="FF0000"/>
                </a:solidFill>
                <a:latin typeface="標楷體" pitchFamily="65" charset="-120"/>
                <a:ea typeface="標楷體" pitchFamily="65" charset="-120"/>
              </a:rPr>
              <a:t>同群連續填</a:t>
            </a:r>
            <a:r>
              <a:rPr kumimoji="0" lang="zh-TW" altLang="en-US">
                <a:solidFill>
                  <a:srgbClr val="0000FF"/>
                </a:solidFill>
                <a:latin typeface="標楷體" pitchFamily="65" charset="-120"/>
                <a:ea typeface="標楷體" pitchFamily="65" charset="-120"/>
              </a:rPr>
              <a:t>同分</a:t>
            </a:r>
          </a:p>
        </p:txBody>
      </p:sp>
      <p:graphicFrame>
        <p:nvGraphicFramePr>
          <p:cNvPr id="326660" name="Group 4"/>
          <p:cNvGraphicFramePr>
            <a:graphicFrameLocks noGrp="1"/>
          </p:cNvGraphicFramePr>
          <p:nvPr/>
        </p:nvGraphicFramePr>
        <p:xfrm>
          <a:off x="1919288" y="3789363"/>
          <a:ext cx="8424862" cy="1828800"/>
        </p:xfrm>
        <a:graphic>
          <a:graphicData uri="http://schemas.openxmlformats.org/drawingml/2006/table">
            <a:tbl>
              <a:tblPr/>
              <a:tblGrid>
                <a:gridCol w="1573212">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1413">
                  <a:extLst>
                    <a:ext uri="{9D8B030D-6E8A-4147-A177-3AD203B41FA5}">
                      <a16:colId xmlns:a16="http://schemas.microsoft.com/office/drawing/2014/main" val="20002"/>
                    </a:ext>
                  </a:extLst>
                </a:gridCol>
                <a:gridCol w="1141412">
                  <a:extLst>
                    <a:ext uri="{9D8B030D-6E8A-4147-A177-3AD203B41FA5}">
                      <a16:colId xmlns:a16="http://schemas.microsoft.com/office/drawing/2014/main" val="20003"/>
                    </a:ext>
                  </a:extLst>
                </a:gridCol>
                <a:gridCol w="1141413">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1141412">
                  <a:extLst>
                    <a:ext uri="{9D8B030D-6E8A-4147-A177-3AD203B41FA5}">
                      <a16:colId xmlns:a16="http://schemas.microsoft.com/office/drawing/2014/main" val="20006"/>
                    </a:ext>
                  </a:extLst>
                </a:gridCol>
              </a:tblGrid>
              <a:tr h="2746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志願數</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604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志願序</a:t>
                      </a:r>
                      <a:br>
                        <a:rPr kumimoji="1" lang="zh-TW" altLang="en-US" sz="3600" b="0" i="0" u="none" strike="noStrike" cap="none" normalizeH="0" baseline="0">
                          <a:ln>
                            <a:noFill/>
                          </a:ln>
                          <a:solidFill>
                            <a:schemeClr val="tx1"/>
                          </a:solidFill>
                          <a:effectLst/>
                          <a:latin typeface="標楷體" pitchFamily="65" charset="-120"/>
                          <a:ea typeface="標楷體" pitchFamily="65" charset="-120"/>
                        </a:rPr>
                      </a:br>
                      <a:r>
                        <a:rPr kumimoji="1" lang="zh-TW" altLang="en-US" sz="3600" b="0" i="0" u="none" strike="noStrike" cap="none" normalizeH="0" baseline="0">
                          <a:ln>
                            <a:noFill/>
                          </a:ln>
                          <a:solidFill>
                            <a:schemeClr val="tx1"/>
                          </a:solidFill>
                          <a:effectLst/>
                          <a:latin typeface="標楷體" pitchFamily="65" charset="-120"/>
                          <a:ea typeface="標楷體" pitchFamily="65" charset="-120"/>
                        </a:rPr>
                        <a:t>校科</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國貿</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資料</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電商</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商經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國貿</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商經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52606" name="Oval 86"/>
          <p:cNvSpPr>
            <a:spLocks noChangeArrowheads="1"/>
          </p:cNvSpPr>
          <p:nvPr/>
        </p:nvSpPr>
        <p:spPr bwMode="auto">
          <a:xfrm>
            <a:off x="3359151" y="3860800"/>
            <a:ext cx="6913563" cy="1727200"/>
          </a:xfrm>
          <a:prstGeom prst="ellipse">
            <a:avLst/>
          </a:prstGeom>
          <a:noFill/>
          <a:ln w="19050">
            <a:solidFill>
              <a:srgbClr val="FF0000"/>
            </a:solidFill>
            <a:round/>
            <a:headEnd/>
            <a:tailEnd/>
          </a:ln>
          <a:effectLst>
            <a:prstShdw prst="shdw17" dist="17961" dir="2700000">
              <a:srgbClr val="990000">
                <a:alpha val="50000"/>
              </a:srgbClr>
            </a:prstShdw>
          </a:effectLst>
        </p:spPr>
        <p:txBody>
          <a:bodyPr wrap="none" anchor="ctr"/>
          <a:lstStyle/>
          <a:p>
            <a:pPr eaLnBrk="1" hangingPunct="1"/>
            <a:endParaRPr lang="zh-TW" altLang="zh-TW" b="1"/>
          </a:p>
        </p:txBody>
      </p:sp>
      <p:sp>
        <p:nvSpPr>
          <p:cNvPr id="131160" name="Text Box 88"/>
          <p:cNvSpPr txBox="1">
            <a:spLocks noChangeArrowheads="1"/>
          </p:cNvSpPr>
          <p:nvPr/>
        </p:nvSpPr>
        <p:spPr bwMode="auto">
          <a:xfrm>
            <a:off x="3884613" y="6100764"/>
            <a:ext cx="4824412" cy="579437"/>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spcBef>
                <a:spcPct val="50000"/>
              </a:spcBef>
              <a:defRPr/>
            </a:pPr>
            <a:r>
              <a:rPr kumimoji="0" lang="zh-TW" altLang="en-US" b="1" dirty="0">
                <a:solidFill>
                  <a:srgbClr val="FF0000"/>
                </a:solidFill>
                <a:latin typeface="標楷體" panose="03000509000000000000" pitchFamily="65" charset="-120"/>
                <a:ea typeface="標楷體" panose="03000509000000000000" pitchFamily="65" charset="-120"/>
                <a:cs typeface="微軟正黑體" panose="020B0604030504040204" pitchFamily="34" charset="-120"/>
              </a:rPr>
              <a:t>同群連續填</a:t>
            </a:r>
            <a:r>
              <a:rPr kumimoji="0" lang="zh-TW" altLang="en-US" b="1" dirty="0">
                <a:latin typeface="標楷體" panose="03000509000000000000" pitchFamily="65" charset="-120"/>
                <a:ea typeface="標楷體" panose="03000509000000000000" pitchFamily="65" charset="-120"/>
                <a:cs typeface="微軟正黑體" panose="020B0604030504040204" pitchFamily="34" charset="-120"/>
              </a:rPr>
              <a:t>同志願分</a:t>
            </a:r>
          </a:p>
        </p:txBody>
      </p:sp>
      <p:sp>
        <p:nvSpPr>
          <p:cNvPr id="131161" name="Text Box 89"/>
          <p:cNvSpPr txBox="1">
            <a:spLocks noChangeArrowheads="1"/>
          </p:cNvSpPr>
          <p:nvPr/>
        </p:nvSpPr>
        <p:spPr bwMode="auto">
          <a:xfrm>
            <a:off x="6383339" y="5661025"/>
            <a:ext cx="1081087" cy="579438"/>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spcBef>
                <a:spcPct val="50000"/>
              </a:spcBef>
              <a:defRPr/>
            </a:pPr>
            <a:r>
              <a:rPr kumimoji="0" lang="en-US" altLang="zh-TW">
                <a:latin typeface="標楷體" pitchFamily="65" charset="-120"/>
                <a:ea typeface="標楷體" pitchFamily="65" charset="-120"/>
              </a:rPr>
              <a:t>15</a:t>
            </a:r>
            <a:r>
              <a:rPr kumimoji="0" lang="zh-TW" altLang="en-US">
                <a:latin typeface="標楷體" pitchFamily="65" charset="-120"/>
                <a:ea typeface="標楷體" pitchFamily="65" charset="-120"/>
                <a:cs typeface="微軟正黑體" pitchFamily="34" charset="-120"/>
              </a:rPr>
              <a:t>分</a:t>
            </a:r>
          </a:p>
        </p:txBody>
      </p:sp>
      <p:sp>
        <p:nvSpPr>
          <p:cNvPr id="152609" name="Rectangle 11"/>
          <p:cNvSpPr>
            <a:spLocks noChangeArrowheads="1"/>
          </p:cNvSpPr>
          <p:nvPr/>
        </p:nvSpPr>
        <p:spPr bwMode="auto">
          <a:xfrm>
            <a:off x="1817688" y="2565400"/>
            <a:ext cx="6119812" cy="579438"/>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技巧二：志願</a:t>
            </a:r>
            <a:r>
              <a:rPr kumimoji="0" lang="zh-TW" altLang="en-US">
                <a:solidFill>
                  <a:srgbClr val="FF0000"/>
                </a:solidFill>
                <a:latin typeface="標楷體" pitchFamily="65" charset="-120"/>
                <a:ea typeface="標楷體" pitchFamily="65" charset="-120"/>
              </a:rPr>
              <a:t>前填</a:t>
            </a:r>
          </a:p>
        </p:txBody>
      </p:sp>
      <p:sp>
        <p:nvSpPr>
          <p:cNvPr id="152610" name="Rectangle 11"/>
          <p:cNvSpPr>
            <a:spLocks noChangeArrowheads="1"/>
          </p:cNvSpPr>
          <p:nvPr/>
        </p:nvSpPr>
        <p:spPr bwMode="auto">
          <a:xfrm>
            <a:off x="1847851" y="3141664"/>
            <a:ext cx="6119813" cy="579437"/>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技巧三：志願</a:t>
            </a:r>
            <a:r>
              <a:rPr kumimoji="0" lang="zh-TW" altLang="en-US">
                <a:solidFill>
                  <a:srgbClr val="FF0000"/>
                </a:solidFill>
                <a:latin typeface="標楷體" pitchFamily="65" charset="-120"/>
                <a:ea typeface="標楷體" pitchFamily="65" charset="-120"/>
              </a:rPr>
              <a:t>多填</a:t>
            </a:r>
          </a:p>
        </p:txBody>
      </p:sp>
      <p:sp>
        <p:nvSpPr>
          <p:cNvPr id="2" name="Rectangle 11"/>
          <p:cNvSpPr>
            <a:spLocks noChangeArrowheads="1"/>
          </p:cNvSpPr>
          <p:nvPr/>
        </p:nvSpPr>
        <p:spPr bwMode="auto">
          <a:xfrm>
            <a:off x="1524001" y="1146176"/>
            <a:ext cx="9212263" cy="7016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defRPr/>
            </a:pPr>
            <a:r>
              <a:rPr kumimoji="0" lang="zh-TW" altLang="en-US" sz="4000">
                <a:latin typeface="標楷體" pitchFamily="65" charset="-120"/>
                <a:ea typeface="標楷體" pitchFamily="65" charset="-120"/>
              </a:rPr>
              <a:t>免試入學</a:t>
            </a:r>
            <a:r>
              <a:rPr kumimoji="0" lang="zh-TW" altLang="en-US" sz="4000">
                <a:solidFill>
                  <a:srgbClr val="FF0000"/>
                </a:solidFill>
                <a:latin typeface="標楷體" pitchFamily="65" charset="-120"/>
                <a:ea typeface="標楷體" pitchFamily="65" charset="-120"/>
              </a:rPr>
              <a:t>技巧填志願 </a:t>
            </a:r>
            <a:r>
              <a:rPr kumimoji="0" lang="zh-TW" altLang="en-US" sz="4000">
                <a:solidFill>
                  <a:srgbClr val="008000"/>
                </a:solidFill>
                <a:latin typeface="標楷體" pitchFamily="65" charset="-120"/>
                <a:ea typeface="標楷體" pitchFamily="65" charset="-120"/>
              </a:rPr>
              <a:t>幫助學生得高分</a:t>
            </a:r>
            <a:r>
              <a:rPr kumimoji="0" lang="en-US" altLang="zh-TW" sz="4000">
                <a:solidFill>
                  <a:srgbClr val="FF0000"/>
                </a:solidFill>
                <a:latin typeface="標楷體" pitchFamily="65" charset="-120"/>
                <a:ea typeface="標楷體" pitchFamily="65" charset="-120"/>
              </a:rPr>
              <a:t>!!</a:t>
            </a:r>
            <a:endParaRPr kumimoji="0" lang="en-US" altLang="zh-TW" sz="4000">
              <a:latin typeface="標楷體" pitchFamily="65" charset="-120"/>
              <a:ea typeface="標楷體" pitchFamily="65" charset="-120"/>
            </a:endParaRPr>
          </a:p>
        </p:txBody>
      </p:sp>
      <p:sp>
        <p:nvSpPr>
          <p:cNvPr id="3" name="Rectangle 11"/>
          <p:cNvSpPr>
            <a:spLocks noChangeArrowheads="1"/>
          </p:cNvSpPr>
          <p:nvPr/>
        </p:nvSpPr>
        <p:spPr bwMode="auto">
          <a:xfrm>
            <a:off x="3250841" y="334336"/>
            <a:ext cx="6264995" cy="83099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defRPr/>
            </a:pPr>
            <a:r>
              <a:rPr kumimoji="0" lang="zh-TW" altLang="en-US" sz="4800" dirty="0">
                <a:solidFill>
                  <a:srgbClr val="FF0000"/>
                </a:solidFill>
                <a:latin typeface="標楷體" pitchFamily="65" charset="-120"/>
                <a:ea typeface="標楷體" pitchFamily="65" charset="-120"/>
              </a:rPr>
              <a:t>桃連區填志願小叮嚀</a:t>
            </a:r>
          </a:p>
        </p:txBody>
      </p:sp>
      <p:sp>
        <p:nvSpPr>
          <p:cNvPr id="152613" name="矩形 3"/>
          <p:cNvSpPr>
            <a:spLocks noChangeArrowheads="1"/>
          </p:cNvSpPr>
          <p:nvPr/>
        </p:nvSpPr>
        <p:spPr bwMode="auto">
          <a:xfrm>
            <a:off x="3900488" y="4540251"/>
            <a:ext cx="298450" cy="366713"/>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4" name="矩形 14"/>
          <p:cNvSpPr>
            <a:spLocks noChangeArrowheads="1"/>
          </p:cNvSpPr>
          <p:nvPr/>
        </p:nvSpPr>
        <p:spPr bwMode="auto">
          <a:xfrm>
            <a:off x="5046663" y="4554538"/>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5" name="矩形 15"/>
          <p:cNvSpPr>
            <a:spLocks noChangeArrowheads="1"/>
          </p:cNvSpPr>
          <p:nvPr/>
        </p:nvSpPr>
        <p:spPr bwMode="auto">
          <a:xfrm>
            <a:off x="61642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6" name="矩形 16"/>
          <p:cNvSpPr>
            <a:spLocks noChangeArrowheads="1"/>
          </p:cNvSpPr>
          <p:nvPr/>
        </p:nvSpPr>
        <p:spPr bwMode="auto">
          <a:xfrm>
            <a:off x="73199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7" name="矩形 17"/>
          <p:cNvSpPr>
            <a:spLocks noChangeArrowheads="1"/>
          </p:cNvSpPr>
          <p:nvPr/>
        </p:nvSpPr>
        <p:spPr bwMode="auto">
          <a:xfrm>
            <a:off x="8485188"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B</a:t>
            </a:r>
          </a:p>
        </p:txBody>
      </p:sp>
      <p:sp>
        <p:nvSpPr>
          <p:cNvPr id="152618" name="矩形 18"/>
          <p:cNvSpPr>
            <a:spLocks noChangeArrowheads="1"/>
          </p:cNvSpPr>
          <p:nvPr/>
        </p:nvSpPr>
        <p:spPr bwMode="auto">
          <a:xfrm>
            <a:off x="96059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B</a:t>
            </a:r>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626"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54627"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採計</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endParaRPr lang="en-US" altLang="zh-TW" sz="2400" b="1">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總分</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p>
          </p:txBody>
        </p:sp>
      </p:grpSp>
      <p:sp>
        <p:nvSpPr>
          <p:cNvPr id="11" name="文字方塊 10"/>
          <p:cNvSpPr txBox="1"/>
          <p:nvPr/>
        </p:nvSpPr>
        <p:spPr>
          <a:xfrm>
            <a:off x="6381752" y="571481"/>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defRPr/>
            </a:pPr>
            <a:r>
              <a:rPr kumimoji="0" lang="zh-TW" altLang="en-US" sz="3600" b="1">
                <a:solidFill>
                  <a:srgbClr val="000090"/>
                </a:solidFill>
                <a:latin typeface="標楷體" panose="03000509000000000000" pitchFamily="65" charset="-120"/>
                <a:ea typeface="標楷體" panose="03000509000000000000" pitchFamily="65" charset="-120"/>
              </a:rPr>
              <a:t>生涯規劃：</a:t>
            </a:r>
            <a:r>
              <a:rPr kumimoji="0" lang="en-US" altLang="zh-TW" sz="3600" b="1">
                <a:solidFill>
                  <a:srgbClr val="000090"/>
                </a:solidFill>
                <a:latin typeface="標楷體" panose="03000509000000000000" pitchFamily="65" charset="-120"/>
                <a:ea typeface="標楷體" panose="03000509000000000000" pitchFamily="65" charset="-120"/>
              </a:rPr>
              <a:t>6</a:t>
            </a:r>
            <a:r>
              <a:rPr kumimoji="0" lang="zh-TW" altLang="en-US" sz="3600" b="1">
                <a:solidFill>
                  <a:srgbClr val="000090"/>
                </a:solidFill>
                <a:latin typeface="標楷體" panose="03000509000000000000" pitchFamily="65" charset="-120"/>
                <a:ea typeface="標楷體" panose="03000509000000000000" pitchFamily="65" charset="-120"/>
              </a:rPr>
              <a:t>分</a:t>
            </a:r>
            <a:endParaRPr kumimoji="0" lang="en-US" altLang="zh-TW" sz="3600" b="1">
              <a:solidFill>
                <a:srgbClr val="000090"/>
              </a:solidFill>
              <a:latin typeface="標楷體" panose="03000509000000000000" pitchFamily="65" charset="-120"/>
              <a:ea typeface="標楷體" panose="03000509000000000000" pitchFamily="65" charset="-120"/>
            </a:endParaRPr>
          </a:p>
        </p:txBody>
      </p:sp>
      <p:sp>
        <p:nvSpPr>
          <p:cNvPr id="12" name="Rectangle 11"/>
          <p:cNvSpPr>
            <a:spLocks noChangeArrowheads="1"/>
          </p:cNvSpPr>
          <p:nvPr/>
        </p:nvSpPr>
        <p:spPr bwMode="auto">
          <a:xfrm>
            <a:off x="1919288" y="1571626"/>
            <a:ext cx="8280400" cy="2062103"/>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buFontTx/>
              <a:buChar char="•"/>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報名校、科與生涯規劃建議</a:t>
            </a:r>
          </a:p>
          <a:p>
            <a:pPr lvl="1" eaLnBrk="1" hangingPunct="1">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與「家長意見」相符者得</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p>
          <a:p>
            <a:pPr lvl="1" eaLnBrk="1" hangingPunct="1">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與「導師意見」相符者得</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p>
          <a:p>
            <a:pPr lvl="1" eaLnBrk="1" hangingPunct="1">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與「輔導教師意見」相符者得</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p>
        </p:txBody>
      </p:sp>
      <p:grpSp>
        <p:nvGrpSpPr>
          <p:cNvPr id="154633" name="群組 4"/>
          <p:cNvGrpSpPr>
            <a:grpSpLocks/>
          </p:cNvGrpSpPr>
          <p:nvPr/>
        </p:nvGrpSpPr>
        <p:grpSpPr bwMode="auto">
          <a:xfrm>
            <a:off x="1738313" y="4000500"/>
            <a:ext cx="2786062" cy="857250"/>
            <a:chOff x="2389" y="1239"/>
            <a:chExt cx="2315099" cy="1266281"/>
          </a:xfrm>
        </p:grpSpPr>
        <p:sp>
          <p:nvSpPr>
            <p:cNvPr id="14" name="圓角矩形 13"/>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5"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54634" name="群組 7"/>
          <p:cNvGrpSpPr>
            <a:grpSpLocks/>
          </p:cNvGrpSpPr>
          <p:nvPr/>
        </p:nvGrpSpPr>
        <p:grpSpPr bwMode="auto">
          <a:xfrm>
            <a:off x="4524376" y="3857626"/>
            <a:ext cx="1857375" cy="1071563"/>
            <a:chOff x="2103175" y="-428010"/>
            <a:chExt cx="2040083" cy="1267522"/>
          </a:xfrm>
        </p:grpSpPr>
        <p:sp>
          <p:nvSpPr>
            <p:cNvPr id="17" name="向右箭號 16"/>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8" name="向右箭號 4"/>
            <p:cNvSpPr/>
            <p:nvPr/>
          </p:nvSpPr>
          <p:spPr>
            <a:xfrm>
              <a:off x="2103175" y="-174505"/>
              <a:ext cx="1757610" cy="78492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dirty="0">
                  <a:solidFill>
                    <a:srgbClr val="17375E"/>
                  </a:solidFill>
                  <a:latin typeface="標楷體" panose="03000509000000000000" pitchFamily="65" charset="-120"/>
                  <a:ea typeface="標楷體" panose="03000509000000000000" pitchFamily="65" charset="-120"/>
                </a:rPr>
                <a:t>採計</a:t>
              </a:r>
              <a:r>
                <a:rPr lang="en-US" altLang="zh-TW" sz="2400" b="1" dirty="0">
                  <a:solidFill>
                    <a:srgbClr val="17375E"/>
                  </a:solidFill>
                  <a:latin typeface="標楷體" panose="03000509000000000000" pitchFamily="65" charset="-120"/>
                  <a:ea typeface="標楷體" panose="03000509000000000000" pitchFamily="65" charset="-120"/>
                </a:rPr>
                <a:t>32</a:t>
              </a:r>
              <a:r>
                <a:rPr lang="zh-TW" altLang="en-US" sz="2400" b="1" dirty="0">
                  <a:solidFill>
                    <a:srgbClr val="17375E"/>
                  </a:solidFill>
                  <a:latin typeface="標楷體" panose="03000509000000000000" pitchFamily="65" charset="-120"/>
                  <a:ea typeface="標楷體" panose="03000509000000000000" pitchFamily="65" charset="-120"/>
                </a:rPr>
                <a:t>分</a:t>
              </a:r>
              <a:endParaRPr lang="en-US" altLang="zh-TW" sz="2400" b="1" dirty="0">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dirty="0">
                  <a:solidFill>
                    <a:srgbClr val="17375E"/>
                  </a:solidFill>
                  <a:latin typeface="標楷體" panose="03000509000000000000" pitchFamily="65" charset="-120"/>
                  <a:ea typeface="標楷體" panose="03000509000000000000" pitchFamily="65" charset="-120"/>
                </a:rPr>
                <a:t>總分</a:t>
              </a:r>
              <a:r>
                <a:rPr lang="en-US" altLang="zh-TW" sz="2400" b="1" dirty="0">
                  <a:solidFill>
                    <a:srgbClr val="17375E"/>
                  </a:solidFill>
                  <a:latin typeface="標楷體" panose="03000509000000000000" pitchFamily="65" charset="-120"/>
                  <a:ea typeface="標楷體" panose="03000509000000000000" pitchFamily="65" charset="-120"/>
                </a:rPr>
                <a:t>32</a:t>
              </a:r>
              <a:r>
                <a:rPr lang="zh-TW" altLang="en-US" sz="2400" b="1" dirty="0">
                  <a:solidFill>
                    <a:srgbClr val="17375E"/>
                  </a:solidFill>
                  <a:latin typeface="標楷體" panose="03000509000000000000" pitchFamily="65" charset="-120"/>
                  <a:ea typeface="標楷體" panose="03000509000000000000" pitchFamily="65" charset="-120"/>
                </a:rPr>
                <a:t>分</a:t>
              </a:r>
            </a:p>
          </p:txBody>
        </p:sp>
      </p:grpSp>
      <p:sp>
        <p:nvSpPr>
          <p:cNvPr id="19" name="文字方塊 18"/>
          <p:cNvSpPr txBox="1"/>
          <p:nvPr/>
        </p:nvSpPr>
        <p:spPr>
          <a:xfrm>
            <a:off x="6381721" y="4071929"/>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就近入學：</a:t>
            </a:r>
            <a:r>
              <a:rPr kumimoji="0" lang="en-US" altLang="zh-TW" sz="3600" b="1" dirty="0">
                <a:solidFill>
                  <a:srgbClr val="000090"/>
                </a:solidFill>
                <a:latin typeface="標楷體" pitchFamily="65" charset="-120"/>
                <a:ea typeface="標楷體" pitchFamily="65" charset="-120"/>
              </a:rPr>
              <a:t>5</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54638" name="Text Box 12"/>
          <p:cNvSpPr txBox="1">
            <a:spLocks noChangeArrowheads="1"/>
          </p:cNvSpPr>
          <p:nvPr/>
        </p:nvSpPr>
        <p:spPr bwMode="auto">
          <a:xfrm>
            <a:off x="2595564" y="5175251"/>
            <a:ext cx="6624637" cy="1325563"/>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a:spcBef>
                <a:spcPct val="50000"/>
              </a:spcBef>
              <a:buFontTx/>
              <a:buChar char="•"/>
            </a:pPr>
            <a:r>
              <a:rPr lang="zh-TW" altLang="en-US">
                <a:latin typeface="標楷體" pitchFamily="65" charset="-120"/>
                <a:ea typeface="標楷體" pitchFamily="65" charset="-120"/>
              </a:rPr>
              <a:t>桃園區學生符合就近入學得</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p>
          <a:p>
            <a:pPr>
              <a:spcBef>
                <a:spcPct val="50000"/>
              </a:spcBef>
              <a:buFontTx/>
              <a:buChar char="•"/>
            </a:pPr>
            <a:r>
              <a:rPr lang="zh-TW" altLang="en-US">
                <a:latin typeface="標楷體" pitchFamily="65" charset="-120"/>
                <a:ea typeface="標楷體" pitchFamily="65" charset="-120"/>
              </a:rPr>
              <a:t>共同就學區學生得</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0"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5651"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429024"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均衡學習：</a:t>
            </a:r>
            <a:r>
              <a:rPr kumimoji="0" lang="en-US" altLang="zh-TW" sz="3600" b="1" dirty="0">
                <a:solidFill>
                  <a:srgbClr val="000090"/>
                </a:solidFill>
                <a:latin typeface="標楷體" pitchFamily="65" charset="-120"/>
                <a:ea typeface="標楷體" pitchFamily="65" charset="-120"/>
              </a:rPr>
              <a:t>9</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55655" name="Text Box 25"/>
          <p:cNvSpPr txBox="1">
            <a:spLocks noChangeArrowheads="1"/>
          </p:cNvSpPr>
          <p:nvPr/>
        </p:nvSpPr>
        <p:spPr bwMode="auto">
          <a:xfrm>
            <a:off x="1359139" y="1881978"/>
            <a:ext cx="9438952" cy="1624676"/>
          </a:xfrm>
          <a:prstGeom prst="rect">
            <a:avLst/>
          </a:prstGeom>
          <a:noFill/>
          <a:ln w="9525">
            <a:noFill/>
            <a:miter lim="800000"/>
            <a:headEnd/>
            <a:tailEnd/>
          </a:ln>
        </p:spPr>
        <p:txBody>
          <a:bodyPr wrap="square">
            <a:spAutoFit/>
          </a:bodyPr>
          <a:lstStyle/>
          <a:p>
            <a:pPr marL="261938" indent="-261938" eaLnBrk="1" hangingPunct="1">
              <a:lnSpc>
                <a:spcPct val="75000"/>
              </a:lnSpc>
              <a:spcBef>
                <a:spcPct val="10000"/>
              </a:spcBef>
              <a:buFontTx/>
              <a:buChar char="•"/>
            </a:pPr>
            <a:r>
              <a:rPr lang="en-US" altLang="zh-TW" dirty="0">
                <a:latin typeface="標楷體" pitchFamily="65" charset="-120"/>
                <a:ea typeface="標楷體" pitchFamily="65" charset="-120"/>
              </a:rPr>
              <a:t>108</a:t>
            </a:r>
            <a:r>
              <a:rPr lang="zh-TW" altLang="en-US" dirty="0">
                <a:latin typeface="標楷體" pitchFamily="65" charset="-120"/>
                <a:ea typeface="標楷體" pitchFamily="65" charset="-120"/>
              </a:rPr>
              <a:t>學年度以後入學：基本條件為國中健體、藝術、綜合活動、科技領域五學期平均成績達</a:t>
            </a:r>
            <a:r>
              <a:rPr lang="en-US" altLang="zh-TW" dirty="0">
                <a:latin typeface="標楷體" pitchFamily="65" charset="-120"/>
                <a:ea typeface="標楷體" pitchFamily="65" charset="-120"/>
              </a:rPr>
              <a:t>60</a:t>
            </a:r>
            <a:r>
              <a:rPr lang="zh-TW" altLang="en-US" dirty="0">
                <a:latin typeface="標楷體" pitchFamily="65" charset="-120"/>
                <a:ea typeface="標楷體" pitchFamily="65" charset="-120"/>
              </a:rPr>
              <a:t>分以上者，每個領域各得</a:t>
            </a:r>
            <a:r>
              <a:rPr lang="en-US" altLang="zh-TW" dirty="0">
                <a:latin typeface="標楷體" pitchFamily="65" charset="-120"/>
                <a:ea typeface="標楷體" pitchFamily="65" charset="-120"/>
              </a:rPr>
              <a:t>3</a:t>
            </a:r>
            <a:r>
              <a:rPr lang="zh-TW" altLang="en-US" dirty="0">
                <a:latin typeface="標楷體" pitchFamily="65" charset="-120"/>
                <a:ea typeface="標楷體" pitchFamily="65" charset="-120"/>
              </a:rPr>
              <a:t>分，最高</a:t>
            </a:r>
            <a:r>
              <a:rPr lang="en-US" altLang="zh-TW" dirty="0">
                <a:latin typeface="標楷體" pitchFamily="65" charset="-120"/>
                <a:ea typeface="標楷體" pitchFamily="65" charset="-120"/>
              </a:rPr>
              <a:t>9</a:t>
            </a:r>
            <a:r>
              <a:rPr lang="zh-TW" altLang="en-US" dirty="0">
                <a:latin typeface="標楷體" pitchFamily="65" charset="-120"/>
                <a:ea typeface="標楷體" pitchFamily="65" charset="-120"/>
              </a:rPr>
              <a:t>分。</a:t>
            </a:r>
            <a:endParaRPr lang="en-US" altLang="zh-TW" dirty="0">
              <a:latin typeface="標楷體" pitchFamily="65" charset="-120"/>
              <a:ea typeface="標楷體" pitchFamily="65" charset="-120"/>
            </a:endParaRPr>
          </a:p>
          <a:p>
            <a:pPr marL="261938" indent="-261938" eaLnBrk="1" hangingPunct="1">
              <a:lnSpc>
                <a:spcPct val="75000"/>
              </a:lnSpc>
              <a:spcBef>
                <a:spcPct val="10000"/>
              </a:spcBef>
              <a:buFontTx/>
              <a:buChar char="•"/>
            </a:pPr>
            <a:endParaRPr lang="zh-TW" altLang="en-US" dirty="0">
              <a:latin typeface="標楷體" pitchFamily="65" charset="-120"/>
              <a:ea typeface="標楷體" pitchFamily="65" charset="-120"/>
            </a:endParaRPr>
          </a:p>
        </p:txBody>
      </p:sp>
      <p:grpSp>
        <p:nvGrpSpPr>
          <p:cNvPr id="155657" name="群組 4"/>
          <p:cNvGrpSpPr>
            <a:grpSpLocks/>
          </p:cNvGrpSpPr>
          <p:nvPr/>
        </p:nvGrpSpPr>
        <p:grpSpPr bwMode="auto">
          <a:xfrm>
            <a:off x="1524000" y="3820404"/>
            <a:ext cx="3786188" cy="857250"/>
            <a:chOff x="2389" y="1239"/>
            <a:chExt cx="2315099" cy="1266281"/>
          </a:xfrm>
        </p:grpSpPr>
        <p:sp>
          <p:nvSpPr>
            <p:cNvPr id="13" name="圓角矩形 12"/>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4"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5658" name="群組 7"/>
          <p:cNvGrpSpPr>
            <a:grpSpLocks/>
          </p:cNvGrpSpPr>
          <p:nvPr/>
        </p:nvGrpSpPr>
        <p:grpSpPr bwMode="auto">
          <a:xfrm>
            <a:off x="5238751" y="3708893"/>
            <a:ext cx="1857375" cy="1071562"/>
            <a:chOff x="2103175" y="-428010"/>
            <a:chExt cx="2040083" cy="1267522"/>
          </a:xfrm>
        </p:grpSpPr>
        <p:sp>
          <p:nvSpPr>
            <p:cNvPr id="16" name="向右箭號 15"/>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7"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8" name="文字方塊 17"/>
          <p:cNvSpPr txBox="1"/>
          <p:nvPr/>
        </p:nvSpPr>
        <p:spPr>
          <a:xfrm>
            <a:off x="7024694" y="3891819"/>
            <a:ext cx="3500462"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品德表現：</a:t>
            </a:r>
            <a:r>
              <a:rPr kumimoji="0" lang="en-US" altLang="zh-TW" sz="3600" b="1" dirty="0">
                <a:solidFill>
                  <a:srgbClr val="000090"/>
                </a:solidFill>
                <a:latin typeface="標楷體" pitchFamily="65" charset="-120"/>
                <a:ea typeface="標楷體" pitchFamily="65" charset="-120"/>
              </a:rPr>
              <a:t>10</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9" name="Rectangle 3"/>
          <p:cNvSpPr>
            <a:spLocks noChangeArrowheads="1"/>
          </p:cNvSpPr>
          <p:nvPr/>
        </p:nvSpPr>
        <p:spPr bwMode="auto">
          <a:xfrm>
            <a:off x="1703512" y="4749092"/>
            <a:ext cx="8750206" cy="2064284"/>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90000" tIns="46800" rIns="90000" bIns="46800">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buFontTx/>
              <a:buChar char="•"/>
              <a:defRPr/>
            </a:pPr>
            <a:r>
              <a:rPr lang="zh-TW" altLang="en-US" dirty="0">
                <a:latin typeface="標楷體" panose="03000509000000000000" pitchFamily="65" charset="-120"/>
                <a:ea typeface="標楷體" panose="03000509000000000000" pitchFamily="65" charset="-120"/>
                <a:cs typeface="新細明體" panose="02020500000000000000" pitchFamily="18" charset="-120"/>
              </a:rPr>
              <a:t>大功每次</a:t>
            </a:r>
            <a:r>
              <a:rPr lang="en-US" altLang="zh-TW" dirty="0">
                <a:latin typeface="標楷體" panose="03000509000000000000" pitchFamily="65" charset="-120"/>
                <a:ea typeface="標楷體" panose="03000509000000000000" pitchFamily="65" charset="-120"/>
                <a:cs typeface="新細明體" panose="02020500000000000000" pitchFamily="18" charset="-120"/>
              </a:rPr>
              <a:t>4.5</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分，記功每次</a:t>
            </a:r>
            <a:r>
              <a:rPr lang="en-US" altLang="zh-TW" dirty="0">
                <a:latin typeface="標楷體" panose="03000509000000000000" pitchFamily="65" charset="-120"/>
                <a:ea typeface="標楷體" panose="03000509000000000000" pitchFamily="65" charset="-120"/>
                <a:cs typeface="新細明體" panose="02020500000000000000" pitchFamily="18" charset="-120"/>
              </a:rPr>
              <a:t>1.5</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分，嘉獎每次</a:t>
            </a:r>
            <a:r>
              <a:rPr lang="en-US" altLang="zh-TW" dirty="0">
                <a:latin typeface="標楷體" panose="03000509000000000000" pitchFamily="65" charset="-120"/>
                <a:ea typeface="標楷體" panose="03000509000000000000" pitchFamily="65" charset="-120"/>
                <a:cs typeface="新細明體" panose="02020500000000000000" pitchFamily="18" charset="-120"/>
              </a:rPr>
              <a:t>0.5</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lang="en-US" altLang="zh-TW" dirty="0">
                <a:latin typeface="標楷體" panose="03000509000000000000" pitchFamily="65" charset="-120"/>
                <a:ea typeface="標楷體" panose="03000509000000000000" pitchFamily="65" charset="-120"/>
                <a:cs typeface="新細明體" panose="02020500000000000000" pitchFamily="18" charset="-120"/>
              </a:rPr>
              <a:t>(</a:t>
            </a:r>
            <a:r>
              <a:rPr lang="zh-TW" altLang="en-US" dirty="0">
                <a:latin typeface="標楷體" panose="03000509000000000000" pitchFamily="65" charset="-120"/>
                <a:ea typeface="標楷體" panose="03000509000000000000" pitchFamily="65" charset="-120"/>
                <a:cs typeface="新細明體" panose="02020500000000000000" pitchFamily="18" charset="-120"/>
              </a:rPr>
              <a:t>最高</a:t>
            </a:r>
            <a:r>
              <a:rPr lang="en-US" altLang="zh-TW" dirty="0">
                <a:latin typeface="標楷體" panose="03000509000000000000" pitchFamily="65" charset="-120"/>
                <a:ea typeface="標楷體" panose="03000509000000000000" pitchFamily="65" charset="-120"/>
                <a:cs typeface="新細明體" panose="02020500000000000000" pitchFamily="18" charset="-120"/>
              </a:rPr>
              <a:t>6</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lang="en-US" altLang="zh-TW" dirty="0">
                <a:latin typeface="標楷體" panose="03000509000000000000" pitchFamily="65" charset="-120"/>
                <a:ea typeface="標楷體" panose="03000509000000000000" pitchFamily="65" charset="-120"/>
                <a:cs typeface="新細明體" panose="02020500000000000000" pitchFamily="18" charset="-120"/>
              </a:rPr>
              <a:t>)</a:t>
            </a:r>
            <a:r>
              <a:rPr lang="zh-TW" altLang="en-US" dirty="0">
                <a:latin typeface="標楷體" panose="03000509000000000000" pitchFamily="65" charset="-120"/>
                <a:ea typeface="標楷體" panose="03000509000000000000" pitchFamily="65" charset="-120"/>
                <a:cs typeface="新細明體" panose="02020500000000000000" pitchFamily="18" charset="-120"/>
              </a:rPr>
              <a:t>。</a:t>
            </a:r>
          </a:p>
          <a:p>
            <a:pPr eaLnBrk="1" hangingPunct="1">
              <a:defRPr/>
            </a:pPr>
            <a:endParaRPr lang="zh-TW" altLang="en-US" dirty="0">
              <a:latin typeface="標楷體" panose="03000509000000000000" pitchFamily="65" charset="-120"/>
              <a:ea typeface="標楷體" panose="03000509000000000000" pitchFamily="65" charset="-120"/>
              <a:cs typeface="新細明體" panose="02020500000000000000" pitchFamily="18" charset="-120"/>
            </a:endParaRPr>
          </a:p>
          <a:p>
            <a:pPr eaLnBrk="1" hangingPunct="1">
              <a:buFontTx/>
              <a:buChar char="•"/>
              <a:defRPr/>
            </a:pPr>
            <a:r>
              <a:rPr lang="zh-TW" altLang="en-US" dirty="0">
                <a:latin typeface="標楷體" panose="03000509000000000000" pitchFamily="65" charset="-120"/>
                <a:ea typeface="標楷體" panose="03000509000000000000" pitchFamily="65" charset="-120"/>
                <a:cs typeface="新細明體" panose="02020500000000000000" pitchFamily="18" charset="-120"/>
              </a:rPr>
              <a:t>銷過後，無記過或二次</a:t>
            </a:r>
            <a:r>
              <a:rPr lang="en-US" altLang="zh-TW" dirty="0">
                <a:latin typeface="標楷體" panose="03000509000000000000" pitchFamily="65" charset="-120"/>
                <a:ea typeface="標楷體" panose="03000509000000000000" pitchFamily="65" charset="-120"/>
                <a:cs typeface="新細明體" panose="02020500000000000000" pitchFamily="18" charset="-120"/>
              </a:rPr>
              <a:t>(</a:t>
            </a:r>
            <a:r>
              <a:rPr lang="zh-TW" altLang="en-US" dirty="0">
                <a:latin typeface="標楷體" panose="03000509000000000000" pitchFamily="65" charset="-120"/>
                <a:ea typeface="標楷體" panose="03000509000000000000" pitchFamily="65" charset="-120"/>
                <a:cs typeface="新細明體" panose="02020500000000000000" pitchFamily="18" charset="-120"/>
              </a:rPr>
              <a:t>含</a:t>
            </a:r>
            <a:r>
              <a:rPr lang="en-US" altLang="zh-TW" dirty="0">
                <a:latin typeface="標楷體" panose="03000509000000000000" pitchFamily="65" charset="-120"/>
                <a:ea typeface="標楷體" panose="03000509000000000000" pitchFamily="65" charset="-120"/>
                <a:cs typeface="新細明體" panose="02020500000000000000" pitchFamily="18" charset="-120"/>
              </a:rPr>
              <a:t>)</a:t>
            </a:r>
            <a:r>
              <a:rPr lang="zh-TW" altLang="en-US" dirty="0">
                <a:latin typeface="標楷體" panose="03000509000000000000" pitchFamily="65" charset="-120"/>
                <a:ea typeface="標楷體" panose="03000509000000000000" pitchFamily="65" charset="-120"/>
                <a:cs typeface="新細明體" panose="02020500000000000000" pitchFamily="18" charset="-120"/>
              </a:rPr>
              <a:t>警告以下者得</a:t>
            </a:r>
            <a:r>
              <a:rPr lang="en-US" altLang="zh-TW" dirty="0">
                <a:latin typeface="標楷體" panose="03000509000000000000" pitchFamily="65" charset="-120"/>
                <a:ea typeface="標楷體" panose="03000509000000000000" pitchFamily="65" charset="-120"/>
                <a:cs typeface="新細明體" panose="02020500000000000000" pitchFamily="18" charset="-120"/>
              </a:rPr>
              <a:t>6</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6674"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6675"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500462"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服務表現：</a:t>
            </a:r>
            <a:r>
              <a:rPr kumimoji="0" lang="en-US" altLang="zh-TW" sz="3600" b="1" dirty="0">
                <a:solidFill>
                  <a:srgbClr val="000090"/>
                </a:solidFill>
                <a:latin typeface="標楷體" pitchFamily="65" charset="-120"/>
                <a:ea typeface="標楷體" pitchFamily="65" charset="-120"/>
              </a:rPr>
              <a:t>10</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2" name="Rectangle 3"/>
          <p:cNvSpPr>
            <a:spLocks noChangeArrowheads="1"/>
          </p:cNvSpPr>
          <p:nvPr/>
        </p:nvSpPr>
        <p:spPr bwMode="auto">
          <a:xfrm>
            <a:off x="1325154" y="2060848"/>
            <a:ext cx="9684567" cy="3541612"/>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90000" tIns="46800" rIns="90000" bIns="46800">
            <a:spAutoFit/>
          </a:bodyPr>
          <a:lstStyle/>
          <a:p>
            <a:pPr eaLnBrk="1" hangingPunct="1">
              <a:buFontTx/>
              <a:buChar char="•"/>
              <a:defRPr/>
            </a:pPr>
            <a:r>
              <a:rPr lang="zh-TW" altLang="en-US" dirty="0">
                <a:latin typeface="標楷體" pitchFamily="65" charset="-120"/>
                <a:ea typeface="標楷體" pitchFamily="65" charset="-120"/>
                <a:cs typeface="新細明體" charset="0"/>
              </a:rPr>
              <a:t>擔任班級內幹部、自治市幹部及社團幹部任滿</a:t>
            </a:r>
            <a:r>
              <a:rPr lang="en-US" altLang="zh-TW" dirty="0">
                <a:latin typeface="標楷體" pitchFamily="65" charset="-120"/>
                <a:ea typeface="標楷體" pitchFamily="65" charset="-120"/>
                <a:cs typeface="新細明體" charset="0"/>
              </a:rPr>
              <a:t>1</a:t>
            </a:r>
            <a:r>
              <a:rPr lang="zh-TW" altLang="en-US" dirty="0">
                <a:latin typeface="標楷體" pitchFamily="65" charset="-120"/>
                <a:ea typeface="標楷體" pitchFamily="65" charset="-120"/>
                <a:cs typeface="新細明體" charset="0"/>
              </a:rPr>
              <a:t>學期，經考核表現優良者得</a:t>
            </a:r>
            <a:r>
              <a:rPr lang="en-US" altLang="zh-TW" dirty="0">
                <a:latin typeface="標楷體" pitchFamily="65" charset="-120"/>
                <a:ea typeface="標楷體" pitchFamily="65" charset="-120"/>
                <a:cs typeface="新細明體" charset="0"/>
              </a:rPr>
              <a:t>2</a:t>
            </a:r>
            <a:r>
              <a:rPr lang="zh-TW" altLang="en-US" dirty="0">
                <a:latin typeface="標楷體" pitchFamily="65" charset="-120"/>
                <a:ea typeface="標楷體" pitchFamily="65" charset="-120"/>
                <a:cs typeface="新細明體" charset="0"/>
              </a:rPr>
              <a:t>分</a:t>
            </a:r>
            <a:r>
              <a:rPr lang="en-US" altLang="zh-TW" dirty="0">
                <a:latin typeface="標楷體" pitchFamily="65" charset="-120"/>
                <a:ea typeface="標楷體" pitchFamily="65" charset="-120"/>
                <a:cs typeface="新細明體" charset="0"/>
              </a:rPr>
              <a:t>(</a:t>
            </a:r>
            <a:r>
              <a:rPr lang="zh-TW" altLang="en-US" dirty="0">
                <a:latin typeface="標楷體" pitchFamily="65" charset="-120"/>
                <a:ea typeface="標楷體" pitchFamily="65" charset="-120"/>
                <a:cs typeface="新細明體" charset="0"/>
              </a:rPr>
              <a:t>上限</a:t>
            </a:r>
            <a:r>
              <a:rPr lang="en-US" altLang="zh-TW" dirty="0">
                <a:latin typeface="標楷體" pitchFamily="65" charset="-120"/>
                <a:ea typeface="標楷體" pitchFamily="65" charset="-120"/>
                <a:cs typeface="新細明體" charset="0"/>
              </a:rPr>
              <a:t>4</a:t>
            </a:r>
            <a:r>
              <a:rPr lang="zh-TW" altLang="en-US" dirty="0">
                <a:latin typeface="標楷體" pitchFamily="65" charset="-120"/>
                <a:ea typeface="標楷體" pitchFamily="65" charset="-120"/>
                <a:cs typeface="新細明體" charset="0"/>
              </a:rPr>
              <a:t>分</a:t>
            </a:r>
            <a:r>
              <a:rPr lang="en-US" altLang="zh-TW" dirty="0">
                <a:latin typeface="標楷體" pitchFamily="65" charset="-120"/>
                <a:ea typeface="標楷體" pitchFamily="65" charset="-120"/>
                <a:cs typeface="新細明體" charset="0"/>
              </a:rPr>
              <a:t>)</a:t>
            </a:r>
            <a:r>
              <a:rPr lang="zh-TW" altLang="en-US" dirty="0">
                <a:latin typeface="標楷體" pitchFamily="65" charset="-120"/>
                <a:ea typeface="標楷體" pitchFamily="65" charset="-120"/>
                <a:cs typeface="新細明體" charset="0"/>
              </a:rPr>
              <a:t>。</a:t>
            </a:r>
          </a:p>
          <a:p>
            <a:pPr eaLnBrk="1" hangingPunct="1">
              <a:buFontTx/>
              <a:buChar char="•"/>
              <a:defRPr/>
            </a:pPr>
            <a:endParaRPr lang="zh-TW" altLang="en-US" dirty="0">
              <a:latin typeface="標楷體" pitchFamily="65" charset="-120"/>
              <a:ea typeface="標楷體" pitchFamily="65" charset="-120"/>
              <a:cs typeface="新細明體" charset="0"/>
            </a:endParaRPr>
          </a:p>
          <a:p>
            <a:pPr eaLnBrk="1" hangingPunct="1">
              <a:buFontTx/>
              <a:buChar char="•"/>
              <a:defRPr/>
            </a:pPr>
            <a:r>
              <a:rPr lang="zh-TW" altLang="en-US" dirty="0">
                <a:latin typeface="標楷體" pitchFamily="65" charset="-120"/>
                <a:ea typeface="標楷體" pitchFamily="65" charset="-120"/>
                <a:cs typeface="新細明體" charset="0"/>
              </a:rPr>
              <a:t>志願服務學習時數，每</a:t>
            </a:r>
            <a:r>
              <a:rPr lang="en-US" altLang="zh-TW" dirty="0">
                <a:latin typeface="標楷體" pitchFamily="65" charset="-120"/>
                <a:ea typeface="標楷體" pitchFamily="65" charset="-120"/>
                <a:cs typeface="新細明體" charset="0"/>
              </a:rPr>
              <a:t>1</a:t>
            </a:r>
            <a:r>
              <a:rPr lang="zh-TW" altLang="en-US" dirty="0">
                <a:latin typeface="標楷體" pitchFamily="65" charset="-120"/>
                <a:ea typeface="標楷體" pitchFamily="65" charset="-120"/>
                <a:cs typeface="新細明體" charset="0"/>
              </a:rPr>
              <a:t>小時</a:t>
            </a:r>
            <a:r>
              <a:rPr lang="en-US" altLang="zh-TW" dirty="0">
                <a:latin typeface="標楷體" pitchFamily="65" charset="-120"/>
                <a:ea typeface="標楷體" pitchFamily="65" charset="-120"/>
                <a:cs typeface="新細明體" charset="0"/>
              </a:rPr>
              <a:t>0.3</a:t>
            </a:r>
            <a:r>
              <a:rPr lang="zh-TW" altLang="en-US" dirty="0">
                <a:latin typeface="標楷體" pitchFamily="65" charset="-120"/>
                <a:ea typeface="標楷體" pitchFamily="65" charset="-120"/>
                <a:cs typeface="新細明體" charset="0"/>
              </a:rPr>
              <a:t>分。</a:t>
            </a:r>
            <a:r>
              <a:rPr lang="en-US" altLang="zh-TW" dirty="0">
                <a:solidFill>
                  <a:srgbClr val="FF0000"/>
                </a:solidFill>
                <a:latin typeface="標楷體" pitchFamily="65" charset="-120"/>
                <a:ea typeface="標楷體" pitchFamily="65" charset="-120"/>
                <a:cs typeface="新細明體" charset="0"/>
              </a:rPr>
              <a:t>(</a:t>
            </a:r>
            <a:r>
              <a:rPr lang="zh-TW" altLang="en-US" dirty="0">
                <a:solidFill>
                  <a:srgbClr val="FF0000"/>
                </a:solidFill>
                <a:latin typeface="標楷體" pitchFamily="65" charset="-120"/>
                <a:ea typeface="標楷體" pitchFamily="65" charset="-120"/>
                <a:cs typeface="新細明體" charset="0"/>
              </a:rPr>
              <a:t>未滿</a:t>
            </a:r>
            <a:r>
              <a:rPr lang="en-US" altLang="zh-TW" dirty="0">
                <a:solidFill>
                  <a:srgbClr val="FF0000"/>
                </a:solidFill>
                <a:latin typeface="標楷體" pitchFamily="65" charset="-120"/>
                <a:ea typeface="標楷體" pitchFamily="65" charset="-120"/>
                <a:cs typeface="新細明體" charset="0"/>
              </a:rPr>
              <a:t>1</a:t>
            </a:r>
            <a:r>
              <a:rPr lang="zh-TW" altLang="en-US" dirty="0">
                <a:solidFill>
                  <a:srgbClr val="FF0000"/>
                </a:solidFill>
                <a:latin typeface="標楷體" pitchFamily="65" charset="-120"/>
                <a:ea typeface="標楷體" pitchFamily="65" charset="-120"/>
                <a:cs typeface="新細明體" charset="0"/>
              </a:rPr>
              <a:t>小時不計分</a:t>
            </a:r>
            <a:r>
              <a:rPr lang="en-US" altLang="zh-TW" dirty="0">
                <a:solidFill>
                  <a:srgbClr val="FF0000"/>
                </a:solidFill>
                <a:latin typeface="標楷體" pitchFamily="65" charset="-120"/>
                <a:ea typeface="標楷體" pitchFamily="65" charset="-120"/>
                <a:cs typeface="新細明體" charset="0"/>
              </a:rPr>
              <a:t>)</a:t>
            </a:r>
            <a:endParaRPr lang="zh-TW" altLang="en-US" dirty="0">
              <a:solidFill>
                <a:srgbClr val="FF0000"/>
              </a:solidFill>
              <a:latin typeface="標楷體" pitchFamily="65" charset="-120"/>
              <a:ea typeface="標楷體" pitchFamily="65" charset="-120"/>
              <a:cs typeface="新細明體" charset="0"/>
            </a:endParaRPr>
          </a:p>
          <a:p>
            <a:pPr eaLnBrk="1" hangingPunct="1">
              <a:defRPr/>
            </a:pPr>
            <a:endParaRPr lang="zh-TW" altLang="en-US" dirty="0">
              <a:latin typeface="標楷體" pitchFamily="65" charset="-120"/>
              <a:ea typeface="標楷體" pitchFamily="65" charset="-120"/>
              <a:cs typeface="新細明體" charset="0"/>
            </a:endParaRPr>
          </a:p>
          <a:p>
            <a:pPr eaLnBrk="1" hangingPunct="1">
              <a:defRPr/>
            </a:pPr>
            <a:r>
              <a:rPr lang="zh-TW" altLang="en-US" dirty="0">
                <a:latin typeface="標楷體" pitchFamily="65" charset="-120"/>
                <a:ea typeface="標楷體" pitchFamily="65" charset="-120"/>
                <a:cs typeface="新細明體" charset="0"/>
              </a:rPr>
              <a:t>擔任班級或學生幹部及志願服務學習時數得合併計分</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698"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7699"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21471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才藝表現：</a:t>
            </a:r>
            <a:r>
              <a:rPr kumimoji="0" lang="en-US" altLang="zh-TW" sz="3600" b="1" dirty="0">
                <a:solidFill>
                  <a:srgbClr val="000090"/>
                </a:solidFill>
                <a:latin typeface="標楷體" pitchFamily="65" charset="-120"/>
                <a:ea typeface="標楷體" pitchFamily="65" charset="-120"/>
              </a:rPr>
              <a:t>5</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57703" name="Text Box 12"/>
          <p:cNvSpPr txBox="1">
            <a:spLocks noChangeArrowheads="1"/>
          </p:cNvSpPr>
          <p:nvPr/>
        </p:nvSpPr>
        <p:spPr bwMode="auto">
          <a:xfrm>
            <a:off x="1666876" y="1857375"/>
            <a:ext cx="8786813" cy="3443288"/>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a:spcBef>
                <a:spcPct val="20000"/>
              </a:spcBef>
            </a:pPr>
            <a:r>
              <a:rPr lang="zh-TW" altLang="en-US" dirty="0">
                <a:latin typeface="標楷體" pitchFamily="65" charset="-120"/>
                <a:ea typeface="標楷體" pitchFamily="65" charset="-120"/>
              </a:rPr>
              <a:t>限中央部會、教育主管機關主辦或委託辦理者。</a:t>
            </a:r>
            <a:endParaRPr lang="en-US" altLang="zh-TW" dirty="0">
              <a:latin typeface="標楷體" pitchFamily="65" charset="-120"/>
              <a:ea typeface="標楷體" pitchFamily="65" charset="-120"/>
            </a:endParaRPr>
          </a:p>
          <a:p>
            <a:pPr>
              <a:spcBef>
                <a:spcPct val="20000"/>
              </a:spcBef>
            </a:pPr>
            <a:endParaRPr lang="en-US" altLang="zh-TW" dirty="0">
              <a:latin typeface="標楷體" pitchFamily="65" charset="-120"/>
              <a:ea typeface="標楷體" pitchFamily="65" charset="-120"/>
            </a:endParaRPr>
          </a:p>
          <a:p>
            <a:pPr>
              <a:spcBef>
                <a:spcPct val="20000"/>
              </a:spcBef>
            </a:pPr>
            <a:r>
              <a:rPr lang="zh-TW" altLang="en-US" dirty="0">
                <a:latin typeface="標楷體" pitchFamily="65" charset="-120"/>
                <a:ea typeface="標楷體" pitchFamily="65" charset="-120"/>
              </a:rPr>
              <a:t>同</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學</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年度同項比賽擇優</a:t>
            </a:r>
            <a:r>
              <a:rPr lang="en-US" altLang="zh-TW" dirty="0">
                <a:latin typeface="標楷體" pitchFamily="65" charset="-120"/>
                <a:ea typeface="標楷體" pitchFamily="65" charset="-120"/>
              </a:rPr>
              <a:t>1</a:t>
            </a:r>
            <a:r>
              <a:rPr lang="zh-TW" altLang="en-US" dirty="0">
                <a:latin typeface="標楷體" pitchFamily="65" charset="-120"/>
                <a:ea typeface="標楷體" pitchFamily="65" charset="-120"/>
              </a:rPr>
              <a:t>次採計；</a:t>
            </a:r>
            <a:r>
              <a:rPr lang="en-US" altLang="zh-TW" dirty="0">
                <a:latin typeface="標楷體" pitchFamily="65" charset="-120"/>
                <a:ea typeface="標楷體" pitchFamily="65" charset="-120"/>
              </a:rPr>
              <a:t/>
            </a:r>
            <a:br>
              <a:rPr lang="en-US" altLang="zh-TW" dirty="0">
                <a:latin typeface="標楷體" pitchFamily="65" charset="-120"/>
                <a:ea typeface="標楷體" pitchFamily="65" charset="-120"/>
              </a:rPr>
            </a:br>
            <a:r>
              <a:rPr lang="zh-TW" altLang="en-US" dirty="0">
                <a:latin typeface="標楷體" pitchFamily="65" charset="-120"/>
                <a:ea typeface="標楷體" pitchFamily="65" charset="-120"/>
              </a:rPr>
              <a:t>同一事蹟、同一獎項不得重複採記積分。</a:t>
            </a:r>
            <a:endParaRPr lang="en-US" altLang="zh-TW" dirty="0">
              <a:latin typeface="標楷體" pitchFamily="65" charset="-120"/>
              <a:ea typeface="標楷體" pitchFamily="65" charset="-120"/>
            </a:endParaRPr>
          </a:p>
          <a:p>
            <a:pPr>
              <a:spcBef>
                <a:spcPct val="20000"/>
              </a:spcBef>
            </a:pPr>
            <a:endParaRPr lang="zh-TW" altLang="en-US" dirty="0">
              <a:latin typeface="標楷體" pitchFamily="65" charset="-120"/>
              <a:ea typeface="標楷體" pitchFamily="65" charset="-120"/>
            </a:endParaRPr>
          </a:p>
          <a:p>
            <a:pPr>
              <a:spcBef>
                <a:spcPct val="20000"/>
              </a:spcBef>
            </a:pPr>
            <a:r>
              <a:rPr lang="zh-TW" altLang="en-US" dirty="0">
                <a:latin typeface="標楷體" pitchFamily="65" charset="-120"/>
                <a:ea typeface="標楷體" pitchFamily="65" charset="-120"/>
              </a:rPr>
              <a:t>團體賽：依個人賽積分折半計算。</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11</a:t>
            </a:fld>
            <a:endParaRPr lang="en-US" altLang="zh-TW">
              <a:ea typeface="新細明體" charset="-120"/>
            </a:endParaRPr>
          </a:p>
        </p:txBody>
      </p:sp>
      <p:pic>
        <p:nvPicPr>
          <p:cNvPr id="3" name="圖片 2">
            <a:extLst>
              <a:ext uri="{FF2B5EF4-FFF2-40B4-BE49-F238E27FC236}">
                <a16:creationId xmlns:a16="http://schemas.microsoft.com/office/drawing/2014/main" id="{9D9E1994-06F7-4CE7-8AC6-7D69A857B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2068"/>
            <a:ext cx="12192000" cy="6336510"/>
          </a:xfrm>
          <a:prstGeom prst="rect">
            <a:avLst/>
          </a:prstGeom>
        </p:spPr>
      </p:pic>
    </p:spTree>
    <p:custDataLst>
      <p:tags r:id="rId1"/>
    </p:custDataLst>
    <p:extLst>
      <p:ext uri="{BB962C8B-B14F-4D97-AF65-F5344CB8AC3E}">
        <p14:creationId xmlns:p14="http://schemas.microsoft.com/office/powerpoint/2010/main" val="24380127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9746"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9747"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21471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體適能：</a:t>
            </a:r>
            <a:r>
              <a:rPr kumimoji="0" lang="en-US" altLang="zh-TW" sz="3600" b="1" dirty="0">
                <a:solidFill>
                  <a:srgbClr val="000090"/>
                </a:solidFill>
                <a:latin typeface="標楷體" pitchFamily="65" charset="-120"/>
                <a:ea typeface="標楷體" pitchFamily="65" charset="-120"/>
              </a:rPr>
              <a:t>6</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59751" name="矩形 11"/>
          <p:cNvSpPr>
            <a:spLocks noChangeArrowheads="1"/>
          </p:cNvSpPr>
          <p:nvPr/>
        </p:nvSpPr>
        <p:spPr bwMode="auto">
          <a:xfrm>
            <a:off x="1625600" y="1500189"/>
            <a:ext cx="9150920" cy="2308324"/>
          </a:xfrm>
          <a:prstGeom prst="rect">
            <a:avLst/>
          </a:prstGeom>
          <a:noFill/>
          <a:ln w="9525">
            <a:noFill/>
            <a:miter lim="800000"/>
            <a:headEnd/>
            <a:tailEnd/>
          </a:ln>
        </p:spPr>
        <p:txBody>
          <a:bodyPr wrap="square">
            <a:spAutoFit/>
          </a:bodyPr>
          <a:lstStyle/>
          <a:p>
            <a:pPr>
              <a:spcBef>
                <a:spcPct val="50000"/>
              </a:spcBef>
            </a:pPr>
            <a:r>
              <a:rPr lang="zh-TW" altLang="en-US" dirty="0">
                <a:latin typeface="標楷體" pitchFamily="65" charset="-120"/>
                <a:ea typeface="標楷體" pitchFamily="65" charset="-120"/>
              </a:rPr>
              <a:t>各單項包括肌耐力、柔軟度、瞬發力、心肺耐力等，單項門檻達標準者得</a:t>
            </a:r>
            <a:r>
              <a:rPr lang="en-US" altLang="zh-TW" dirty="0">
                <a:latin typeface="標楷體" pitchFamily="65" charset="-120"/>
                <a:ea typeface="標楷體" pitchFamily="65" charset="-120"/>
              </a:rPr>
              <a:t>6</a:t>
            </a:r>
            <a:r>
              <a:rPr lang="zh-TW" altLang="en-US" dirty="0">
                <a:latin typeface="標楷體" pitchFamily="65" charset="-120"/>
                <a:ea typeface="標楷體" pitchFamily="65" charset="-120"/>
              </a:rPr>
              <a:t>分。</a:t>
            </a:r>
            <a:endParaRPr lang="en-US" altLang="zh-TW" dirty="0">
              <a:latin typeface="標楷體" pitchFamily="65" charset="-120"/>
              <a:ea typeface="標楷體" pitchFamily="65" charset="-120"/>
            </a:endParaRPr>
          </a:p>
          <a:p>
            <a:pPr>
              <a:spcBef>
                <a:spcPct val="50000"/>
              </a:spcBef>
            </a:pPr>
            <a:r>
              <a:rPr lang="zh-TW" altLang="en-US" dirty="0">
                <a:latin typeface="標楷體" pitchFamily="65" charset="-120"/>
                <a:ea typeface="標楷體" pitchFamily="65" charset="-120"/>
              </a:rPr>
              <a:t>身心障礙、重大疾病、體弱或因故無法測試者特殊學生等依教育部相關辦法辦理。</a:t>
            </a:r>
            <a:r>
              <a:rPr lang="en-US" altLang="zh-TW" dirty="0">
                <a:latin typeface="標楷體" pitchFamily="65" charset="-120"/>
                <a:ea typeface="標楷體" pitchFamily="65" charset="-120"/>
              </a:rPr>
              <a:t> </a:t>
            </a:r>
          </a:p>
        </p:txBody>
      </p:sp>
      <p:pic>
        <p:nvPicPr>
          <p:cNvPr id="159752" name="Picture 3" descr="一分鐘仰臥起坐"/>
          <p:cNvPicPr>
            <a:picLocks noChangeAspect="1" noChangeArrowheads="1"/>
          </p:cNvPicPr>
          <p:nvPr/>
        </p:nvPicPr>
        <p:blipFill>
          <a:blip r:embed="rId2"/>
          <a:srcRect/>
          <a:stretch>
            <a:fillRect/>
          </a:stretch>
        </p:blipFill>
        <p:spPr bwMode="auto">
          <a:xfrm>
            <a:off x="1774825" y="4643439"/>
            <a:ext cx="2338388" cy="1500187"/>
          </a:xfrm>
          <a:prstGeom prst="rect">
            <a:avLst/>
          </a:prstGeom>
          <a:noFill/>
          <a:ln w="9525">
            <a:noFill/>
            <a:miter lim="800000"/>
            <a:headEnd/>
            <a:tailEnd/>
          </a:ln>
        </p:spPr>
      </p:pic>
      <p:pic>
        <p:nvPicPr>
          <p:cNvPr id="159753" name="Picture 2" descr="坐姿體前彎"/>
          <p:cNvPicPr>
            <a:picLocks noChangeAspect="1" noChangeArrowheads="1"/>
          </p:cNvPicPr>
          <p:nvPr/>
        </p:nvPicPr>
        <p:blipFill>
          <a:blip r:embed="rId3"/>
          <a:srcRect/>
          <a:stretch>
            <a:fillRect/>
          </a:stretch>
        </p:blipFill>
        <p:spPr bwMode="auto">
          <a:xfrm>
            <a:off x="4310063" y="4643439"/>
            <a:ext cx="2000250" cy="1500187"/>
          </a:xfrm>
          <a:prstGeom prst="rect">
            <a:avLst/>
          </a:prstGeom>
          <a:noFill/>
          <a:ln w="9525">
            <a:noFill/>
            <a:miter lim="800000"/>
            <a:headEnd/>
            <a:tailEnd/>
          </a:ln>
        </p:spPr>
      </p:pic>
      <p:pic>
        <p:nvPicPr>
          <p:cNvPr id="159754" name="Picture 4" descr="800公尺跑走照片"/>
          <p:cNvPicPr>
            <a:picLocks noChangeAspect="1" noChangeArrowheads="1"/>
          </p:cNvPicPr>
          <p:nvPr/>
        </p:nvPicPr>
        <p:blipFill>
          <a:blip r:embed="rId4"/>
          <a:srcRect/>
          <a:stretch>
            <a:fillRect/>
          </a:stretch>
        </p:blipFill>
        <p:spPr bwMode="auto">
          <a:xfrm>
            <a:off x="8577263" y="4608513"/>
            <a:ext cx="2038350" cy="1535112"/>
          </a:xfrm>
          <a:prstGeom prst="rect">
            <a:avLst/>
          </a:prstGeom>
          <a:noFill/>
          <a:ln w="9525">
            <a:noFill/>
            <a:miter lim="800000"/>
            <a:headEnd/>
            <a:tailEnd/>
          </a:ln>
        </p:spPr>
      </p:pic>
      <p:pic>
        <p:nvPicPr>
          <p:cNvPr id="159756" name="Picture 2" descr="立定跳遠"/>
          <p:cNvPicPr>
            <a:picLocks noChangeAspect="1" noChangeArrowheads="1"/>
          </p:cNvPicPr>
          <p:nvPr/>
        </p:nvPicPr>
        <p:blipFill>
          <a:blip r:embed="rId5"/>
          <a:srcRect/>
          <a:stretch>
            <a:fillRect/>
          </a:stretch>
        </p:blipFill>
        <p:spPr bwMode="auto">
          <a:xfrm>
            <a:off x="6424614" y="4635501"/>
            <a:ext cx="2079625" cy="1508125"/>
          </a:xfrm>
          <a:prstGeom prst="rect">
            <a:avLst/>
          </a:prstGeom>
          <a:noFill/>
          <a:ln w="9525">
            <a:noFill/>
            <a:miter lim="800000"/>
            <a:headEnd/>
            <a:tailEnd/>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70"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60771"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214710" cy="120032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本土語言認證：</a:t>
            </a:r>
            <a:r>
              <a:rPr kumimoji="0" lang="en-US" altLang="zh-TW" sz="3600" b="1" dirty="0">
                <a:solidFill>
                  <a:srgbClr val="000090"/>
                </a:solidFill>
                <a:latin typeface="標楷體" pitchFamily="65" charset="-120"/>
                <a:ea typeface="標楷體" pitchFamily="65" charset="-120"/>
              </a:rPr>
              <a:t>2</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60775" name="矩形 11"/>
          <p:cNvSpPr>
            <a:spLocks noChangeArrowheads="1"/>
          </p:cNvSpPr>
          <p:nvPr/>
        </p:nvSpPr>
        <p:spPr bwMode="auto">
          <a:xfrm>
            <a:off x="1524000" y="2178051"/>
            <a:ext cx="9108504" cy="2800767"/>
          </a:xfrm>
          <a:prstGeom prst="rect">
            <a:avLst/>
          </a:prstGeom>
          <a:noFill/>
          <a:ln w="9525">
            <a:noFill/>
            <a:miter lim="800000"/>
            <a:headEnd/>
            <a:tailEnd/>
          </a:ln>
        </p:spPr>
        <p:txBody>
          <a:bodyPr wrap="square">
            <a:spAutoFit/>
          </a:bodyPr>
          <a:lstStyle/>
          <a:p>
            <a:pPr>
              <a:spcBef>
                <a:spcPct val="50000"/>
              </a:spcBef>
            </a:pPr>
            <a:r>
              <a:rPr lang="zh-TW" altLang="en-US" dirty="0">
                <a:latin typeface="標楷體" pitchFamily="65" charset="-120"/>
                <a:ea typeface="標楷體" pitchFamily="65" charset="-120"/>
              </a:rPr>
              <a:t>原住民族語言能力認證：原住民族委員會主辦</a:t>
            </a:r>
            <a:endParaRPr lang="en-US" altLang="zh-TW" dirty="0">
              <a:latin typeface="標楷體" pitchFamily="65" charset="-120"/>
              <a:ea typeface="標楷體" pitchFamily="65" charset="-120"/>
            </a:endParaRPr>
          </a:p>
          <a:p>
            <a:pPr>
              <a:spcBef>
                <a:spcPct val="50000"/>
              </a:spcBef>
            </a:pPr>
            <a:r>
              <a:rPr lang="zh-TW" altLang="en-US" dirty="0">
                <a:latin typeface="標楷體" pitchFamily="65" charset="-120"/>
                <a:ea typeface="標楷體" pitchFamily="65" charset="-120"/>
              </a:rPr>
              <a:t>客語能力認證：客家委員會主辦</a:t>
            </a:r>
            <a:endParaRPr lang="en-US" altLang="zh-TW" dirty="0">
              <a:latin typeface="標楷體" pitchFamily="65" charset="-120"/>
              <a:ea typeface="標楷體" pitchFamily="65" charset="-120"/>
            </a:endParaRPr>
          </a:p>
          <a:p>
            <a:pPr>
              <a:spcBef>
                <a:spcPct val="50000"/>
              </a:spcBef>
            </a:pPr>
            <a:r>
              <a:rPr lang="zh-TW" altLang="en-US" dirty="0">
                <a:latin typeface="標楷體" pitchFamily="65" charset="-120"/>
                <a:ea typeface="標楷體" pitchFamily="65" charset="-120"/>
              </a:rPr>
              <a:t>閩南語語言能力認證：教育部主辦</a:t>
            </a:r>
            <a:endParaRPr lang="en-US" altLang="zh-TW" dirty="0">
              <a:latin typeface="標楷體" pitchFamily="65" charset="-120"/>
              <a:ea typeface="標楷體" pitchFamily="65" charset="-120"/>
            </a:endParaRPr>
          </a:p>
          <a:p>
            <a:pPr>
              <a:spcBef>
                <a:spcPct val="50000"/>
              </a:spcBef>
            </a:pPr>
            <a:r>
              <a:rPr lang="zh-TW" altLang="en-US" dirty="0">
                <a:latin typeface="標楷體" pitchFamily="65" charset="-120"/>
                <a:ea typeface="標楷體" pitchFamily="65" charset="-120"/>
              </a:rPr>
              <a:t>單項通過者得</a:t>
            </a:r>
            <a:r>
              <a:rPr lang="en-US" altLang="zh-TW" dirty="0">
                <a:latin typeface="標楷體" pitchFamily="65" charset="-120"/>
                <a:ea typeface="標楷體" pitchFamily="65" charset="-120"/>
              </a:rPr>
              <a:t>2</a:t>
            </a:r>
            <a:r>
              <a:rPr lang="zh-TW" altLang="en-US" dirty="0">
                <a:latin typeface="標楷體" pitchFamily="65" charset="-120"/>
                <a:ea typeface="標楷體" pitchFamily="65" charset="-120"/>
              </a:rPr>
              <a:t>分。</a:t>
            </a:r>
            <a:endParaRPr lang="en-US" altLang="zh-TW" dirty="0">
              <a:latin typeface="標楷體" pitchFamily="65" charset="-120"/>
              <a:ea typeface="標楷體" pitchFamily="65" charset="-12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0"/>
          <p:cNvGrpSpPr>
            <a:grpSpLocks/>
          </p:cNvGrpSpPr>
          <p:nvPr/>
        </p:nvGrpSpPr>
        <p:grpSpPr bwMode="auto">
          <a:xfrm>
            <a:off x="6888088" y="224644"/>
            <a:ext cx="1656902" cy="1368003"/>
            <a:chOff x="2459051" y="3514890"/>
            <a:chExt cx="1630027" cy="1597677"/>
          </a:xfrm>
          <a:solidFill>
            <a:srgbClr val="88F2F2"/>
          </a:solidFill>
        </p:grpSpPr>
        <p:sp>
          <p:nvSpPr>
            <p:cNvPr id="20" name="向右箭號 19"/>
            <p:cNvSpPr/>
            <p:nvPr/>
          </p:nvSpPr>
          <p:spPr>
            <a:xfrm>
              <a:off x="2600730" y="3514890"/>
              <a:ext cx="1488348" cy="1597677"/>
            </a:xfrm>
            <a:prstGeom prst="rightArrow">
              <a:avLst>
                <a:gd name="adj1" fmla="val 75000"/>
                <a:gd name="adj2" fmla="val 50000"/>
              </a:avLst>
            </a:prstGeom>
            <a:grp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21" name="向右箭號 4"/>
            <p:cNvSpPr/>
            <p:nvPr/>
          </p:nvSpPr>
          <p:spPr>
            <a:xfrm>
              <a:off x="2459051" y="3714997"/>
              <a:ext cx="1133440" cy="1197464"/>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0" lvl="1" defTabSz="1066800" eaLnBrk="1" fontAlgn="auto" hangingPunct="1">
                <a:lnSpc>
                  <a:spcPct val="90000"/>
                </a:lnSpc>
                <a:spcBef>
                  <a:spcPts val="0"/>
                </a:spcBef>
                <a:spcAft>
                  <a:spcPct val="15000"/>
                </a:spcAft>
                <a:defRPr/>
              </a:pPr>
              <a:r>
                <a:rPr kumimoji="0" lang="en-US" altLang="zh-TW" sz="2400" dirty="0">
                  <a:solidFill>
                    <a:schemeClr val="tx1"/>
                  </a:solidFill>
                </a:rPr>
                <a:t>  </a:t>
              </a:r>
              <a:r>
                <a:rPr kumimoji="0" lang="en-US" altLang="zh-TW" sz="2400" dirty="0">
                  <a:solidFill>
                    <a:schemeClr val="tx1"/>
                  </a:solidFill>
                  <a:latin typeface="標楷體" pitchFamily="65" charset="-120"/>
                  <a:ea typeface="標楷體" pitchFamily="65" charset="-120"/>
                </a:rPr>
                <a:t>33</a:t>
              </a:r>
              <a:r>
                <a:rPr kumimoji="0" lang="zh-TW" altLang="en-US" sz="2400" dirty="0">
                  <a:solidFill>
                    <a:schemeClr val="tx1"/>
                  </a:solidFill>
                  <a:latin typeface="標楷體" pitchFamily="65" charset="-120"/>
                  <a:ea typeface="標楷體" pitchFamily="65" charset="-120"/>
                </a:rPr>
                <a:t>分</a:t>
              </a:r>
            </a:p>
          </p:txBody>
        </p:sp>
      </p:grpSp>
      <p:grpSp>
        <p:nvGrpSpPr>
          <p:cNvPr id="3" name="群組 16"/>
          <p:cNvGrpSpPr>
            <a:grpSpLocks/>
          </p:cNvGrpSpPr>
          <p:nvPr/>
        </p:nvGrpSpPr>
        <p:grpSpPr bwMode="auto">
          <a:xfrm>
            <a:off x="4502300" y="271761"/>
            <a:ext cx="2398713" cy="1295995"/>
            <a:chOff x="0" y="3514890"/>
            <a:chExt cx="2397866" cy="1597677"/>
          </a:xfrm>
          <a:solidFill>
            <a:srgbClr val="0000FF"/>
          </a:solidFill>
        </p:grpSpPr>
        <p:sp>
          <p:nvSpPr>
            <p:cNvPr id="18" name="圓角矩形 17"/>
            <p:cNvSpPr/>
            <p:nvPr/>
          </p:nvSpPr>
          <p:spPr>
            <a:xfrm>
              <a:off x="0" y="3514890"/>
              <a:ext cx="2397866" cy="1597677"/>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9" name="圓角矩形 6"/>
            <p:cNvSpPr/>
            <p:nvPr/>
          </p:nvSpPr>
          <p:spPr>
            <a:xfrm>
              <a:off x="77761" y="3592709"/>
              <a:ext cx="2242345" cy="1442038"/>
            </a:xfrm>
            <a:prstGeom prst="rect">
              <a:avLst/>
            </a:prstGeom>
            <a:grpFill/>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defTabSz="1600200" eaLnBrk="1" fontAlgn="auto" hangingPunct="1">
                <a:lnSpc>
                  <a:spcPct val="90000"/>
                </a:lnSpc>
                <a:spcBef>
                  <a:spcPts val="0"/>
                </a:spcBef>
                <a:spcAft>
                  <a:spcPct val="35000"/>
                </a:spcAft>
                <a:defRPr/>
              </a:pPr>
              <a:r>
                <a:rPr kumimoji="0" lang="zh-TW" altLang="en-US" sz="3600" b="1" dirty="0">
                  <a:latin typeface="標楷體" pitchFamily="65" charset="-120"/>
                  <a:ea typeface="標楷體" pitchFamily="65" charset="-120"/>
                </a:rPr>
                <a:t>教育會考</a:t>
              </a:r>
            </a:p>
          </p:txBody>
        </p:sp>
      </p:grpSp>
      <p:graphicFrame>
        <p:nvGraphicFramePr>
          <p:cNvPr id="225284" name="Group 4"/>
          <p:cNvGraphicFramePr>
            <a:graphicFrameLocks noGrp="1"/>
          </p:cNvGraphicFramePr>
          <p:nvPr>
            <p:extLst>
              <p:ext uri="{D42A27DB-BD31-4B8C-83A1-F6EECF244321}">
                <p14:modId xmlns:p14="http://schemas.microsoft.com/office/powerpoint/2010/main" val="3468892643"/>
              </p:ext>
            </p:extLst>
          </p:nvPr>
        </p:nvGraphicFramePr>
        <p:xfrm>
          <a:off x="1415480" y="1739097"/>
          <a:ext cx="9613478" cy="4537805"/>
        </p:xfrm>
        <a:graphic>
          <a:graphicData uri="http://schemas.openxmlformats.org/drawingml/2006/table">
            <a:tbl>
              <a:tblPr/>
              <a:tblGrid>
                <a:gridCol w="2376264">
                  <a:extLst>
                    <a:ext uri="{9D8B030D-6E8A-4147-A177-3AD203B41FA5}">
                      <a16:colId xmlns:a16="http://schemas.microsoft.com/office/drawing/2014/main" val="20000"/>
                    </a:ext>
                  </a:extLst>
                </a:gridCol>
                <a:gridCol w="3599941">
                  <a:extLst>
                    <a:ext uri="{9D8B030D-6E8A-4147-A177-3AD203B41FA5}">
                      <a16:colId xmlns:a16="http://schemas.microsoft.com/office/drawing/2014/main" val="20001"/>
                    </a:ext>
                  </a:extLst>
                </a:gridCol>
                <a:gridCol w="3637273">
                  <a:extLst>
                    <a:ext uri="{9D8B030D-6E8A-4147-A177-3AD203B41FA5}">
                      <a16:colId xmlns:a16="http://schemas.microsoft.com/office/drawing/2014/main" val="20002"/>
                    </a:ext>
                  </a:extLst>
                </a:gridCol>
              </a:tblGrid>
              <a:tr h="9125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項目</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64A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給分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說明</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solidFill>
                  </a:tcPr>
                </a:tc>
                <a:extLst>
                  <a:ext uri="{0D108BD9-81ED-4DB2-BD59-A6C34878D82A}">
                    <a16:rowId xmlns:a16="http://schemas.microsoft.com/office/drawing/2014/main" val="10000"/>
                  </a:ext>
                </a:extLst>
              </a:tr>
              <a:tr h="196938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會考成績 </a:t>
                      </a:r>
                    </a:p>
                  </a:txBody>
                  <a:tcPr marL="91444" marR="91444" marT="45687" marB="4568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精熟每科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基礎每科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4</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待加強每科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單科上限</a:t>
                      </a:r>
                      <a:r>
                        <a:rPr kumimoji="0" lang="en-US" altLang="zh-TW"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分，五科</a:t>
                      </a:r>
                      <a:r>
                        <a:rPr kumimoji="0" lang="en-US" altLang="zh-TW"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a:t>
                      </a: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國文、數學、英語、社會、自然</a:t>
                      </a:r>
                      <a:r>
                        <a:rPr kumimoji="0" lang="en-US" altLang="zh-TW"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a:t>
                      </a: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上限</a:t>
                      </a:r>
                      <a:r>
                        <a:rPr kumimoji="0" lang="en-US" altLang="zh-TW"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30</a:t>
                      </a: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分 </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1"/>
                  </a:ext>
                </a:extLst>
              </a:tr>
              <a:tr h="1583211">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寫作測驗</a:t>
                      </a:r>
                      <a:endPar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成績</a:t>
                      </a:r>
                    </a:p>
                  </a:txBody>
                  <a:tcPr marL="91444" marR="91444" marT="45687" marB="4568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4</a:t>
                      </a:r>
                      <a:r>
                        <a:rPr kumimoji="0" lang="zh-TW" altLang="en-US" sz="32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BiauKai"/>
                        </a:rPr>
                        <a:t>、</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5</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級分給</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級分給</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1</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級分給</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1</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滿分</a:t>
                      </a:r>
                      <a:r>
                        <a:rPr kumimoji="0" lang="en-US" altLang="zh-TW"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2"/>
                  </a:ext>
                </a:extLst>
              </a:tr>
            </a:tbl>
          </a:graphicData>
        </a:graphic>
      </p:graphicFrame>
    </p:spTree>
  </p:cSld>
  <p:clrMapOvr>
    <a:masterClrMapping/>
  </p:clrMapOvr>
  <p:transition spd="slow"/>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idx="4294967295"/>
          </p:nvPr>
        </p:nvGraphicFramePr>
        <p:xfrm>
          <a:off x="1684338" y="836614"/>
          <a:ext cx="8983662" cy="5616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 name="標題 1"/>
          <p:cNvSpPr>
            <a:spLocks noGrp="1"/>
          </p:cNvSpPr>
          <p:nvPr>
            <p:ph type="title" idx="4294967295"/>
          </p:nvPr>
        </p:nvSpPr>
        <p:spPr>
          <a:xfrm>
            <a:off x="1547814" y="449263"/>
            <a:ext cx="9120187" cy="5762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altLang="zh-TW"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113</a:t>
            </a:r>
            <a:r>
              <a:rPr lang="zh-TW" altLang="en-US"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年桃連區免試入學</a:t>
            </a:r>
            <a:r>
              <a:rPr lang="en-US" altLang="zh-TW"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a:t>
            </a:r>
            <a:r>
              <a:rPr lang="zh-TW" altLang="en-US"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同分超額比序步驟</a:t>
            </a:r>
          </a:p>
        </p:txBody>
      </p:sp>
      <p:sp>
        <p:nvSpPr>
          <p:cNvPr id="163844" name="文字方塊 6"/>
          <p:cNvSpPr txBox="1">
            <a:spLocks noChangeArrowheads="1"/>
          </p:cNvSpPr>
          <p:nvPr/>
        </p:nvSpPr>
        <p:spPr bwMode="auto">
          <a:xfrm>
            <a:off x="1810405" y="2500313"/>
            <a:ext cx="523220" cy="3097212"/>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１各項目加總總積分</a:t>
            </a:r>
          </a:p>
        </p:txBody>
      </p:sp>
      <p:sp>
        <p:nvSpPr>
          <p:cNvPr id="163845" name="文字方塊 7"/>
          <p:cNvSpPr txBox="1">
            <a:spLocks noChangeArrowheads="1"/>
          </p:cNvSpPr>
          <p:nvPr/>
        </p:nvSpPr>
        <p:spPr bwMode="auto">
          <a:xfrm>
            <a:off x="2404130" y="2500313"/>
            <a:ext cx="523220" cy="3376612"/>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２低收入戶學生優先</a:t>
            </a:r>
          </a:p>
        </p:txBody>
      </p:sp>
      <p:sp>
        <p:nvSpPr>
          <p:cNvPr id="163846" name="文字方塊 8"/>
          <p:cNvSpPr txBox="1">
            <a:spLocks noChangeArrowheads="1"/>
          </p:cNvSpPr>
          <p:nvPr/>
        </p:nvSpPr>
        <p:spPr bwMode="auto">
          <a:xfrm>
            <a:off x="2999443" y="2492376"/>
            <a:ext cx="523220" cy="293687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３適性輔導總積分</a:t>
            </a:r>
          </a:p>
        </p:txBody>
      </p:sp>
      <p:sp>
        <p:nvSpPr>
          <p:cNvPr id="163847" name="文字方塊 9"/>
          <p:cNvSpPr txBox="1">
            <a:spLocks noChangeArrowheads="1"/>
          </p:cNvSpPr>
          <p:nvPr/>
        </p:nvSpPr>
        <p:spPr bwMode="auto">
          <a:xfrm>
            <a:off x="3556655" y="2500314"/>
            <a:ext cx="523220" cy="3151187"/>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４多元學習表現總積分</a:t>
            </a:r>
          </a:p>
        </p:txBody>
      </p:sp>
      <p:sp>
        <p:nvSpPr>
          <p:cNvPr id="163848" name="文字方塊 10"/>
          <p:cNvSpPr txBox="1">
            <a:spLocks noChangeArrowheads="1"/>
          </p:cNvSpPr>
          <p:nvPr/>
        </p:nvSpPr>
        <p:spPr bwMode="auto">
          <a:xfrm>
            <a:off x="4132918" y="2500314"/>
            <a:ext cx="523220" cy="3240087"/>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５教育會考換算總積分</a:t>
            </a:r>
          </a:p>
        </p:txBody>
      </p:sp>
      <p:sp>
        <p:nvSpPr>
          <p:cNvPr id="163849" name="文字方塊 11"/>
          <p:cNvSpPr txBox="1">
            <a:spLocks noChangeArrowheads="1"/>
          </p:cNvSpPr>
          <p:nvPr/>
        </p:nvSpPr>
        <p:spPr bwMode="auto">
          <a:xfrm>
            <a:off x="4709180" y="2500313"/>
            <a:ext cx="523220" cy="3097212"/>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６志願序積分</a:t>
            </a:r>
          </a:p>
        </p:txBody>
      </p:sp>
      <p:sp>
        <p:nvSpPr>
          <p:cNvPr id="163850" name="文字方塊 14"/>
          <p:cNvSpPr txBox="1">
            <a:spLocks noChangeArrowheads="1"/>
          </p:cNvSpPr>
          <p:nvPr/>
        </p:nvSpPr>
        <p:spPr bwMode="auto">
          <a:xfrm>
            <a:off x="7608055" y="29241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1" name="文字方塊 16"/>
          <p:cNvSpPr txBox="1">
            <a:spLocks noChangeArrowheads="1"/>
          </p:cNvSpPr>
          <p:nvPr/>
        </p:nvSpPr>
        <p:spPr bwMode="auto">
          <a:xfrm>
            <a:off x="5155367" y="33813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2" name="文字方塊 17"/>
          <p:cNvSpPr txBox="1">
            <a:spLocks noChangeArrowheads="1"/>
          </p:cNvSpPr>
          <p:nvPr/>
        </p:nvSpPr>
        <p:spPr bwMode="auto">
          <a:xfrm>
            <a:off x="5307767" y="35337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3" name="文字方塊 19"/>
          <p:cNvSpPr txBox="1">
            <a:spLocks noChangeArrowheads="1"/>
          </p:cNvSpPr>
          <p:nvPr/>
        </p:nvSpPr>
        <p:spPr bwMode="auto">
          <a:xfrm>
            <a:off x="5979180" y="2511426"/>
            <a:ext cx="523220" cy="324802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８教育會考國文科標示</a:t>
            </a:r>
          </a:p>
        </p:txBody>
      </p:sp>
      <p:sp>
        <p:nvSpPr>
          <p:cNvPr id="163854" name="文字方塊 20"/>
          <p:cNvSpPr txBox="1">
            <a:spLocks noChangeArrowheads="1"/>
          </p:cNvSpPr>
          <p:nvPr/>
        </p:nvSpPr>
        <p:spPr bwMode="auto">
          <a:xfrm>
            <a:off x="6672918" y="2524125"/>
            <a:ext cx="523220" cy="3270250"/>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９教育會考數學科標示</a:t>
            </a:r>
          </a:p>
        </p:txBody>
      </p:sp>
      <p:sp>
        <p:nvSpPr>
          <p:cNvPr id="163855" name="文字方塊 1"/>
          <p:cNvSpPr txBox="1">
            <a:spLocks noChangeArrowheads="1"/>
          </p:cNvSpPr>
          <p:nvPr/>
        </p:nvSpPr>
        <p:spPr bwMode="auto">
          <a:xfrm>
            <a:off x="1455738" y="-373063"/>
            <a:ext cx="184731" cy="584775"/>
          </a:xfrm>
          <a:prstGeom prst="rect">
            <a:avLst/>
          </a:prstGeom>
          <a:noFill/>
          <a:ln w="9525">
            <a:noFill/>
            <a:miter lim="800000"/>
            <a:headEnd/>
            <a:tailEnd/>
          </a:ln>
        </p:spPr>
        <p:txBody>
          <a:bodyPr wrap="none">
            <a:spAutoFit/>
          </a:bodyPr>
          <a:lstStyle/>
          <a:p>
            <a:pPr eaLnBrk="1" hangingPunct="1"/>
            <a:endParaRPr lang="zh-TW" altLang="en-US"/>
          </a:p>
        </p:txBody>
      </p:sp>
      <p:sp>
        <p:nvSpPr>
          <p:cNvPr id="163856" name="文字方塊 22"/>
          <p:cNvSpPr txBox="1">
            <a:spLocks noChangeArrowheads="1"/>
          </p:cNvSpPr>
          <p:nvPr/>
        </p:nvSpPr>
        <p:spPr bwMode="auto">
          <a:xfrm>
            <a:off x="5284330" y="1932238"/>
            <a:ext cx="523220" cy="4351337"/>
          </a:xfrm>
          <a:prstGeom prst="rect">
            <a:avLst/>
          </a:prstGeom>
          <a:noFill/>
          <a:ln w="9525">
            <a:noFill/>
            <a:miter lim="800000"/>
            <a:headEnd/>
            <a:tailEnd/>
          </a:ln>
        </p:spPr>
        <p:txBody>
          <a:bodyPr vert="eaVert">
            <a:spAutoFit/>
          </a:bodyPr>
          <a:lstStyle/>
          <a:p>
            <a:pPr eaLnBrk="1" hangingPunct="1"/>
            <a:r>
              <a:rPr lang="zh-TW" altLang="en-US" sz="2200" dirty="0">
                <a:solidFill>
                  <a:srgbClr val="FF0000"/>
                </a:solidFill>
                <a:latin typeface="標楷體" pitchFamily="65" charset="-120"/>
                <a:ea typeface="標楷體" pitchFamily="65" charset="-120"/>
                <a:cs typeface="BiauKai"/>
              </a:rPr>
              <a:t>７教育會考成績等級標示總點數</a:t>
            </a:r>
          </a:p>
        </p:txBody>
      </p:sp>
      <p:graphicFrame>
        <p:nvGraphicFramePr>
          <p:cNvPr id="28726" name="Group 54"/>
          <p:cNvGraphicFramePr>
            <a:graphicFrameLocks noGrp="1"/>
          </p:cNvGraphicFramePr>
          <p:nvPr/>
        </p:nvGraphicFramePr>
        <p:xfrm>
          <a:off x="1547814" y="5876925"/>
          <a:ext cx="6108699" cy="952500"/>
        </p:xfrm>
        <a:graphic>
          <a:graphicData uri="http://schemas.openxmlformats.org/drawingml/2006/table">
            <a:tbl>
              <a:tblPr/>
              <a:tblGrid>
                <a:gridCol w="812182">
                  <a:extLst>
                    <a:ext uri="{9D8B030D-6E8A-4147-A177-3AD203B41FA5}">
                      <a16:colId xmlns:a16="http://schemas.microsoft.com/office/drawing/2014/main" val="20000"/>
                    </a:ext>
                  </a:extLst>
                </a:gridCol>
                <a:gridCol w="878867">
                  <a:extLst>
                    <a:ext uri="{9D8B030D-6E8A-4147-A177-3AD203B41FA5}">
                      <a16:colId xmlns:a16="http://schemas.microsoft.com/office/drawing/2014/main" val="20001"/>
                    </a:ext>
                  </a:extLst>
                </a:gridCol>
                <a:gridCol w="709980">
                  <a:extLst>
                    <a:ext uri="{9D8B030D-6E8A-4147-A177-3AD203B41FA5}">
                      <a16:colId xmlns:a16="http://schemas.microsoft.com/office/drawing/2014/main" val="20002"/>
                    </a:ext>
                  </a:extLst>
                </a:gridCol>
                <a:gridCol w="631093">
                  <a:extLst>
                    <a:ext uri="{9D8B030D-6E8A-4147-A177-3AD203B41FA5}">
                      <a16:colId xmlns:a16="http://schemas.microsoft.com/office/drawing/2014/main" val="20003"/>
                    </a:ext>
                  </a:extLst>
                </a:gridCol>
                <a:gridCol w="867752">
                  <a:extLst>
                    <a:ext uri="{9D8B030D-6E8A-4147-A177-3AD203B41FA5}">
                      <a16:colId xmlns:a16="http://schemas.microsoft.com/office/drawing/2014/main" val="20004"/>
                    </a:ext>
                  </a:extLst>
                </a:gridCol>
                <a:gridCol w="788865">
                  <a:extLst>
                    <a:ext uri="{9D8B030D-6E8A-4147-A177-3AD203B41FA5}">
                      <a16:colId xmlns:a16="http://schemas.microsoft.com/office/drawing/2014/main" val="20005"/>
                    </a:ext>
                  </a:extLst>
                </a:gridCol>
                <a:gridCol w="709980">
                  <a:extLst>
                    <a:ext uri="{9D8B030D-6E8A-4147-A177-3AD203B41FA5}">
                      <a16:colId xmlns:a16="http://schemas.microsoft.com/office/drawing/2014/main" val="20006"/>
                    </a:ext>
                  </a:extLst>
                </a:gridCol>
                <a:gridCol w="709980">
                  <a:extLst>
                    <a:ext uri="{9D8B030D-6E8A-4147-A177-3AD203B41FA5}">
                      <a16:colId xmlns:a16="http://schemas.microsoft.com/office/drawing/2014/main" val="20007"/>
                    </a:ext>
                  </a:extLst>
                </a:gridCol>
              </a:tblGrid>
              <a:tr h="600075">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等級</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
                      </a:r>
                      <a:b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b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標示</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C</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0"/>
                  </a:ext>
                </a:extLst>
              </a:tr>
              <a:tr h="287338">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點數</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7</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6</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5</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4</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3</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2</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1</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aphicFrame>
        <p:nvGraphicFramePr>
          <p:cNvPr id="23" name="Group 54"/>
          <p:cNvGraphicFramePr>
            <a:graphicFrameLocks noGrp="1"/>
          </p:cNvGraphicFramePr>
          <p:nvPr/>
        </p:nvGraphicFramePr>
        <p:xfrm>
          <a:off x="1547814" y="1049338"/>
          <a:ext cx="6267449" cy="952500"/>
        </p:xfrm>
        <a:graphic>
          <a:graphicData uri="http://schemas.openxmlformats.org/drawingml/2006/table">
            <a:tbl>
              <a:tblPr/>
              <a:tblGrid>
                <a:gridCol w="780356">
                  <a:extLst>
                    <a:ext uri="{9D8B030D-6E8A-4147-A177-3AD203B41FA5}">
                      <a16:colId xmlns:a16="http://schemas.microsoft.com/office/drawing/2014/main" val="20000"/>
                    </a:ext>
                  </a:extLst>
                </a:gridCol>
                <a:gridCol w="2157466">
                  <a:extLst>
                    <a:ext uri="{9D8B030D-6E8A-4147-A177-3AD203B41FA5}">
                      <a16:colId xmlns:a16="http://schemas.microsoft.com/office/drawing/2014/main" val="20001"/>
                    </a:ext>
                  </a:extLst>
                </a:gridCol>
                <a:gridCol w="2268492">
                  <a:extLst>
                    <a:ext uri="{9D8B030D-6E8A-4147-A177-3AD203B41FA5}">
                      <a16:colId xmlns:a16="http://schemas.microsoft.com/office/drawing/2014/main" val="20002"/>
                    </a:ext>
                  </a:extLst>
                </a:gridCol>
                <a:gridCol w="1061135">
                  <a:extLst>
                    <a:ext uri="{9D8B030D-6E8A-4147-A177-3AD203B41FA5}">
                      <a16:colId xmlns:a16="http://schemas.microsoft.com/office/drawing/2014/main" val="20003"/>
                    </a:ext>
                  </a:extLst>
                </a:gridCol>
              </a:tblGrid>
              <a:tr h="600075">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各科成績</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精熟</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(A++,A+,A)</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基礎</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(B++,B+,B)</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待加強</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C</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0"/>
                  </a:ext>
                </a:extLst>
              </a:tr>
              <a:tr h="287338">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積分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6</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4</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pSp>
        <p:nvGrpSpPr>
          <p:cNvPr id="163903" name="群組 4"/>
          <p:cNvGrpSpPr>
            <a:grpSpLocks/>
          </p:cNvGrpSpPr>
          <p:nvPr/>
        </p:nvGrpSpPr>
        <p:grpSpPr bwMode="auto">
          <a:xfrm>
            <a:off x="7921626" y="2441576"/>
            <a:ext cx="614363" cy="3598863"/>
            <a:chOff x="6164801" y="2441134"/>
            <a:chExt cx="614949" cy="3598966"/>
          </a:xfrm>
        </p:grpSpPr>
        <p:sp>
          <p:nvSpPr>
            <p:cNvPr id="163912" name="文字方塊 22"/>
            <p:cNvSpPr txBox="1">
              <a:spLocks noChangeArrowheads="1"/>
            </p:cNvSpPr>
            <p:nvPr/>
          </p:nvSpPr>
          <p:spPr bwMode="auto">
            <a:xfrm>
              <a:off x="6174353" y="2800013"/>
              <a:ext cx="523719" cy="3240087"/>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教育會考社會科標示</a:t>
              </a:r>
            </a:p>
          </p:txBody>
        </p:sp>
        <p:sp>
          <p:nvSpPr>
            <p:cNvPr id="163913" name="文字方塊 1"/>
            <p:cNvSpPr txBox="1">
              <a:spLocks noChangeArrowheads="1"/>
            </p:cNvSpPr>
            <p:nvPr/>
          </p:nvSpPr>
          <p:spPr bwMode="auto">
            <a:xfrm>
              <a:off x="6164801" y="2441134"/>
              <a:ext cx="614949" cy="430887"/>
            </a:xfrm>
            <a:prstGeom prst="rect">
              <a:avLst/>
            </a:prstGeom>
            <a:noFill/>
            <a:ln w="9525">
              <a:noFill/>
              <a:miter lim="800000"/>
              <a:headEnd/>
              <a:tailEnd/>
            </a:ln>
          </p:spPr>
          <p:txBody>
            <a:bodyPr>
              <a:spAutoFit/>
            </a:bodyPr>
            <a:lstStyle/>
            <a:p>
              <a:pPr eaLnBrk="1" hangingPunct="1"/>
              <a:r>
                <a:rPr lang="en-US" altLang="zh-TW" sz="2200">
                  <a:solidFill>
                    <a:srgbClr val="660066"/>
                  </a:solidFill>
                </a:rPr>
                <a:t>11</a:t>
              </a:r>
              <a:endParaRPr lang="zh-TW" altLang="en-US" sz="2200">
                <a:solidFill>
                  <a:srgbClr val="660066"/>
                </a:solidFill>
              </a:endParaRPr>
            </a:p>
          </p:txBody>
        </p:sp>
      </p:grpSp>
      <p:grpSp>
        <p:nvGrpSpPr>
          <p:cNvPr id="163904" name="群組 3"/>
          <p:cNvGrpSpPr>
            <a:grpSpLocks/>
          </p:cNvGrpSpPr>
          <p:nvPr/>
        </p:nvGrpSpPr>
        <p:grpSpPr bwMode="auto">
          <a:xfrm>
            <a:off x="8164692" y="2441576"/>
            <a:ext cx="1088847" cy="3629025"/>
            <a:chOff x="6437794" y="2441134"/>
            <a:chExt cx="1088622" cy="3629129"/>
          </a:xfrm>
        </p:grpSpPr>
        <p:sp>
          <p:nvSpPr>
            <p:cNvPr id="163910" name="文字方塊 23"/>
            <p:cNvSpPr txBox="1">
              <a:spLocks noChangeArrowheads="1"/>
            </p:cNvSpPr>
            <p:nvPr/>
          </p:nvSpPr>
          <p:spPr bwMode="auto">
            <a:xfrm>
              <a:off x="6437794" y="2800013"/>
              <a:ext cx="861596" cy="3270250"/>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教育會考自然科標示</a:t>
              </a:r>
            </a:p>
            <a:p>
              <a:pPr eaLnBrk="1" hangingPunct="1"/>
              <a:endParaRPr lang="zh-TW" altLang="en-US" sz="2200">
                <a:solidFill>
                  <a:srgbClr val="0000FF"/>
                </a:solidFill>
                <a:latin typeface="標楷體" pitchFamily="65" charset="-120"/>
                <a:ea typeface="標楷體" pitchFamily="65" charset="-120"/>
                <a:cs typeface="BiauKai"/>
              </a:endParaRPr>
            </a:p>
          </p:txBody>
        </p:sp>
        <p:sp>
          <p:nvSpPr>
            <p:cNvPr id="163911" name="文字方塊 25"/>
            <p:cNvSpPr txBox="1">
              <a:spLocks noChangeArrowheads="1"/>
            </p:cNvSpPr>
            <p:nvPr/>
          </p:nvSpPr>
          <p:spPr bwMode="auto">
            <a:xfrm>
              <a:off x="6770416" y="2441134"/>
              <a:ext cx="756000" cy="430887"/>
            </a:xfrm>
            <a:prstGeom prst="rect">
              <a:avLst/>
            </a:prstGeom>
            <a:noFill/>
            <a:ln w="9525">
              <a:noFill/>
              <a:miter lim="800000"/>
              <a:headEnd/>
              <a:tailEnd/>
            </a:ln>
          </p:spPr>
          <p:txBody>
            <a:bodyPr>
              <a:spAutoFit/>
            </a:bodyPr>
            <a:lstStyle/>
            <a:p>
              <a:pPr eaLnBrk="1" hangingPunct="1"/>
              <a:r>
                <a:rPr lang="en-US" altLang="zh-TW" sz="2200">
                  <a:solidFill>
                    <a:srgbClr val="0000FF"/>
                  </a:solidFill>
                </a:rPr>
                <a:t>12</a:t>
              </a:r>
              <a:endParaRPr lang="zh-TW" altLang="en-US" sz="2200">
                <a:solidFill>
                  <a:srgbClr val="0000FF"/>
                </a:solidFill>
              </a:endParaRPr>
            </a:p>
          </p:txBody>
        </p:sp>
      </p:grpSp>
      <p:grpSp>
        <p:nvGrpSpPr>
          <p:cNvPr id="163905" name="群組 7"/>
          <p:cNvGrpSpPr>
            <a:grpSpLocks/>
          </p:cNvGrpSpPr>
          <p:nvPr/>
        </p:nvGrpSpPr>
        <p:grpSpPr bwMode="auto">
          <a:xfrm>
            <a:off x="7270751" y="2449513"/>
            <a:ext cx="771525" cy="3503612"/>
            <a:chOff x="5528746" y="2449616"/>
            <a:chExt cx="771599" cy="3502928"/>
          </a:xfrm>
        </p:grpSpPr>
        <p:sp>
          <p:nvSpPr>
            <p:cNvPr id="163908" name="文字方塊 21"/>
            <p:cNvSpPr txBox="1">
              <a:spLocks noChangeArrowheads="1"/>
            </p:cNvSpPr>
            <p:nvPr/>
          </p:nvSpPr>
          <p:spPr bwMode="auto">
            <a:xfrm>
              <a:off x="5550022" y="2793419"/>
              <a:ext cx="523270" cy="315912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教育會考英語科標示</a:t>
              </a:r>
            </a:p>
          </p:txBody>
        </p:sp>
        <p:sp>
          <p:nvSpPr>
            <p:cNvPr id="163909" name="文字方塊 28"/>
            <p:cNvSpPr txBox="1">
              <a:spLocks noChangeArrowheads="1"/>
            </p:cNvSpPr>
            <p:nvPr/>
          </p:nvSpPr>
          <p:spPr bwMode="auto">
            <a:xfrm>
              <a:off x="5528746" y="2449616"/>
              <a:ext cx="771599" cy="430887"/>
            </a:xfrm>
            <a:prstGeom prst="rect">
              <a:avLst/>
            </a:prstGeom>
            <a:noFill/>
            <a:ln w="9525">
              <a:noFill/>
              <a:miter lim="800000"/>
              <a:headEnd/>
              <a:tailEnd/>
            </a:ln>
          </p:spPr>
          <p:txBody>
            <a:bodyPr>
              <a:spAutoFit/>
            </a:bodyPr>
            <a:lstStyle/>
            <a:p>
              <a:pPr eaLnBrk="1" hangingPunct="1"/>
              <a:r>
                <a:rPr lang="en-US" altLang="zh-TW" sz="2200">
                  <a:solidFill>
                    <a:srgbClr val="0000FF"/>
                  </a:solidFill>
                </a:rPr>
                <a:t>10</a:t>
              </a:r>
              <a:endParaRPr lang="zh-TW" altLang="en-US" sz="2200">
                <a:solidFill>
                  <a:srgbClr val="0000FF"/>
                </a:solidFill>
              </a:endParaRPr>
            </a:p>
          </p:txBody>
        </p:sp>
      </p:grpSp>
      <p:sp>
        <p:nvSpPr>
          <p:cNvPr id="163906" name="文字方塊 24"/>
          <p:cNvSpPr txBox="1">
            <a:spLocks noChangeArrowheads="1"/>
          </p:cNvSpPr>
          <p:nvPr/>
        </p:nvSpPr>
        <p:spPr bwMode="auto">
          <a:xfrm rot="-5400000">
            <a:off x="9072096" y="4988720"/>
            <a:ext cx="523220" cy="3240087"/>
          </a:xfrm>
          <a:prstGeom prst="rect">
            <a:avLst/>
          </a:prstGeom>
          <a:noFill/>
          <a:ln w="9525">
            <a:noFill/>
            <a:miter lim="800000"/>
            <a:headEnd/>
            <a:tailEnd/>
          </a:ln>
        </p:spPr>
        <p:txBody>
          <a:bodyPr vert="eaVert">
            <a:spAutoFit/>
          </a:bodyPr>
          <a:lstStyle/>
          <a:p>
            <a:pPr eaLnBrk="1" hangingPunct="1"/>
            <a:r>
              <a:rPr lang="en-US" altLang="zh-TW" sz="2200" b="1">
                <a:solidFill>
                  <a:srgbClr val="FF0000"/>
                </a:solidFill>
                <a:latin typeface="標楷體" pitchFamily="65" charset="-120"/>
                <a:ea typeface="標楷體" pitchFamily="65" charset="-120"/>
              </a:rPr>
              <a:t>(A</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&gt;A</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&gt;A&gt; B</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&gt;B</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&gt;B&gt;C)</a:t>
            </a:r>
            <a:endParaRPr lang="en-US" altLang="zh-TW" sz="2200" b="1">
              <a:solidFill>
                <a:srgbClr val="FF0000"/>
              </a:solidFill>
              <a:latin typeface="標楷體" pitchFamily="65" charset="-120"/>
              <a:ea typeface="標楷體" pitchFamily="65" charset="-120"/>
              <a:cs typeface="BiauKai"/>
            </a:endParaRPr>
          </a:p>
        </p:txBody>
      </p:sp>
      <p:sp>
        <p:nvSpPr>
          <p:cNvPr id="163907" name="文字方塊 24"/>
          <p:cNvSpPr txBox="1">
            <a:spLocks noChangeArrowheads="1"/>
          </p:cNvSpPr>
          <p:nvPr/>
        </p:nvSpPr>
        <p:spPr bwMode="auto">
          <a:xfrm rot="-5400000">
            <a:off x="8937158" y="5431632"/>
            <a:ext cx="523220" cy="1503362"/>
          </a:xfrm>
          <a:prstGeom prst="rect">
            <a:avLst/>
          </a:prstGeom>
          <a:noFill/>
          <a:ln w="9525">
            <a:noFill/>
            <a:miter lim="800000"/>
            <a:headEnd/>
            <a:tailEnd/>
          </a:ln>
        </p:spPr>
        <p:txBody>
          <a:bodyPr vert="eaVert">
            <a:spAutoFit/>
          </a:bodyPr>
          <a:lstStyle/>
          <a:p>
            <a:pPr eaLnBrk="1" hangingPunct="1"/>
            <a:r>
              <a:rPr lang="zh-TW" altLang="en-US" sz="2200" b="1">
                <a:solidFill>
                  <a:srgbClr val="FF0000"/>
                </a:solidFill>
                <a:latin typeface="標楷體" pitchFamily="65" charset="-120"/>
                <a:ea typeface="標楷體" pitchFamily="65" charset="-120"/>
                <a:cs typeface="BiauKai"/>
              </a:rPr>
              <a:t>標示比序</a:t>
            </a:r>
            <a:endParaRPr lang="en-US" altLang="zh-TW" sz="2200" b="1">
              <a:solidFill>
                <a:srgbClr val="FF0000"/>
              </a:solidFill>
              <a:latin typeface="標楷體" pitchFamily="65" charset="-120"/>
              <a:ea typeface="標楷體" pitchFamily="65" charset="-120"/>
              <a:cs typeface="BiauKai"/>
            </a:endParaRPr>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590" name="Rectangle 966"/>
          <p:cNvSpPr>
            <a:spLocks noChangeArrowheads="1"/>
          </p:cNvSpPr>
          <p:nvPr/>
        </p:nvSpPr>
        <p:spPr bwMode="auto">
          <a:xfrm>
            <a:off x="1992314" y="765175"/>
            <a:ext cx="8207375" cy="1500188"/>
          </a:xfrm>
          <a:prstGeom prst="rect">
            <a:avLst/>
          </a:prstGeom>
          <a:noFill/>
          <a:ln w="9525">
            <a:noFill/>
            <a:miter lim="800000"/>
            <a:headEnd/>
            <a:tailEnd/>
          </a:ln>
        </p:spPr>
        <p:txBody>
          <a:bodyPr anchor="b"/>
          <a:lstStyle/>
          <a:p>
            <a:pPr algn="ctr" eaLnBrk="1" hangingPunct="1">
              <a:spcBef>
                <a:spcPct val="20000"/>
              </a:spcBef>
              <a:buSzPct val="100000"/>
              <a:defRPr/>
            </a:pPr>
            <a:r>
              <a:rPr lang="zh-TW" altLang="en-US" sz="5400" dirty="0">
                <a:solidFill>
                  <a:srgbClr val="0000FF"/>
                </a:solidFill>
                <a:effectLst>
                  <a:outerShdw blurRad="38100" dist="38100" dir="2700000" algn="tl">
                    <a:srgbClr val="C0C0C0"/>
                  </a:outerShdw>
                </a:effectLst>
                <a:latin typeface="標楷體" pitchFamily="65" charset="-120"/>
                <a:ea typeface="標楷體" pitchFamily="65" charset="-120"/>
                <a:sym typeface="Arial" charset="0"/>
              </a:rPr>
              <a:t>五專入學簡介</a:t>
            </a:r>
            <a:endParaRPr lang="en-US" altLang="en-US" dirty="0">
              <a:latin typeface="Arial" charset="0"/>
              <a:ea typeface="新細明體" charset="-120"/>
              <a:sym typeface="Arial" charset="0"/>
            </a:endParaRPr>
          </a:p>
        </p:txBody>
      </p:sp>
      <p:sp>
        <p:nvSpPr>
          <p:cNvPr id="165892" name="Rectangle 966"/>
          <p:cNvSpPr>
            <a:spLocks noChangeArrowheads="1"/>
          </p:cNvSpPr>
          <p:nvPr/>
        </p:nvSpPr>
        <p:spPr bwMode="auto">
          <a:xfrm>
            <a:off x="1847851" y="2708275"/>
            <a:ext cx="8207375" cy="2293938"/>
          </a:xfrm>
          <a:prstGeom prst="rect">
            <a:avLst/>
          </a:prstGeom>
          <a:noFill/>
          <a:ln w="9525">
            <a:noFill/>
            <a:miter lim="800000"/>
            <a:headEnd/>
            <a:tailEnd/>
          </a:ln>
        </p:spPr>
        <p:txBody>
          <a:bodyPr anchor="b"/>
          <a:lstStyle/>
          <a:p>
            <a:pPr eaLnBrk="1" hangingPunct="1">
              <a:spcBef>
                <a:spcPct val="20000"/>
              </a:spcBef>
            </a:pPr>
            <a:r>
              <a:rPr lang="en-US" altLang="zh-TW" b="1" dirty="0">
                <a:latin typeface="標楷體" pitchFamily="65" charset="-120"/>
                <a:ea typeface="標楷體" pitchFamily="65" charset="-120"/>
                <a:sym typeface="Arial" pitchFamily="34" charset="0"/>
              </a:rPr>
              <a:t>1.</a:t>
            </a:r>
            <a:r>
              <a:rPr lang="zh-TW" altLang="en-US" b="1" dirty="0">
                <a:latin typeface="標楷體" pitchFamily="65" charset="-120"/>
                <a:ea typeface="標楷體" pitchFamily="65" charset="-120"/>
                <a:sym typeface="Arial" pitchFamily="34" charset="0"/>
              </a:rPr>
              <a:t>五專名額不再納入各縣市高中職免試考區。</a:t>
            </a:r>
            <a:endParaRPr lang="en-US" altLang="zh-TW" b="1" dirty="0">
              <a:latin typeface="標楷體" pitchFamily="65" charset="-120"/>
              <a:ea typeface="標楷體" pitchFamily="65" charset="-120"/>
              <a:sym typeface="Arial" pitchFamily="34" charset="0"/>
            </a:endParaRPr>
          </a:p>
          <a:p>
            <a:pPr eaLnBrk="1" hangingPunct="1">
              <a:spcBef>
                <a:spcPct val="20000"/>
              </a:spcBef>
            </a:pPr>
            <a:r>
              <a:rPr lang="en-US" altLang="zh-TW" b="1" dirty="0">
                <a:latin typeface="標楷體" pitchFamily="65" charset="-120"/>
                <a:ea typeface="標楷體" pitchFamily="65" charset="-120"/>
                <a:sym typeface="Arial" pitchFamily="34" charset="0"/>
              </a:rPr>
              <a:t>2.</a:t>
            </a:r>
            <a:r>
              <a:rPr lang="zh-TW" altLang="en-US" b="1" dirty="0">
                <a:latin typeface="標楷體" pitchFamily="65" charset="-120"/>
                <a:ea typeface="標楷體" pitchFamily="65" charset="-120"/>
                <a:sym typeface="Arial" pitchFamily="34" charset="0"/>
              </a:rPr>
              <a:t>五專升學管道：</a:t>
            </a:r>
            <a:endParaRPr lang="en-US" altLang="zh-TW" b="1" dirty="0">
              <a:latin typeface="標楷體" pitchFamily="65" charset="-120"/>
              <a:ea typeface="標楷體" pitchFamily="65" charset="-120"/>
              <a:sym typeface="Arial" pitchFamily="34" charset="0"/>
            </a:endParaRPr>
          </a:p>
          <a:p>
            <a:pPr eaLnBrk="1" hangingPunct="1">
              <a:spcBef>
                <a:spcPct val="20000"/>
              </a:spcBef>
            </a:pPr>
            <a:r>
              <a:rPr lang="zh-TW" altLang="en-US" b="1" dirty="0">
                <a:solidFill>
                  <a:srgbClr val="00B050"/>
                </a:solidFill>
                <a:latin typeface="標楷體" pitchFamily="65" charset="-120"/>
                <a:ea typeface="標楷體" pitchFamily="65" charset="-120"/>
                <a:sym typeface="Arial" pitchFamily="34" charset="0"/>
              </a:rPr>
              <a:t>  </a:t>
            </a:r>
            <a:r>
              <a:rPr lang="en-US" altLang="zh-TW" b="1" dirty="0">
                <a:solidFill>
                  <a:srgbClr val="00B050"/>
                </a:solidFill>
                <a:latin typeface="標楷體" pitchFamily="65" charset="-120"/>
                <a:ea typeface="標楷體" pitchFamily="65" charset="-120"/>
                <a:sym typeface="Arial" pitchFamily="34" charset="0"/>
              </a:rPr>
              <a:t>-6</a:t>
            </a:r>
            <a:r>
              <a:rPr lang="zh-TW" altLang="en-US" b="1" dirty="0">
                <a:solidFill>
                  <a:srgbClr val="00B050"/>
                </a:solidFill>
                <a:latin typeface="標楷體" pitchFamily="65" charset="-120"/>
                <a:ea typeface="標楷體" pitchFamily="65" charset="-120"/>
                <a:sym typeface="Arial" pitchFamily="34" charset="0"/>
              </a:rPr>
              <a:t>月五專優先免試入學（電腦志願） </a:t>
            </a:r>
            <a:endParaRPr lang="en-US" altLang="zh-TW" b="1" dirty="0">
              <a:solidFill>
                <a:srgbClr val="00B050"/>
              </a:solidFill>
              <a:latin typeface="標楷體" pitchFamily="65" charset="-120"/>
              <a:ea typeface="標楷體" pitchFamily="65" charset="-120"/>
              <a:sym typeface="Arial" pitchFamily="34" charset="0"/>
            </a:endParaRPr>
          </a:p>
          <a:p>
            <a:pPr eaLnBrk="1" hangingPunct="1">
              <a:spcBef>
                <a:spcPct val="20000"/>
              </a:spcBef>
            </a:pPr>
            <a:r>
              <a:rPr lang="zh-TW" altLang="en-US" b="1" dirty="0">
                <a:latin typeface="標楷體" pitchFamily="65" charset="-120"/>
                <a:ea typeface="標楷體" pitchFamily="65" charset="-120"/>
                <a:sym typeface="Arial" pitchFamily="34" charset="0"/>
              </a:rPr>
              <a:t>  </a:t>
            </a:r>
            <a:r>
              <a:rPr lang="en-US" altLang="zh-TW" b="1" dirty="0">
                <a:solidFill>
                  <a:srgbClr val="FF0000"/>
                </a:solidFill>
                <a:latin typeface="標楷體" pitchFamily="65" charset="-120"/>
                <a:ea typeface="標楷體" pitchFamily="65" charset="-120"/>
                <a:sym typeface="Arial" pitchFamily="34" charset="0"/>
              </a:rPr>
              <a:t>-7</a:t>
            </a:r>
            <a:r>
              <a:rPr lang="zh-TW" altLang="en-US" b="1" dirty="0">
                <a:solidFill>
                  <a:srgbClr val="FF0000"/>
                </a:solidFill>
                <a:latin typeface="標楷體" pitchFamily="65" charset="-120"/>
                <a:ea typeface="標楷體" pitchFamily="65" charset="-120"/>
                <a:sym typeface="Arial" pitchFamily="34" charset="0"/>
              </a:rPr>
              <a:t>月五專聯合免試入學（現場登記分發） </a:t>
            </a:r>
            <a:endParaRPr lang="en-US" altLang="en-US" dirty="0">
              <a:latin typeface="標楷體" pitchFamily="65" charset="-120"/>
              <a:ea typeface="標楷體" pitchFamily="65" charset="-120"/>
              <a:sym typeface="Arial" pitchFamily="34"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a:spLocks noGrp="1"/>
          </p:cNvSpPr>
          <p:nvPr>
            <p:ph type="title"/>
          </p:nvPr>
        </p:nvSpPr>
        <p:spPr/>
        <p:txBody>
          <a:bodyPr/>
          <a:lstStyle/>
          <a:p>
            <a:r>
              <a:rPr lang="zh-TW" altLang="en-US" b="1">
                <a:solidFill>
                  <a:srgbClr val="0000FF"/>
                </a:solidFill>
                <a:latin typeface="標楷體" pitchFamily="65" charset="-120"/>
                <a:ea typeface="標楷體" pitchFamily="65" charset="-120"/>
                <a:cs typeface="Times New Roman" pitchFamily="18" charset="0"/>
              </a:rPr>
              <a:t>五專入學時程</a:t>
            </a:r>
            <a:endParaRPr lang="zh-TW" altLang="en-US">
              <a:ea typeface="標楷體" pitchFamily="65" charset="-120"/>
              <a:cs typeface="Times New Roman" pitchFamily="18" charset="0"/>
            </a:endParaRPr>
          </a:p>
        </p:txBody>
      </p:sp>
      <p:sp>
        <p:nvSpPr>
          <p:cNvPr id="4" name="Rectangle 966"/>
          <p:cNvSpPr>
            <a:spLocks noChangeArrowheads="1"/>
          </p:cNvSpPr>
          <p:nvPr/>
        </p:nvSpPr>
        <p:spPr bwMode="auto">
          <a:xfrm>
            <a:off x="1919289" y="2132856"/>
            <a:ext cx="8207375" cy="3515470"/>
          </a:xfrm>
          <a:prstGeom prst="rect">
            <a:avLst/>
          </a:prstGeom>
          <a:noFill/>
          <a:ln w="9525">
            <a:noFill/>
            <a:miter lim="800000"/>
            <a:headEnd/>
            <a:tailEnd/>
          </a:ln>
        </p:spPr>
        <p:txBody>
          <a:bodyPr anchor="b"/>
          <a:lstStyle/>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5/20-24</a:t>
            </a:r>
            <a:r>
              <a:rPr lang="zh-TW" altLang="zh-TW" b="1" dirty="0">
                <a:solidFill>
                  <a:srgbClr val="00B050"/>
                </a:solidFill>
                <a:latin typeface="標楷體" pitchFamily="65" charset="-120"/>
                <a:ea typeface="標楷體" pitchFamily="65" charset="-120"/>
              </a:rPr>
              <a:t>五專優先免試報名</a:t>
            </a:r>
            <a:r>
              <a:rPr lang="zh-TW" altLang="en-US" b="1" dirty="0">
                <a:solidFill>
                  <a:srgbClr val="00B050"/>
                </a:solidFill>
                <a:latin typeface="標楷體" pitchFamily="65" charset="-120"/>
                <a:ea typeface="標楷體" pitchFamily="65" charset="-120"/>
              </a:rPr>
              <a:t>。</a:t>
            </a:r>
            <a:endParaRPr lang="zh-TW"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6/14</a:t>
            </a:r>
            <a:r>
              <a:rPr lang="zh-TW" altLang="zh-TW" b="1" dirty="0">
                <a:solidFill>
                  <a:srgbClr val="00B050"/>
                </a:solidFill>
                <a:latin typeface="標楷體" pitchFamily="65" charset="-120"/>
                <a:ea typeface="標楷體" pitchFamily="65" charset="-120"/>
              </a:rPr>
              <a:t>五專優先免試放榜</a:t>
            </a:r>
            <a:r>
              <a:rPr lang="zh-TW" altLang="en-US" b="1" dirty="0">
                <a:solidFill>
                  <a:srgbClr val="00B050"/>
                </a:solidFill>
                <a:latin typeface="標楷體" pitchFamily="65" charset="-120"/>
                <a:ea typeface="標楷體" pitchFamily="65" charset="-120"/>
              </a:rPr>
              <a:t>。</a:t>
            </a:r>
            <a:endParaRPr lang="en-US"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6/18</a:t>
            </a:r>
            <a:r>
              <a:rPr lang="zh-TW" altLang="zh-TW" b="1" dirty="0">
                <a:solidFill>
                  <a:srgbClr val="00B050"/>
                </a:solidFill>
                <a:latin typeface="標楷體" pitchFamily="65" charset="-120"/>
                <a:ea typeface="標楷體" pitchFamily="65" charset="-120"/>
              </a:rPr>
              <a:t>五專優先免試報到</a:t>
            </a:r>
            <a:r>
              <a:rPr lang="zh-TW" altLang="en-US" b="1" dirty="0">
                <a:solidFill>
                  <a:srgbClr val="00B050"/>
                </a:solidFill>
                <a:latin typeface="標楷體" pitchFamily="65" charset="-120"/>
                <a:ea typeface="標楷體" pitchFamily="65" charset="-120"/>
              </a:rPr>
              <a:t>。</a:t>
            </a:r>
            <a:endParaRPr lang="en-US"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FF0000"/>
                </a:solidFill>
                <a:latin typeface="標楷體" pitchFamily="65" charset="-120"/>
                <a:ea typeface="標楷體" pitchFamily="65" charset="-120"/>
              </a:rPr>
              <a:t>6/20-6/30</a:t>
            </a:r>
            <a:r>
              <a:rPr lang="zh-TW" altLang="zh-TW" b="1" dirty="0">
                <a:solidFill>
                  <a:srgbClr val="FF0000"/>
                </a:solidFill>
                <a:latin typeface="標楷體" pitchFamily="65" charset="-120"/>
                <a:ea typeface="標楷體" pitchFamily="65" charset="-120"/>
              </a:rPr>
              <a:t>五專聯合免試報名</a:t>
            </a:r>
            <a:r>
              <a:rPr lang="zh-TW" altLang="en-US" b="1" dirty="0">
                <a:solidFill>
                  <a:srgbClr val="FF0000"/>
                </a:solidFill>
                <a:latin typeface="標楷體" pitchFamily="65" charset="-120"/>
                <a:ea typeface="標楷體" pitchFamily="65" charset="-120"/>
              </a:rPr>
              <a:t>。</a:t>
            </a:r>
            <a:endParaRPr lang="en-US" altLang="zh-TW" b="1" dirty="0">
              <a:solidFill>
                <a:srgbClr val="FF000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FF0000"/>
                </a:solidFill>
                <a:latin typeface="標楷體" pitchFamily="65" charset="-120"/>
                <a:ea typeface="標楷體" pitchFamily="65" charset="-120"/>
              </a:rPr>
              <a:t>7</a:t>
            </a:r>
            <a:r>
              <a:rPr lang="zh-TW" altLang="en-US" b="1" dirty="0">
                <a:solidFill>
                  <a:srgbClr val="FF0000"/>
                </a:solidFill>
                <a:latin typeface="標楷體" pitchFamily="65" charset="-120"/>
                <a:ea typeface="標楷體" pitchFamily="65" charset="-120"/>
              </a:rPr>
              <a:t>月初寄發</a:t>
            </a:r>
            <a:r>
              <a:rPr lang="zh-TW" altLang="zh-TW" b="1" dirty="0">
                <a:solidFill>
                  <a:srgbClr val="FF0000"/>
                </a:solidFill>
                <a:latin typeface="標楷體" pitchFamily="65" charset="-120"/>
                <a:ea typeface="標楷體" pitchFamily="65" charset="-120"/>
              </a:rPr>
              <a:t>五專聯合免試現場登記</a:t>
            </a:r>
            <a:r>
              <a:rPr lang="zh-TW" altLang="en-US" b="1" dirty="0">
                <a:solidFill>
                  <a:srgbClr val="FF0000"/>
                </a:solidFill>
                <a:latin typeface="標楷體" pitchFamily="65" charset="-120"/>
                <a:ea typeface="標楷體" pitchFamily="65" charset="-120"/>
              </a:rPr>
              <a:t>順位通知。</a:t>
            </a:r>
            <a:endParaRPr lang="zh-TW" altLang="zh-TW" b="1" dirty="0">
              <a:solidFill>
                <a:srgbClr val="FF0000"/>
              </a:solidFill>
              <a:latin typeface="標楷體" pitchFamily="65" charset="-120"/>
              <a:ea typeface="標楷體" pitchFamily="65" charset="-120"/>
            </a:endParaRPr>
          </a:p>
          <a:p>
            <a:pPr marL="514350" indent="-514350" eaLnBrk="1" hangingPunct="1">
              <a:spcBef>
                <a:spcPct val="20000"/>
              </a:spcBef>
              <a:buSzPct val="100000"/>
              <a:defRPr/>
            </a:pPr>
            <a:r>
              <a:rPr lang="en-US" altLang="zh-TW" b="1" dirty="0">
                <a:solidFill>
                  <a:srgbClr val="FF0000"/>
                </a:solidFill>
                <a:latin typeface="標楷體" pitchFamily="65" charset="-120"/>
                <a:ea typeface="標楷體" pitchFamily="65" charset="-120"/>
              </a:rPr>
              <a:t>7/10</a:t>
            </a:r>
            <a:r>
              <a:rPr lang="zh-TW" altLang="zh-TW" b="1" dirty="0">
                <a:solidFill>
                  <a:srgbClr val="FF0000"/>
                </a:solidFill>
                <a:latin typeface="標楷體" pitchFamily="65" charset="-120"/>
                <a:ea typeface="標楷體" pitchFamily="65" charset="-120"/>
              </a:rPr>
              <a:t>五專聯合免試現場登記報到</a:t>
            </a:r>
            <a:r>
              <a:rPr lang="zh-TW" altLang="en-US" b="1" dirty="0">
                <a:solidFill>
                  <a:srgbClr val="FF0000"/>
                </a:solidFill>
                <a:latin typeface="標楷體" pitchFamily="65" charset="-120"/>
                <a:ea typeface="標楷體" pitchFamily="65" charset="-120"/>
              </a:rPr>
              <a:t>。</a:t>
            </a:r>
            <a:endParaRPr lang="zh-TW" altLang="zh-TW" b="1" dirty="0">
              <a:solidFill>
                <a:srgbClr val="FF0000"/>
              </a:solidFill>
              <a:latin typeface="標楷體" pitchFamily="65" charset="-120"/>
              <a:ea typeface="標楷體" pitchFamily="65" charset="-12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標題 1"/>
          <p:cNvSpPr>
            <a:spLocks noGrp="1"/>
          </p:cNvSpPr>
          <p:nvPr>
            <p:ph type="title"/>
          </p:nvPr>
        </p:nvSpPr>
        <p:spPr>
          <a:xfrm>
            <a:off x="1919288" y="765175"/>
            <a:ext cx="8229600" cy="1143000"/>
          </a:xfrm>
        </p:spPr>
        <p:txBody>
          <a:bodyPr/>
          <a:lstStyle/>
          <a:p>
            <a:r>
              <a:rPr lang="zh-TW" altLang="en-US" b="1">
                <a:solidFill>
                  <a:srgbClr val="0000FF"/>
                </a:solidFill>
                <a:latin typeface="標楷體" pitchFamily="65" charset="-120"/>
                <a:ea typeface="標楷體" pitchFamily="65" charset="-120"/>
                <a:cs typeface="Times New Roman" pitchFamily="18" charset="0"/>
              </a:rPr>
              <a:t>五專優先免試與聯合免試</a:t>
            </a:r>
            <a:r>
              <a:rPr lang="zh-TW" altLang="en-US" b="1">
                <a:solidFill>
                  <a:srgbClr val="0000FF"/>
                </a:solidFill>
                <a:latin typeface="Times New Roman" pitchFamily="18" charset="0"/>
                <a:ea typeface="標楷體" pitchFamily="65" charset="-120"/>
                <a:cs typeface="Times New Roman" pitchFamily="18" charset="0"/>
              </a:rPr>
              <a:t>比序</a:t>
            </a:r>
            <a:r>
              <a:rPr lang="zh-TW" altLang="en-US" b="1">
                <a:solidFill>
                  <a:srgbClr val="0000FF"/>
                </a:solidFill>
                <a:latin typeface="標楷體" pitchFamily="65" charset="-120"/>
                <a:ea typeface="標楷體" pitchFamily="65" charset="-120"/>
                <a:cs typeface="Times New Roman" pitchFamily="18" charset="0"/>
              </a:rPr>
              <a:t/>
            </a:r>
            <a:br>
              <a:rPr lang="zh-TW" altLang="en-US" b="1">
                <a:solidFill>
                  <a:srgbClr val="0000FF"/>
                </a:solidFill>
                <a:latin typeface="標楷體" pitchFamily="65" charset="-120"/>
                <a:ea typeface="標楷體" pitchFamily="65" charset="-120"/>
                <a:cs typeface="Times New Roman" pitchFamily="18" charset="0"/>
              </a:rPr>
            </a:br>
            <a:endParaRPr lang="zh-TW" altLang="en-US">
              <a:solidFill>
                <a:srgbClr val="0000FF"/>
              </a:solidFill>
              <a:ea typeface="標楷體" pitchFamily="65" charset="-120"/>
              <a:cs typeface="Times New Roman" pitchFamily="18" charset="0"/>
            </a:endParaRPr>
          </a:p>
        </p:txBody>
      </p:sp>
      <p:sp>
        <p:nvSpPr>
          <p:cNvPr id="167939" name="內容版面配置區 2"/>
          <p:cNvSpPr>
            <a:spLocks noGrp="1"/>
          </p:cNvSpPr>
          <p:nvPr>
            <p:ph idx="1"/>
          </p:nvPr>
        </p:nvSpPr>
        <p:spPr/>
        <p:txBody>
          <a:bodyPr/>
          <a:lstStyle/>
          <a:p>
            <a:r>
              <a:rPr lang="zh-TW" altLang="en-US" b="1" dirty="0">
                <a:solidFill>
                  <a:srgbClr val="00B050"/>
                </a:solidFill>
                <a:latin typeface="標楷體" pitchFamily="65" charset="-120"/>
                <a:ea typeface="標楷體" pitchFamily="65" charset="-120"/>
              </a:rPr>
              <a:t>五專優免：公私立五專護理科系、公立五專所有科系皆採計教育會考成績。其餘由各校自行決定是否採計教育會考成績。</a:t>
            </a:r>
            <a:endParaRPr lang="en-US" altLang="zh-TW" b="1" dirty="0">
              <a:solidFill>
                <a:srgbClr val="00B050"/>
              </a:solidFill>
              <a:latin typeface="標楷體" pitchFamily="65" charset="-120"/>
              <a:ea typeface="標楷體" pitchFamily="65" charset="-120"/>
            </a:endParaRPr>
          </a:p>
          <a:p>
            <a:r>
              <a:rPr lang="zh-TW" altLang="en-US" b="1" dirty="0">
                <a:solidFill>
                  <a:srgbClr val="00B050"/>
                </a:solidFill>
                <a:latin typeface="標楷體" pitchFamily="65" charset="-120"/>
                <a:ea typeface="標楷體" pitchFamily="65" charset="-120"/>
              </a:rPr>
              <a:t>五專優免比序績分項目：均衡學習、技藝優良、志願序、服務學習、競賽、教育會考（含寫作）及標示等。</a:t>
            </a:r>
            <a:endParaRPr lang="en-US" altLang="zh-TW" b="1" dirty="0">
              <a:solidFill>
                <a:srgbClr val="00B050"/>
              </a:solidFill>
              <a:latin typeface="標楷體" pitchFamily="65" charset="-120"/>
              <a:ea typeface="標楷體" pitchFamily="65" charset="-120"/>
            </a:endParaRPr>
          </a:p>
          <a:p>
            <a:r>
              <a:rPr lang="zh-TW" altLang="en-US" b="1" dirty="0">
                <a:solidFill>
                  <a:srgbClr val="FF0000"/>
                </a:solidFill>
                <a:latin typeface="標楷體" pitchFamily="65" charset="-120"/>
                <a:ea typeface="標楷體" pitchFamily="65" charset="-120"/>
                <a:cs typeface="Times New Roman" pitchFamily="18" charset="0"/>
              </a:rPr>
              <a:t>五專優免與聯免比序相較，最大不同是多了志願序積分。</a:t>
            </a:r>
            <a:endParaRPr lang="en-US" altLang="zh-TW" b="1" dirty="0">
              <a:solidFill>
                <a:srgbClr val="FF0000"/>
              </a:solidFill>
              <a:latin typeface="標楷體" pitchFamily="65" charset="-120"/>
              <a:ea typeface="標楷體" pitchFamily="65" charset="-120"/>
              <a:cs typeface="Times New Roman" pitchFamily="18" charset="0"/>
            </a:endParaRPr>
          </a:p>
          <a:p>
            <a:r>
              <a:rPr lang="en-US" altLang="zh-TW" dirty="0">
                <a:latin typeface="標楷體" pitchFamily="65" charset="-120"/>
                <a:ea typeface="標楷體" pitchFamily="65" charset="-120"/>
                <a:cs typeface="Times New Roman" pitchFamily="18" charset="0"/>
              </a:rPr>
              <a:t>113</a:t>
            </a:r>
            <a:r>
              <a:rPr lang="zh-TW" altLang="en-US" dirty="0">
                <a:latin typeface="標楷體" pitchFamily="65" charset="-120"/>
                <a:ea typeface="標楷體" pitchFamily="65" charset="-120"/>
                <a:cs typeface="Times New Roman" pitchFamily="18" charset="0"/>
              </a:rPr>
              <a:t>年</a:t>
            </a:r>
            <a:r>
              <a:rPr lang="en-US" altLang="zh-TW" dirty="0">
                <a:latin typeface="標楷體" pitchFamily="65" charset="-120"/>
                <a:ea typeface="標楷體" pitchFamily="65" charset="-120"/>
                <a:cs typeface="Times New Roman" pitchFamily="18" charset="0"/>
              </a:rPr>
              <a:t>1</a:t>
            </a:r>
            <a:r>
              <a:rPr lang="zh-TW" altLang="en-US" dirty="0">
                <a:latin typeface="標楷體" pitchFamily="65" charset="-120"/>
                <a:ea typeface="標楷體" pitchFamily="65" charset="-120"/>
                <a:cs typeface="Times New Roman" pitchFamily="18" charset="0"/>
              </a:rPr>
              <a:t>月份公告簡章。</a:t>
            </a:r>
          </a:p>
          <a:p>
            <a:endParaRPr lang="zh-TW" altLang="en-US"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標題 1"/>
          <p:cNvSpPr>
            <a:spLocks noGrp="1"/>
          </p:cNvSpPr>
          <p:nvPr>
            <p:ph type="title"/>
          </p:nvPr>
        </p:nvSpPr>
        <p:spPr>
          <a:xfrm>
            <a:off x="1992313" y="404813"/>
            <a:ext cx="8424862" cy="1143000"/>
          </a:xfrm>
        </p:spPr>
        <p:txBody>
          <a:bodyPr/>
          <a:lstStyle/>
          <a:p>
            <a:r>
              <a:rPr lang="zh-TW" altLang="en-US" sz="4000" b="1">
                <a:solidFill>
                  <a:srgbClr val="0000FF"/>
                </a:solidFill>
                <a:latin typeface="標楷體" pitchFamily="65" charset="-120"/>
                <a:ea typeface="標楷體" pitchFamily="65" charset="-120"/>
                <a:cs typeface="Times New Roman" pitchFamily="18" charset="0"/>
              </a:rPr>
              <a:t>五專優先免試與聯合免試入學方式</a:t>
            </a:r>
            <a:endParaRPr lang="zh-TW" altLang="en-US" sz="4000">
              <a:solidFill>
                <a:srgbClr val="0000FF"/>
              </a:solidFill>
              <a:ea typeface="標楷體" pitchFamily="65" charset="-120"/>
              <a:cs typeface="Times New Roman" pitchFamily="18" charset="0"/>
            </a:endParaRPr>
          </a:p>
        </p:txBody>
      </p:sp>
      <p:sp>
        <p:nvSpPr>
          <p:cNvPr id="168963" name="內容版面配置區 2"/>
          <p:cNvSpPr>
            <a:spLocks noGrp="1"/>
          </p:cNvSpPr>
          <p:nvPr>
            <p:ph idx="1"/>
          </p:nvPr>
        </p:nvSpPr>
        <p:spPr>
          <a:xfrm>
            <a:off x="609600" y="2276872"/>
            <a:ext cx="10972800" cy="2692895"/>
          </a:xfrm>
        </p:spPr>
        <p:txBody>
          <a:bodyPr/>
          <a:lstStyle/>
          <a:p>
            <a:r>
              <a:rPr lang="zh-TW" altLang="en-US" b="1" dirty="0">
                <a:solidFill>
                  <a:srgbClr val="00B050"/>
                </a:solidFill>
                <a:latin typeface="標楷體" pitchFamily="65" charset="-120"/>
                <a:ea typeface="標楷體" pitchFamily="65" charset="-120"/>
                <a:cs typeface="Times New Roman" pitchFamily="18" charset="0"/>
              </a:rPr>
              <a:t>五專優先免試：使用五專優免比序積分，採全國一區電腦選填志願分發，不限地區、學校、科系，至多</a:t>
            </a:r>
            <a:r>
              <a:rPr lang="en-US" altLang="zh-TW" b="1" dirty="0">
                <a:solidFill>
                  <a:srgbClr val="00B050"/>
                </a:solidFill>
                <a:latin typeface="標楷體" pitchFamily="65" charset="-120"/>
                <a:ea typeface="標楷體" pitchFamily="65" charset="-120"/>
                <a:cs typeface="Times New Roman" pitchFamily="18" charset="0"/>
              </a:rPr>
              <a:t>30</a:t>
            </a:r>
            <a:r>
              <a:rPr lang="zh-TW" altLang="en-US" b="1" dirty="0">
                <a:solidFill>
                  <a:srgbClr val="00B050"/>
                </a:solidFill>
                <a:latin typeface="標楷體" pitchFamily="65" charset="-120"/>
                <a:ea typeface="標楷體" pitchFamily="65" charset="-120"/>
                <a:cs typeface="Times New Roman" pitchFamily="18" charset="0"/>
              </a:rPr>
              <a:t>個志願。</a:t>
            </a:r>
            <a:endParaRPr lang="en-US" altLang="zh-TW" b="1" dirty="0">
              <a:solidFill>
                <a:srgbClr val="00B050"/>
              </a:solidFill>
              <a:latin typeface="標楷體" pitchFamily="65" charset="-120"/>
              <a:ea typeface="標楷體" pitchFamily="65" charset="-120"/>
              <a:cs typeface="Times New Roman" pitchFamily="18" charset="0"/>
            </a:endParaRPr>
          </a:p>
          <a:p>
            <a:r>
              <a:rPr lang="zh-TW" altLang="en-US" b="1" dirty="0">
                <a:solidFill>
                  <a:srgbClr val="FF0000"/>
                </a:solidFill>
                <a:latin typeface="標楷體" pitchFamily="65" charset="-120"/>
                <a:ea typeface="標楷體" pitchFamily="65" charset="-120"/>
                <a:cs typeface="Times New Roman" pitchFamily="18" charset="0"/>
              </a:rPr>
              <a:t>五專聯合免試：使用五專聯免比序積分，親自或委託到所報名的學校，以分發順位現場登記科系（貼榜）。</a:t>
            </a:r>
            <a:endParaRPr lang="en-US" altLang="zh-TW" b="1" dirty="0">
              <a:solidFill>
                <a:srgbClr val="FF0000"/>
              </a:solidFill>
              <a:latin typeface="標楷體" pitchFamily="65" charset="-120"/>
              <a:ea typeface="標楷體" pitchFamily="65" charset="-120"/>
              <a:cs typeface="Times New Roman" pitchFamily="18" charset="0"/>
            </a:endParaRPr>
          </a:p>
          <a:p>
            <a:endParaRPr lang="zh-TW" altLang="en-US" dirty="0">
              <a:ea typeface="標楷體" pitchFamily="65" charset="-120"/>
              <a:cs typeface="Times New Roman" pitchFamily="18"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968"/>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9AA439F0-9AEC-43B5-86AF-208F8A9C3482}" type="slidenum">
              <a:rPr lang="en-US" altLang="zh-TW" sz="1200">
                <a:solidFill>
                  <a:srgbClr val="0C3226"/>
                </a:solidFill>
                <a:latin typeface="Verdana" pitchFamily="34" charset="0"/>
              </a:rPr>
              <a:pPr algn="r" eaLnBrk="1" hangingPunct="1"/>
              <a:t>118</a:t>
            </a:fld>
            <a:endParaRPr lang="en-US" altLang="zh-TW" sz="1200">
              <a:solidFill>
                <a:srgbClr val="0C3226"/>
              </a:solidFill>
              <a:latin typeface="Verdana" pitchFamily="34" charset="0"/>
            </a:endParaRPr>
          </a:p>
        </p:txBody>
      </p:sp>
      <p:graphicFrame>
        <p:nvGraphicFramePr>
          <p:cNvPr id="4" name="資料庫圖表 3"/>
          <p:cNvGraphicFramePr/>
          <p:nvPr/>
        </p:nvGraphicFramePr>
        <p:xfrm>
          <a:off x="2738414" y="1428736"/>
          <a:ext cx="7000924" cy="4857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內容版面配置區 2"/>
          <p:cNvSpPr txBox="1">
            <a:spLocks/>
          </p:cNvSpPr>
          <p:nvPr/>
        </p:nvSpPr>
        <p:spPr bwMode="auto">
          <a:xfrm>
            <a:off x="1866900" y="1015631"/>
            <a:ext cx="8458200" cy="777875"/>
          </a:xfrm>
          <a:prstGeom prst="rect">
            <a:avLst/>
          </a:prstGeom>
          <a:noFill/>
          <a:ln>
            <a:noFill/>
          </a:ln>
        </p:spPr>
        <p:txBody>
          <a:bodyPr>
            <a:norm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a:lnSpc>
                <a:spcPct val="80000"/>
              </a:lnSpc>
              <a:buFontTx/>
              <a:buBlip>
                <a:blip r:embed="rId7"/>
              </a:buBlip>
              <a:defRPr/>
            </a:pP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五專免試入學超額比序總積分滿分</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50</a:t>
            </a: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分，共採計</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7</a:t>
            </a: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個主項目，各項目說明如下</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169989" name="標題 1"/>
          <p:cNvSpPr txBox="1">
            <a:spLocks/>
          </p:cNvSpPr>
          <p:nvPr/>
        </p:nvSpPr>
        <p:spPr bwMode="gray">
          <a:xfrm>
            <a:off x="2063750" y="549276"/>
            <a:ext cx="8135938" cy="487363"/>
          </a:xfrm>
          <a:prstGeom prst="rect">
            <a:avLst/>
          </a:prstGeom>
          <a:noFill/>
          <a:ln w="9525">
            <a:noFill/>
            <a:miter lim="800000"/>
            <a:headEnd/>
            <a:tailEnd/>
          </a:ln>
        </p:spPr>
        <p:txBody>
          <a:bodyPr anchor="ctr"/>
          <a:lstStyle/>
          <a:p>
            <a:pPr algn="ctr" eaLnBrk="1" hangingPunct="1"/>
            <a:r>
              <a:rPr lang="zh-TW" altLang="en-US" sz="3600" b="1">
                <a:solidFill>
                  <a:srgbClr val="0000FF"/>
                </a:solidFill>
                <a:latin typeface="標楷體" pitchFamily="65" charset="-120"/>
                <a:ea typeface="標楷體" pitchFamily="65" charset="-120"/>
                <a:cs typeface="Times New Roman" pitchFamily="18" charset="0"/>
              </a:rPr>
              <a:t>五專免試入學成績採計說明</a:t>
            </a:r>
          </a:p>
        </p:txBody>
      </p:sp>
      <p:graphicFrame>
        <p:nvGraphicFramePr>
          <p:cNvPr id="7" name="Group 42"/>
          <p:cNvGraphicFramePr>
            <a:graphicFrameLocks noGrp="1"/>
          </p:cNvGraphicFramePr>
          <p:nvPr>
            <p:extLst>
              <p:ext uri="{D42A27DB-BD31-4B8C-83A1-F6EECF244321}">
                <p14:modId xmlns:p14="http://schemas.microsoft.com/office/powerpoint/2010/main" val="1113183893"/>
              </p:ext>
            </p:extLst>
          </p:nvPr>
        </p:nvGraphicFramePr>
        <p:xfrm>
          <a:off x="1127163" y="1740716"/>
          <a:ext cx="10009111" cy="4980760"/>
        </p:xfrm>
        <a:graphic>
          <a:graphicData uri="http://schemas.openxmlformats.org/drawingml/2006/table">
            <a:tbl>
              <a:tblPr/>
              <a:tblGrid>
                <a:gridCol w="2365352">
                  <a:extLst>
                    <a:ext uri="{9D8B030D-6E8A-4147-A177-3AD203B41FA5}">
                      <a16:colId xmlns:a16="http://schemas.microsoft.com/office/drawing/2014/main" val="20000"/>
                    </a:ext>
                  </a:extLst>
                </a:gridCol>
                <a:gridCol w="5914384">
                  <a:extLst>
                    <a:ext uri="{9D8B030D-6E8A-4147-A177-3AD203B41FA5}">
                      <a16:colId xmlns:a16="http://schemas.microsoft.com/office/drawing/2014/main" val="20001"/>
                    </a:ext>
                  </a:extLst>
                </a:gridCol>
                <a:gridCol w="1729375">
                  <a:extLst>
                    <a:ext uri="{9D8B030D-6E8A-4147-A177-3AD203B41FA5}">
                      <a16:colId xmlns:a16="http://schemas.microsoft.com/office/drawing/2014/main" val="20002"/>
                    </a:ext>
                  </a:extLst>
                </a:gridCol>
              </a:tblGrid>
              <a:tr h="504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FFFF"/>
                          </a:solidFill>
                          <a:effectLst/>
                          <a:latin typeface="標楷體" pitchFamily="65" charset="-120"/>
                          <a:ea typeface="標楷體" pitchFamily="65" charset="-120"/>
                        </a:rPr>
                        <a:t>比序項目</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FFFF"/>
                          </a:solidFill>
                          <a:effectLst/>
                          <a:latin typeface="標楷體" pitchFamily="65" charset="-120"/>
                          <a:ea typeface="標楷體" pitchFamily="65" charset="-120"/>
                        </a:rPr>
                        <a:t>比序內容</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FFFFFF"/>
                          </a:solidFill>
                          <a:effectLst/>
                          <a:latin typeface="標楷體" pitchFamily="65" charset="-120"/>
                          <a:ea typeface="標楷體" pitchFamily="65" charset="-120"/>
                        </a:rPr>
                        <a:t>積分上限</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684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7933C"/>
                          </a:solidFill>
                          <a:effectLst/>
                          <a:latin typeface="Times New Roman" pitchFamily="18" charset="0"/>
                          <a:ea typeface="標楷體" pitchFamily="65" charset="-120"/>
                          <a:cs typeface="Times New Roman" pitchFamily="18" charset="0"/>
                        </a:rPr>
                        <a:t>多元學習表現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77933C"/>
                          </a:solidFill>
                          <a:effectLst/>
                          <a:latin typeface="Times New Roman" pitchFamily="18" charset="0"/>
                          <a:ea typeface="標楷體" pitchFamily="65" charset="-120"/>
                          <a:cs typeface="Times New Roman" pitchFamily="18" charset="0"/>
                        </a:rPr>
                        <a:t>包含競賽、服務學習、日常生活表現評量、體適能等分項</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16</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1"/>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CC3300"/>
                          </a:solidFill>
                          <a:effectLst/>
                          <a:latin typeface="Times New Roman" pitchFamily="18" charset="0"/>
                          <a:ea typeface="標楷體" pitchFamily="65" charset="-120"/>
                          <a:cs typeface="Times New Roman" pitchFamily="18" charset="0"/>
                        </a:rPr>
                        <a:t>技藝優良</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C00000"/>
                          </a:solidFill>
                          <a:effectLst/>
                          <a:latin typeface="Times New Roman" pitchFamily="18" charset="0"/>
                          <a:ea typeface="標楷體" pitchFamily="65" charset="-120"/>
                          <a:cs typeface="Times New Roman" pitchFamily="18" charset="0"/>
                        </a:rPr>
                        <a:t>技藝教育課程成績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3</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2"/>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 </a:t>
                      </a:r>
                      <a:r>
                        <a:rPr kumimoji="1" lang="zh-TW" altLang="en-US" sz="2000" b="1" i="0" u="none" strike="noStrike" cap="none" normalizeH="0" baseline="0" dirty="0">
                          <a:ln>
                            <a:noFill/>
                          </a:ln>
                          <a:solidFill>
                            <a:srgbClr val="558ED5"/>
                          </a:solidFill>
                          <a:effectLst/>
                          <a:latin typeface="Times New Roman" pitchFamily="18" charset="0"/>
                          <a:ea typeface="標楷體" pitchFamily="65" charset="-120"/>
                          <a:cs typeface="Times New Roman" pitchFamily="18" charset="0"/>
                        </a:rPr>
                        <a:t>弱勢身分</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558ED5"/>
                          </a:solidFill>
                          <a:effectLst/>
                          <a:latin typeface="Times New Roman" pitchFamily="18" charset="0"/>
                          <a:ea typeface="標楷體" pitchFamily="65" charset="-120"/>
                          <a:cs typeface="Times New Roman" pitchFamily="18" charset="0"/>
                        </a:rPr>
                        <a:t>具低收入戶、中低收入戶、直系血親尊親屬支領失業給付或特殊境遇家庭子女身分者</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2</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3"/>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FFC000"/>
                          </a:solidFill>
                          <a:effectLst/>
                          <a:latin typeface="Times New Roman" pitchFamily="18" charset="0"/>
                          <a:ea typeface="標楷體" pitchFamily="65" charset="-120"/>
                          <a:cs typeface="Times New Roman" pitchFamily="18" charset="0"/>
                        </a:rPr>
                        <a:t>均衡學習</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FFC000"/>
                          </a:solidFill>
                          <a:effectLst/>
                          <a:latin typeface="Times New Roman" pitchFamily="18" charset="0"/>
                          <a:ea typeface="標楷體" pitchFamily="65" charset="-120"/>
                          <a:cs typeface="Times New Roman" pitchFamily="18" charset="0"/>
                        </a:rPr>
                        <a:t>健康與體育、藝術與人文、綜合活動三大學習領域成績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6</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4"/>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604A7B"/>
                          </a:solidFill>
                          <a:effectLst/>
                          <a:latin typeface="Times New Roman" pitchFamily="18" charset="0"/>
                          <a:ea typeface="標楷體" pitchFamily="65" charset="-120"/>
                          <a:cs typeface="Times New Roman" pitchFamily="18" charset="0"/>
                        </a:rPr>
                        <a:t>適性輔導</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604A7B"/>
                          </a:solidFill>
                          <a:effectLst/>
                          <a:latin typeface="Times New Roman" pitchFamily="18" charset="0"/>
                          <a:ea typeface="標楷體" pitchFamily="65" charset="-120"/>
                          <a:cs typeface="Times New Roman" pitchFamily="18" charset="0"/>
                        </a:rPr>
                        <a:t>國中學生生涯輔導紀錄手冊中「生涯發展規劃書」之師長綜合意見</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3</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5"/>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國中教育會考</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國文、英語、數學、自然、社會</a:t>
                      </a:r>
                      <a:r>
                        <a:rPr kumimoji="1" lang="en-US" altLang="zh-TW"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5</a:t>
                      </a:r>
                      <a:r>
                        <a:rPr kumimoji="1" lang="zh-TW" altLang="en-US"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科成績等級</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15</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6"/>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4A452A"/>
                          </a:solidFill>
                          <a:effectLst/>
                          <a:latin typeface="Times New Roman" pitchFamily="18" charset="0"/>
                          <a:ea typeface="標楷體" pitchFamily="65" charset="-120"/>
                          <a:cs typeface="Times New Roman" pitchFamily="18" charset="0"/>
                        </a:rPr>
                        <a:t>其他</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4A452A"/>
                          </a:solidFill>
                          <a:effectLst/>
                          <a:latin typeface="Times New Roman" pitchFamily="18" charset="0"/>
                          <a:ea typeface="標楷體" pitchFamily="65" charset="-120"/>
                          <a:cs typeface="Times New Roman" pitchFamily="18" charset="0"/>
                        </a:rPr>
                        <a:t>由各五專學校依學校發展需求訂定之</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5</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972"/>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62118ABB-0C55-4046-A682-1B9B5DC9E76C}" type="slidenum">
              <a:rPr lang="en-US" altLang="zh-TW" sz="1200">
                <a:solidFill>
                  <a:srgbClr val="0C3226"/>
                </a:solidFill>
                <a:latin typeface="Verdana" pitchFamily="34" charset="0"/>
              </a:rPr>
              <a:pPr algn="r" eaLnBrk="1" hangingPunct="1"/>
              <a:t>119</a:t>
            </a:fld>
            <a:endParaRPr lang="en-US" altLang="zh-TW" sz="1200">
              <a:solidFill>
                <a:srgbClr val="0C3226"/>
              </a:solidFill>
              <a:latin typeface="Verdana" pitchFamily="34" charset="0"/>
            </a:endParaRPr>
          </a:p>
        </p:txBody>
      </p:sp>
      <p:pic>
        <p:nvPicPr>
          <p:cNvPr id="171011" name="Picture 287" descr="Capture_2016_12_22_23_30_02_81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12</a:t>
            </a:fld>
            <a:endParaRPr lang="en-US" altLang="zh-TW">
              <a:ea typeface="新細明體" charset="-120"/>
            </a:endParaRPr>
          </a:p>
        </p:txBody>
      </p:sp>
      <p:pic>
        <p:nvPicPr>
          <p:cNvPr id="3" name="圖片 2">
            <a:extLst>
              <a:ext uri="{FF2B5EF4-FFF2-40B4-BE49-F238E27FC236}">
                <a16:creationId xmlns:a16="http://schemas.microsoft.com/office/drawing/2014/main" id="{213881C4-512D-4420-BE67-25D8BB644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2792"/>
            <a:ext cx="12192000" cy="6425208"/>
          </a:xfrm>
          <a:prstGeom prst="rect">
            <a:avLst/>
          </a:prstGeom>
        </p:spPr>
      </p:pic>
    </p:spTree>
    <p:custDataLst>
      <p:tags r:id="rId1"/>
    </p:custDataLst>
    <p:extLst>
      <p:ext uri="{BB962C8B-B14F-4D97-AF65-F5344CB8AC3E}">
        <p14:creationId xmlns:p14="http://schemas.microsoft.com/office/powerpoint/2010/main" val="36090075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976"/>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6388E374-E9C7-449A-AC29-032E2739B378}" type="slidenum">
              <a:rPr lang="en-US" altLang="zh-TW" sz="1200">
                <a:solidFill>
                  <a:srgbClr val="0C3226"/>
                </a:solidFill>
                <a:latin typeface="Verdana" pitchFamily="34" charset="0"/>
              </a:rPr>
              <a:pPr algn="r" eaLnBrk="1" hangingPunct="1"/>
              <a:t>120</a:t>
            </a:fld>
            <a:endParaRPr lang="en-US" altLang="zh-TW" sz="1200">
              <a:solidFill>
                <a:srgbClr val="0C3226"/>
              </a:solidFill>
              <a:latin typeface="Verdana" pitchFamily="34" charset="0"/>
            </a:endParaRPr>
          </a:p>
        </p:txBody>
      </p:sp>
      <p:pic>
        <p:nvPicPr>
          <p:cNvPr id="172035" name="Picture 291" descr="Capture_2016_12_22_23_30_23_359"/>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978"/>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C379B2D3-A201-4CFC-B25F-C8DF2D46B55B}" type="slidenum">
              <a:rPr lang="en-US" altLang="zh-TW" sz="1200">
                <a:solidFill>
                  <a:srgbClr val="0C3226"/>
                </a:solidFill>
                <a:latin typeface="Verdana" pitchFamily="34" charset="0"/>
              </a:rPr>
              <a:pPr algn="r" eaLnBrk="1" hangingPunct="1"/>
              <a:t>121</a:t>
            </a:fld>
            <a:endParaRPr lang="en-US" altLang="zh-TW" sz="1200">
              <a:solidFill>
                <a:srgbClr val="0C3226"/>
              </a:solidFill>
              <a:latin typeface="Verdana" pitchFamily="34" charset="0"/>
            </a:endParaRPr>
          </a:p>
        </p:txBody>
      </p:sp>
      <p:pic>
        <p:nvPicPr>
          <p:cNvPr id="173059" name="Picture 293" descr="Capture_2016_12_22_23_30_28_937"/>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980"/>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3C1DC240-100F-4D0A-BDEE-A5C7AD9B7C46}" type="slidenum">
              <a:rPr lang="en-US" altLang="zh-TW" sz="1200">
                <a:solidFill>
                  <a:srgbClr val="0C3226"/>
                </a:solidFill>
                <a:latin typeface="Verdana" pitchFamily="34" charset="0"/>
              </a:rPr>
              <a:pPr algn="r" eaLnBrk="1" hangingPunct="1"/>
              <a:t>122</a:t>
            </a:fld>
            <a:endParaRPr lang="en-US" altLang="zh-TW" sz="1200">
              <a:solidFill>
                <a:srgbClr val="0C3226"/>
              </a:solidFill>
              <a:latin typeface="Verdana" pitchFamily="34" charset="0"/>
            </a:endParaRPr>
          </a:p>
        </p:txBody>
      </p:sp>
      <p:pic>
        <p:nvPicPr>
          <p:cNvPr id="174083" name="Picture 295" descr="Capture_2016_12_22_23_30_34_687"/>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982"/>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1BC594B3-8980-4EA0-9AE4-7B2698123060}" type="slidenum">
              <a:rPr lang="en-US" altLang="zh-TW" sz="1200">
                <a:solidFill>
                  <a:srgbClr val="0C3226"/>
                </a:solidFill>
                <a:latin typeface="Verdana" pitchFamily="34" charset="0"/>
              </a:rPr>
              <a:pPr algn="r" eaLnBrk="1" hangingPunct="1"/>
              <a:t>123</a:t>
            </a:fld>
            <a:endParaRPr lang="en-US" altLang="zh-TW" sz="1200">
              <a:solidFill>
                <a:srgbClr val="0C3226"/>
              </a:solidFill>
              <a:latin typeface="Verdana" pitchFamily="34" charset="0"/>
            </a:endParaRPr>
          </a:p>
        </p:txBody>
      </p:sp>
      <p:pic>
        <p:nvPicPr>
          <p:cNvPr id="175107" name="Picture 297" descr="Capture_2016_12_22_23_30_40_359"/>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984"/>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BFF6FAF4-6770-4CB8-A12B-A17688E21926}" type="slidenum">
              <a:rPr lang="en-US" altLang="zh-TW" sz="1200">
                <a:solidFill>
                  <a:srgbClr val="0C3226"/>
                </a:solidFill>
                <a:latin typeface="Verdana" pitchFamily="34" charset="0"/>
              </a:rPr>
              <a:pPr algn="r" eaLnBrk="1" hangingPunct="1"/>
              <a:t>124</a:t>
            </a:fld>
            <a:endParaRPr lang="en-US" altLang="zh-TW" sz="1200">
              <a:solidFill>
                <a:srgbClr val="0C3226"/>
              </a:solidFill>
              <a:latin typeface="Verdana" pitchFamily="34" charset="0"/>
            </a:endParaRPr>
          </a:p>
        </p:txBody>
      </p:sp>
      <p:pic>
        <p:nvPicPr>
          <p:cNvPr id="176131" name="Picture 299" descr="Capture_2016_12_22_23_30_49_750"/>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986"/>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CDABEE36-B002-44D9-AF37-89C5CED2772B}" type="slidenum">
              <a:rPr lang="en-US" altLang="zh-TW" sz="1200">
                <a:solidFill>
                  <a:srgbClr val="0C3226"/>
                </a:solidFill>
                <a:latin typeface="Verdana" pitchFamily="34" charset="0"/>
              </a:rPr>
              <a:pPr algn="r" eaLnBrk="1" hangingPunct="1"/>
              <a:t>125</a:t>
            </a:fld>
            <a:endParaRPr lang="en-US" altLang="zh-TW" sz="1200">
              <a:solidFill>
                <a:srgbClr val="0C3226"/>
              </a:solidFill>
              <a:latin typeface="Verdana" pitchFamily="34" charset="0"/>
            </a:endParaRPr>
          </a:p>
        </p:txBody>
      </p:sp>
      <p:pic>
        <p:nvPicPr>
          <p:cNvPr id="177155" name="Picture 301" descr="Capture_2016_12_22_23_30_55_515"/>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988"/>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38751700-B027-48B5-A4CB-FCCAD2835A53}" type="slidenum">
              <a:rPr lang="en-US" altLang="zh-TW" sz="1200">
                <a:solidFill>
                  <a:srgbClr val="0C3226"/>
                </a:solidFill>
                <a:latin typeface="Verdana" pitchFamily="34" charset="0"/>
              </a:rPr>
              <a:pPr algn="r" eaLnBrk="1" hangingPunct="1"/>
              <a:t>126</a:t>
            </a:fld>
            <a:endParaRPr lang="en-US" altLang="zh-TW" sz="1200">
              <a:solidFill>
                <a:srgbClr val="0C3226"/>
              </a:solidFill>
              <a:latin typeface="Verdana" pitchFamily="34" charset="0"/>
            </a:endParaRPr>
          </a:p>
        </p:txBody>
      </p:sp>
      <p:pic>
        <p:nvPicPr>
          <p:cNvPr id="178179" name="Picture 303" descr="Capture_2016_12_22_23_31_02_531"/>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990"/>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8F9CBF2C-7B02-41C3-9D04-E9C7722C2070}" type="slidenum">
              <a:rPr lang="en-US" altLang="zh-TW" sz="1200">
                <a:solidFill>
                  <a:srgbClr val="0C3226"/>
                </a:solidFill>
                <a:latin typeface="Verdana" pitchFamily="34" charset="0"/>
              </a:rPr>
              <a:pPr algn="r" eaLnBrk="1" hangingPunct="1"/>
              <a:t>127</a:t>
            </a:fld>
            <a:endParaRPr lang="en-US" altLang="zh-TW" sz="1200">
              <a:solidFill>
                <a:srgbClr val="0C3226"/>
              </a:solidFill>
              <a:latin typeface="Verdana" pitchFamily="34" charset="0"/>
            </a:endParaRPr>
          </a:p>
        </p:txBody>
      </p:sp>
      <p:pic>
        <p:nvPicPr>
          <p:cNvPr id="179203" name="Picture 305" descr="Capture_2016_12_22_23_31_10_843"/>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2207568" y="2492897"/>
            <a:ext cx="7772400" cy="1500187"/>
          </a:xfrm>
        </p:spPr>
        <p:txBody>
          <a:bodyPr anchor="b"/>
          <a:lstStyle/>
          <a:p>
            <a:pPr marL="0" indent="0" algn="ctr">
              <a:buNone/>
              <a:defRPr/>
            </a:pPr>
            <a:r>
              <a:rPr lang="zh-TW" altLang="en-US" sz="6000" dirty="0">
                <a:solidFill>
                  <a:srgbClr val="0000FF"/>
                </a:solidFill>
                <a:effectLst>
                  <a:outerShdw blurRad="38100" dist="38100" dir="2700000" algn="tl">
                    <a:srgbClr val="C0C0C0"/>
                  </a:outerShdw>
                </a:effectLst>
                <a:latin typeface="標楷體" pitchFamily="65" charset="-120"/>
                <a:ea typeface="標楷體" pitchFamily="65" charset="-120"/>
              </a:rPr>
              <a:t>適性入學宣導網說明</a:t>
            </a:r>
            <a:endParaRPr lang="en-US" altLang="zh-TW" sz="6000" dirty="0">
              <a:solidFill>
                <a:srgbClr val="0000FF"/>
              </a:solidFill>
              <a:effectLst>
                <a:outerShdw blurRad="38100" dist="38100" dir="2700000" algn="tl">
                  <a:srgbClr val="C0C0C0"/>
                </a:outerShdw>
              </a:effectLst>
              <a:latin typeface="標楷體" pitchFamily="65" charset="-120"/>
              <a:ea typeface="標楷體" pitchFamily="65" charset="-12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14465B3-E047-471A-8DAB-E1EFF75F28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464" y="1412776"/>
            <a:ext cx="3888432" cy="3888432"/>
          </a:xfrm>
          <a:prstGeom prst="rect">
            <a:avLst/>
          </a:prstGeom>
        </p:spPr>
      </p:pic>
      <p:sp>
        <p:nvSpPr>
          <p:cNvPr id="5" name="文字方塊 4">
            <a:extLst>
              <a:ext uri="{FF2B5EF4-FFF2-40B4-BE49-F238E27FC236}">
                <a16:creationId xmlns:a16="http://schemas.microsoft.com/office/drawing/2014/main" id="{B0F7E10B-D0B0-4612-ACFE-AA18A66F66E3}"/>
              </a:ext>
            </a:extLst>
          </p:cNvPr>
          <p:cNvSpPr txBox="1"/>
          <p:nvPr/>
        </p:nvSpPr>
        <p:spPr>
          <a:xfrm>
            <a:off x="1559496" y="5589240"/>
            <a:ext cx="3600400" cy="523220"/>
          </a:xfrm>
          <a:prstGeom prst="rect">
            <a:avLst/>
          </a:prstGeom>
          <a:noFill/>
        </p:spPr>
        <p:txBody>
          <a:bodyPr wrap="square" rtlCol="0">
            <a:spAutoFit/>
          </a:bodyPr>
          <a:lstStyle/>
          <a:p>
            <a:r>
              <a:rPr lang="zh-TW" altLang="en-US" sz="2800" dirty="0">
                <a:latin typeface="標楷體" panose="03000509000000000000" pitchFamily="65" charset="-120"/>
                <a:ea typeface="標楷體" panose="03000509000000000000" pitchFamily="65" charset="-120"/>
              </a:rPr>
              <a:t>教育部適性入學網站</a:t>
            </a:r>
          </a:p>
        </p:txBody>
      </p:sp>
      <p:sp>
        <p:nvSpPr>
          <p:cNvPr id="6" name="文字方塊 5">
            <a:extLst>
              <a:ext uri="{FF2B5EF4-FFF2-40B4-BE49-F238E27FC236}">
                <a16:creationId xmlns:a16="http://schemas.microsoft.com/office/drawing/2014/main" id="{CE4610EC-8EB4-4BBF-B585-F91F0D96F4E9}"/>
              </a:ext>
            </a:extLst>
          </p:cNvPr>
          <p:cNvSpPr txBox="1"/>
          <p:nvPr/>
        </p:nvSpPr>
        <p:spPr>
          <a:xfrm>
            <a:off x="7176120" y="5563722"/>
            <a:ext cx="3600400" cy="523220"/>
          </a:xfrm>
          <a:prstGeom prst="rect">
            <a:avLst/>
          </a:prstGeom>
          <a:noFill/>
        </p:spPr>
        <p:txBody>
          <a:bodyPr wrap="square" rtlCol="0">
            <a:spAutoFit/>
          </a:bodyPr>
          <a:lstStyle/>
          <a:p>
            <a:r>
              <a:rPr lang="zh-TW" altLang="en-US" sz="2800" dirty="0">
                <a:latin typeface="標楷體" panose="03000509000000000000" pitchFamily="65" charset="-120"/>
                <a:ea typeface="標楷體" panose="03000509000000000000" pitchFamily="65" charset="-120"/>
              </a:rPr>
              <a:t>桃園市適性入學網站</a:t>
            </a:r>
          </a:p>
        </p:txBody>
      </p:sp>
      <p:pic>
        <p:nvPicPr>
          <p:cNvPr id="8" name="圖片 7">
            <a:extLst>
              <a:ext uri="{FF2B5EF4-FFF2-40B4-BE49-F238E27FC236}">
                <a16:creationId xmlns:a16="http://schemas.microsoft.com/office/drawing/2014/main" id="{A13429C6-6E75-4D0F-BE28-1F48CC41C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6080" y="1376772"/>
            <a:ext cx="3960440" cy="3960440"/>
          </a:xfrm>
          <a:prstGeom prst="rect">
            <a:avLst/>
          </a:prstGeom>
        </p:spPr>
      </p:pic>
      <p:sp>
        <p:nvSpPr>
          <p:cNvPr id="7" name="矩形 6">
            <a:extLst>
              <a:ext uri="{FF2B5EF4-FFF2-40B4-BE49-F238E27FC236}">
                <a16:creationId xmlns:a16="http://schemas.microsoft.com/office/drawing/2014/main" id="{64060D2F-3E74-4064-A7AC-903EE329143C}"/>
              </a:ext>
            </a:extLst>
          </p:cNvPr>
          <p:cNvSpPr>
            <a:spLocks noChangeArrowheads="1"/>
          </p:cNvSpPr>
          <p:nvPr/>
        </p:nvSpPr>
        <p:spPr bwMode="auto">
          <a:xfrm>
            <a:off x="2999656" y="82550"/>
            <a:ext cx="3960440" cy="670231"/>
          </a:xfrm>
          <a:prstGeom prst="rect">
            <a:avLst/>
          </a:prstGeom>
          <a:solidFill>
            <a:srgbClr val="FFCCFF"/>
          </a:solidFill>
          <a:ln w="25400" algn="ctr">
            <a:solidFill>
              <a:srgbClr val="FF33CC"/>
            </a:solidFill>
            <a:round/>
            <a:headEnd/>
            <a:tailEnd/>
          </a:ln>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lnSpc>
                <a:spcPts val="2600"/>
              </a:lnSpc>
              <a:spcBef>
                <a:spcPct val="0"/>
              </a:spcBef>
              <a:buNone/>
            </a:pPr>
            <a:r>
              <a:rPr lang="zh-TW" altLang="en-US" sz="2800" b="1" dirty="0">
                <a:solidFill>
                  <a:srgbClr val="C0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b="1" dirty="0">
                <a:solidFill>
                  <a:schemeClr val="tx1"/>
                </a:solidFill>
                <a:latin typeface="Cataneo BT" pitchFamily="66" charset="0"/>
                <a:ea typeface="標楷體" panose="03000509000000000000" pitchFamily="65" charset="-120"/>
                <a:sym typeface="Wingdings" panose="05000000000000000000" pitchFamily="2" charset="2"/>
              </a:rPr>
              <a:t>適性輔導網站資源</a:t>
            </a:r>
            <a:endParaRPr lang="zh-TW" altLang="en-US" b="1" dirty="0">
              <a:solidFill>
                <a:schemeClr val="tx1"/>
              </a:solidFill>
              <a:latin typeface="Cataneo BT" pitchFamily="66" charset="0"/>
              <a:ea typeface="標楷體" panose="03000509000000000000" pitchFamily="65" charset="-120"/>
            </a:endParaRPr>
          </a:p>
        </p:txBody>
      </p:sp>
    </p:spTree>
    <p:extLst>
      <p:ext uri="{BB962C8B-B14F-4D97-AF65-F5344CB8AC3E}">
        <p14:creationId xmlns:p14="http://schemas.microsoft.com/office/powerpoint/2010/main" val="789406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文字方塊 1"/>
          <p:cNvSpPr txBox="1">
            <a:spLocks noChangeArrowheads="1"/>
          </p:cNvSpPr>
          <p:nvPr/>
        </p:nvSpPr>
        <p:spPr bwMode="auto">
          <a:xfrm>
            <a:off x="191344" y="6381328"/>
            <a:ext cx="8418513" cy="336550"/>
          </a:xfrm>
          <a:prstGeom prst="rect">
            <a:avLst/>
          </a:prstGeom>
          <a:noFill/>
          <a:ln w="9525">
            <a:noFill/>
            <a:miter lim="800000"/>
            <a:headEnd/>
            <a:tailEnd/>
          </a:ln>
        </p:spPr>
        <p:txBody>
          <a:bodyPr>
            <a:spAutoFit/>
          </a:bodyPr>
          <a:lstStyle/>
          <a:p>
            <a:pPr eaLnBrk="1" hangingPunct="1"/>
            <a:r>
              <a:rPr lang="zh-TW" altLang="en-US" sz="1600" dirty="0">
                <a:latin typeface="微軟正黑體" pitchFamily="34" charset="-120"/>
                <a:ea typeface="微軟正黑體" pitchFamily="34" charset="-120"/>
                <a:cs typeface="Times New Roman" pitchFamily="18" charset="0"/>
              </a:rPr>
              <a:t>資料來源：聯合新聞網。</a:t>
            </a:r>
            <a:r>
              <a:rPr lang="en-US" altLang="en-US" sz="1600" dirty="0">
                <a:ea typeface="微軟正黑體" pitchFamily="34" charset="-120"/>
                <a:cs typeface="Times New Roman" pitchFamily="18" charset="0"/>
              </a:rPr>
              <a:t>http://udn.com/news/story/7314/1175233</a:t>
            </a:r>
            <a:endParaRPr lang="zh-TW" altLang="en-US" sz="1600" dirty="0">
              <a:ea typeface="微軟正黑體" pitchFamily="34" charset="-120"/>
              <a:cs typeface="Times New Roman" pitchFamily="18" charset="0"/>
            </a:endParaRPr>
          </a:p>
        </p:txBody>
      </p:sp>
      <p:pic>
        <p:nvPicPr>
          <p:cNvPr id="25603" name="Picture 10" descr="Capture_2015_09_13_20_41_38_218"/>
          <p:cNvPicPr>
            <a:picLocks noChangeAspect="1" noChangeArrowheads="1"/>
          </p:cNvPicPr>
          <p:nvPr/>
        </p:nvPicPr>
        <p:blipFill>
          <a:blip r:embed="rId3"/>
          <a:srcRect/>
          <a:stretch>
            <a:fillRect/>
          </a:stretch>
        </p:blipFill>
        <p:spPr bwMode="auto">
          <a:xfrm>
            <a:off x="3215680" y="50164"/>
            <a:ext cx="8418512" cy="6324281"/>
          </a:xfrm>
          <a:prstGeom prst="rect">
            <a:avLst/>
          </a:prstGeom>
          <a:noFill/>
          <a:ln w="9525">
            <a:noFill/>
            <a:miter lim="800000"/>
            <a:headEnd/>
            <a:tailEnd/>
          </a:ln>
        </p:spPr>
      </p:pic>
      <p:sp>
        <p:nvSpPr>
          <p:cNvPr id="25604" name="Rectangle 11"/>
          <p:cNvSpPr>
            <a:spLocks noChangeArrowheads="1"/>
          </p:cNvSpPr>
          <p:nvPr/>
        </p:nvSpPr>
        <p:spPr bwMode="auto">
          <a:xfrm>
            <a:off x="3392537" y="1484784"/>
            <a:ext cx="2919487" cy="1008112"/>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E1E3FCE0-177F-47E1-9774-7CE5AF6E7FFB}"/>
              </a:ext>
            </a:extLst>
          </p:cNvPr>
          <p:cNvPicPr>
            <a:picLocks noChangeAspect="1"/>
          </p:cNvPicPr>
          <p:nvPr/>
        </p:nvPicPr>
        <p:blipFill>
          <a:blip r:embed="rId2"/>
          <a:stretch>
            <a:fillRect/>
          </a:stretch>
        </p:blipFill>
        <p:spPr>
          <a:xfrm>
            <a:off x="0" y="764704"/>
            <a:ext cx="12192000" cy="5730109"/>
          </a:xfrm>
          <a:prstGeom prst="rect">
            <a:avLst/>
          </a:prstGeom>
        </p:spPr>
      </p:pic>
    </p:spTree>
  </p:cSld>
  <p:clrMapOvr>
    <a:masterClrMapping/>
  </p:clrMapOvr>
  <p:transition spd="med">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3BC3967-FCD0-43FC-9A2D-D5E5B34E9C1C}"/>
              </a:ext>
            </a:extLst>
          </p:cNvPr>
          <p:cNvPicPr>
            <a:picLocks noChangeAspect="1"/>
          </p:cNvPicPr>
          <p:nvPr/>
        </p:nvPicPr>
        <p:blipFill>
          <a:blip r:embed="rId2"/>
          <a:stretch>
            <a:fillRect/>
          </a:stretch>
        </p:blipFill>
        <p:spPr>
          <a:xfrm>
            <a:off x="9637" y="692696"/>
            <a:ext cx="12172725" cy="6165304"/>
          </a:xfrm>
          <a:prstGeom prst="rect">
            <a:avLst/>
          </a:prstGeom>
        </p:spPr>
      </p:pic>
    </p:spTree>
  </p:cSld>
  <p:clrMapOvr>
    <a:masterClrMapping/>
  </p:clrMapOvr>
  <p:transition spd="med">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矩形 6">
            <a:extLst>
              <a:ext uri="{FF2B5EF4-FFF2-40B4-BE49-F238E27FC236}">
                <a16:creationId xmlns:a16="http://schemas.microsoft.com/office/drawing/2014/main" id="{6EF926B9-8FE2-4A76-9CB3-AE34EE0346AB}"/>
              </a:ext>
            </a:extLst>
          </p:cNvPr>
          <p:cNvSpPr>
            <a:spLocks noChangeArrowheads="1"/>
          </p:cNvSpPr>
          <p:nvPr/>
        </p:nvSpPr>
        <p:spPr bwMode="auto">
          <a:xfrm>
            <a:off x="2927648" y="82550"/>
            <a:ext cx="4032448" cy="670231"/>
          </a:xfrm>
          <a:prstGeom prst="rect">
            <a:avLst/>
          </a:prstGeom>
          <a:solidFill>
            <a:srgbClr val="FFCCFF"/>
          </a:solidFill>
          <a:ln w="25400" algn="ctr">
            <a:solidFill>
              <a:srgbClr val="FF33CC"/>
            </a:solidFill>
            <a:round/>
            <a:headEnd/>
            <a:tailEnd/>
          </a:ln>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lnSpc>
                <a:spcPts val="2600"/>
              </a:lnSpc>
              <a:spcBef>
                <a:spcPct val="0"/>
              </a:spcBef>
              <a:buNone/>
            </a:pPr>
            <a:r>
              <a:rPr lang="zh-TW" altLang="en-US" sz="2800" b="1" dirty="0">
                <a:solidFill>
                  <a:srgbClr val="C0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b="1" dirty="0">
                <a:solidFill>
                  <a:schemeClr val="tx1"/>
                </a:solidFill>
                <a:latin typeface="Cataneo BT" pitchFamily="66" charset="0"/>
                <a:ea typeface="標楷體" panose="03000509000000000000" pitchFamily="65" charset="-120"/>
                <a:sym typeface="Wingdings" panose="05000000000000000000" pitchFamily="2" charset="2"/>
              </a:rPr>
              <a:t>適性輔導網站資源</a:t>
            </a:r>
            <a:endParaRPr lang="zh-TW" altLang="en-US" b="1" dirty="0">
              <a:solidFill>
                <a:schemeClr val="tx1"/>
              </a:solidFill>
              <a:latin typeface="Cataneo BT" pitchFamily="66" charset="0"/>
              <a:ea typeface="標楷體" panose="03000509000000000000" pitchFamily="65" charset="-120"/>
            </a:endParaRPr>
          </a:p>
        </p:txBody>
      </p:sp>
      <p:grpSp>
        <p:nvGrpSpPr>
          <p:cNvPr id="2" name="Group 15">
            <a:extLst>
              <a:ext uri="{FF2B5EF4-FFF2-40B4-BE49-F238E27FC236}">
                <a16:creationId xmlns:a16="http://schemas.microsoft.com/office/drawing/2014/main" id="{39199872-ECDB-4A94-B030-DB8A47922AD2}"/>
              </a:ext>
            </a:extLst>
          </p:cNvPr>
          <p:cNvGrpSpPr>
            <a:grpSpLocks/>
          </p:cNvGrpSpPr>
          <p:nvPr/>
        </p:nvGrpSpPr>
        <p:grpSpPr bwMode="auto">
          <a:xfrm>
            <a:off x="1524000" y="785045"/>
            <a:ext cx="8726488" cy="771747"/>
            <a:chOff x="720" y="-712"/>
            <a:chExt cx="2256" cy="4457"/>
          </a:xfrm>
        </p:grpSpPr>
        <p:sp>
          <p:nvSpPr>
            <p:cNvPr id="104455" name="AutoShape 16">
              <a:extLst>
                <a:ext uri="{FF2B5EF4-FFF2-40B4-BE49-F238E27FC236}">
                  <a16:creationId xmlns:a16="http://schemas.microsoft.com/office/drawing/2014/main" id="{574F9F27-FD01-4675-BCBA-E91B8ECAD2BD}"/>
                </a:ext>
              </a:extLst>
            </p:cNvPr>
            <p:cNvSpPr>
              <a:spLocks noChangeArrowheads="1"/>
            </p:cNvSpPr>
            <p:nvPr/>
          </p:nvSpPr>
          <p:spPr bwMode="gray">
            <a:xfrm>
              <a:off x="720" y="-712"/>
              <a:ext cx="2256" cy="4457"/>
            </a:xfrm>
            <a:prstGeom prst="roundRect">
              <a:avLst>
                <a:gd name="adj" fmla="val 17509"/>
              </a:avLst>
            </a:prstGeom>
            <a:gradFill rotWithShape="1">
              <a:gsLst>
                <a:gs pos="0">
                  <a:srgbClr val="FFCC99"/>
                </a:gs>
                <a:gs pos="100000">
                  <a:srgbClr val="FF99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rgbClr val="000000"/>
                </a:solidFill>
                <a:latin typeface="Arial" panose="020B0604020202020204" pitchFamily="34" charset="0"/>
                <a:ea typeface="微軟正黑體" panose="020B0604030504040204" pitchFamily="34" charset="-120"/>
              </a:endParaRPr>
            </a:p>
          </p:txBody>
        </p:sp>
        <p:sp>
          <p:nvSpPr>
            <p:cNvPr id="104456" name="AutoShape 17">
              <a:extLst>
                <a:ext uri="{FF2B5EF4-FFF2-40B4-BE49-F238E27FC236}">
                  <a16:creationId xmlns:a16="http://schemas.microsoft.com/office/drawing/2014/main" id="{C182142D-1B8A-4837-B521-EE2627EF220A}"/>
                </a:ext>
              </a:extLst>
            </p:cNvPr>
            <p:cNvSpPr>
              <a:spLocks noChangeArrowheads="1"/>
            </p:cNvSpPr>
            <p:nvPr/>
          </p:nvSpPr>
          <p:spPr bwMode="gray">
            <a:xfrm>
              <a:off x="767" y="-334"/>
              <a:ext cx="2188" cy="3700"/>
            </a:xfrm>
            <a:prstGeom prst="roundRect">
              <a:avLst>
                <a:gd name="adj" fmla="val 16667"/>
              </a:avLst>
            </a:prstGeom>
            <a:gradFill rotWithShape="1">
              <a:gsLst>
                <a:gs pos="0">
                  <a:srgbClr val="FFFFFF"/>
                </a:gs>
                <a:gs pos="100000">
                  <a:srgbClr val="FFF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400" b="1" dirty="0">
                  <a:solidFill>
                    <a:srgbClr val="000000"/>
                  </a:solidFill>
                  <a:latin typeface="Cataneo BT" pitchFamily="66" charset="0"/>
                  <a:ea typeface="標楷體" panose="03000509000000000000" pitchFamily="65" charset="-120"/>
                </a:rPr>
                <a:t>桃園市政府教育局十二年國教資訊網 </a:t>
              </a:r>
              <a:r>
                <a:rPr lang="en-US" altLang="zh-TW" sz="2400" dirty="0">
                  <a:solidFill>
                    <a:srgbClr val="000000"/>
                  </a:solidFill>
                  <a:latin typeface="Cataneo BT" pitchFamily="66" charset="0"/>
                  <a:ea typeface="標楷體" panose="03000509000000000000" pitchFamily="65" charset="-120"/>
                </a:rPr>
                <a:t>http://12basic.tyc.edu.tw/</a:t>
              </a:r>
              <a:endParaRPr lang="zh-TW" altLang="en-US" sz="2400" dirty="0">
                <a:solidFill>
                  <a:srgbClr val="000000"/>
                </a:solidFill>
                <a:latin typeface="Cataneo BT" pitchFamily="66" charset="0"/>
                <a:ea typeface="標楷體" panose="03000509000000000000" pitchFamily="65" charset="-120"/>
              </a:endParaRPr>
            </a:p>
          </p:txBody>
        </p:sp>
        <p:sp>
          <p:nvSpPr>
            <p:cNvPr id="104457" name="AutoShape 19">
              <a:extLst>
                <a:ext uri="{FF2B5EF4-FFF2-40B4-BE49-F238E27FC236}">
                  <a16:creationId xmlns:a16="http://schemas.microsoft.com/office/drawing/2014/main" id="{C9842ACC-358E-467C-A0F1-7A34AA9C7FFE}"/>
                </a:ext>
              </a:extLst>
            </p:cNvPr>
            <p:cNvSpPr>
              <a:spLocks noChangeArrowheads="1"/>
            </p:cNvSpPr>
            <p:nvPr/>
          </p:nvSpPr>
          <p:spPr bwMode="gray">
            <a:xfrm>
              <a:off x="773" y="393"/>
              <a:ext cx="2158" cy="631"/>
            </a:xfrm>
            <a:prstGeom prst="roundRect">
              <a:avLst>
                <a:gd name="adj" fmla="val 50000"/>
              </a:avLst>
            </a:prstGeom>
            <a:gradFill rotWithShape="1">
              <a:gsLst>
                <a:gs pos="0">
                  <a:srgbClr val="D5F1FB"/>
                </a:gs>
                <a:gs pos="100000">
                  <a:srgbClr val="80D4F2">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rgbClr val="000000"/>
                </a:solidFill>
                <a:latin typeface="Arial" panose="020B0604020202020204" pitchFamily="34" charset="0"/>
                <a:ea typeface="微軟正黑體" panose="020B0604030504040204" pitchFamily="34" charset="-120"/>
              </a:endParaRPr>
            </a:p>
          </p:txBody>
        </p:sp>
      </p:grpSp>
      <p:pic>
        <p:nvPicPr>
          <p:cNvPr id="104452" name="圖片 1">
            <a:extLst>
              <a:ext uri="{FF2B5EF4-FFF2-40B4-BE49-F238E27FC236}">
                <a16:creationId xmlns:a16="http://schemas.microsoft.com/office/drawing/2014/main" id="{50A9DA1A-D8BF-4AA7-948B-72E5777CB3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83563" y="5105400"/>
            <a:ext cx="13208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圖片 2">
            <a:extLst>
              <a:ext uri="{FF2B5EF4-FFF2-40B4-BE49-F238E27FC236}">
                <a16:creationId xmlns:a16="http://schemas.microsoft.com/office/drawing/2014/main" id="{ECEF0A6C-FCB0-480B-B27A-2E607CEC366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62263" y="5157789"/>
            <a:ext cx="12890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圖片 3">
            <a:extLst>
              <a:ext uri="{FF2B5EF4-FFF2-40B4-BE49-F238E27FC236}">
                <a16:creationId xmlns:a16="http://schemas.microsoft.com/office/drawing/2014/main" id="{813C9841-C640-4BD1-AA56-5421E15EA33F}"/>
              </a:ext>
            </a:extLst>
          </p:cNvPr>
          <p:cNvPicPr>
            <a:picLocks noChangeAspect="1"/>
          </p:cNvPicPr>
          <p:nvPr/>
        </p:nvPicPr>
        <p:blipFill>
          <a:blip r:embed="rId8"/>
          <a:stretch>
            <a:fillRect/>
          </a:stretch>
        </p:blipFill>
        <p:spPr>
          <a:xfrm>
            <a:off x="227348" y="776866"/>
            <a:ext cx="11737303" cy="6081133"/>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idx="4294967295"/>
          </p:nvPr>
        </p:nvSpPr>
        <p:spPr>
          <a:xfrm>
            <a:off x="2783632" y="252865"/>
            <a:ext cx="7543800" cy="1143000"/>
          </a:xfrm>
        </p:spPr>
        <p:txBody>
          <a:bodyPr anchor="b">
            <a:normAutofit fontScale="90000"/>
          </a:bodyPr>
          <a:lstStyle/>
          <a:p>
            <a:pPr>
              <a:defRPr/>
            </a:pPr>
            <a:r>
              <a:rPr lang="zh-TW" altLang="en-US" b="1" dirty="0">
                <a:solidFill>
                  <a:srgbClr val="244583"/>
                </a:solidFill>
                <a:latin typeface="標楷體" pitchFamily="65" charset="-120"/>
                <a:ea typeface="標楷體" pitchFamily="65" charset="-120"/>
              </a:rPr>
              <a:t>進路分析</a:t>
            </a:r>
            <a:r>
              <a:rPr lang="zh-TW" altLang="en-US" sz="7500" b="1" dirty="0">
                <a:solidFill>
                  <a:srgbClr val="244583"/>
                </a:solidFill>
                <a:latin typeface="標楷體" pitchFamily="65" charset="-120"/>
                <a:ea typeface="標楷體" pitchFamily="65" charset="-120"/>
              </a:rPr>
              <a:t>大</a:t>
            </a:r>
            <a:r>
              <a:rPr lang="zh-TW" altLang="en-US" b="1" dirty="0">
                <a:solidFill>
                  <a:srgbClr val="244583"/>
                </a:solidFill>
                <a:latin typeface="標楷體" pitchFamily="65" charset="-120"/>
                <a:ea typeface="標楷體" pitchFamily="65" charset="-120"/>
              </a:rPr>
              <a:t>不同</a:t>
            </a:r>
          </a:p>
        </p:txBody>
      </p:sp>
      <p:sp>
        <p:nvSpPr>
          <p:cNvPr id="5" name="文字版面配置區 4"/>
          <p:cNvSpPr>
            <a:spLocks noGrp="1" noChangeArrowheads="1"/>
          </p:cNvSpPr>
          <p:nvPr>
            <p:ph type="body" idx="4294967295"/>
          </p:nvPr>
        </p:nvSpPr>
        <p:spPr>
          <a:xfrm>
            <a:off x="1524000" y="1557338"/>
            <a:ext cx="3657600" cy="658812"/>
          </a:xfrm>
          <a:prstGeom prst="roundRect">
            <a:avLst>
              <a:gd name="adj" fmla="val 16667"/>
            </a:avLst>
          </a:prstGeom>
          <a:solidFill>
            <a:srgbClr val="FFC000"/>
          </a:solidFill>
        </p:spPr>
        <p:txBody>
          <a:bodyPr anchor="ctr"/>
          <a:lstStyle/>
          <a:p>
            <a:pPr marL="0" indent="0" algn="ctr">
              <a:spcBef>
                <a:spcPts val="575"/>
              </a:spcBef>
              <a:buNone/>
            </a:pPr>
            <a:r>
              <a:rPr lang="zh-TW" altLang="en-US" sz="2800" b="1">
                <a:solidFill>
                  <a:srgbClr val="3668C4"/>
                </a:solidFill>
                <a:latin typeface="標楷體" pitchFamily="65" charset="-120"/>
                <a:ea typeface="標楷體" pitchFamily="65" charset="-120"/>
              </a:rPr>
              <a:t>過去我們的進路分析</a:t>
            </a:r>
          </a:p>
        </p:txBody>
      </p:sp>
      <p:sp>
        <p:nvSpPr>
          <p:cNvPr id="6" name="文字版面配置區 5"/>
          <p:cNvSpPr>
            <a:spLocks noGrp="1" noChangeArrowheads="1"/>
          </p:cNvSpPr>
          <p:nvPr>
            <p:ph type="body" sz="half" idx="4294967295"/>
          </p:nvPr>
        </p:nvSpPr>
        <p:spPr>
          <a:xfrm>
            <a:off x="6707188" y="1557338"/>
            <a:ext cx="3960812" cy="658812"/>
          </a:xfrm>
          <a:prstGeom prst="roundRect">
            <a:avLst>
              <a:gd name="adj" fmla="val 16667"/>
            </a:avLst>
          </a:prstGeom>
          <a:solidFill>
            <a:srgbClr val="FFC000"/>
          </a:solidFill>
        </p:spPr>
        <p:txBody>
          <a:bodyPr anchor="ctr"/>
          <a:lstStyle/>
          <a:p>
            <a:pPr marL="0" indent="0" algn="ctr">
              <a:spcBef>
                <a:spcPts val="575"/>
              </a:spcBef>
              <a:buNone/>
            </a:pPr>
            <a:r>
              <a:rPr lang="en-US" altLang="zh-TW" sz="2800" b="1">
                <a:solidFill>
                  <a:srgbClr val="3668C4"/>
                </a:solidFill>
                <a:latin typeface="標楷體" pitchFamily="65" charset="-120"/>
                <a:ea typeface="標楷體" pitchFamily="65" charset="-120"/>
              </a:rPr>
              <a:t>12</a:t>
            </a:r>
            <a:r>
              <a:rPr lang="zh-TW" altLang="en-US" sz="2800" b="1">
                <a:solidFill>
                  <a:srgbClr val="3668C4"/>
                </a:solidFill>
                <a:latin typeface="標楷體" pitchFamily="65" charset="-120"/>
                <a:ea typeface="標楷體" pitchFamily="65" charset="-120"/>
              </a:rPr>
              <a:t>年國教後的</a:t>
            </a:r>
            <a:r>
              <a:rPr lang="zh-TW" altLang="en-US" sz="2800" b="1">
                <a:latin typeface="標楷體" pitchFamily="65" charset="-120"/>
                <a:ea typeface="標楷體" pitchFamily="65" charset="-120"/>
              </a:rPr>
              <a:t>進路分析</a:t>
            </a:r>
          </a:p>
        </p:txBody>
      </p:sp>
      <p:sp>
        <p:nvSpPr>
          <p:cNvPr id="14339" name="內容版面配置區 2"/>
          <p:cNvSpPr>
            <a:spLocks noGrp="1"/>
          </p:cNvSpPr>
          <p:nvPr>
            <p:ph sz="half" idx="4294967295"/>
          </p:nvPr>
        </p:nvSpPr>
        <p:spPr>
          <a:xfrm>
            <a:off x="1524001" y="2228851"/>
            <a:ext cx="4030663" cy="2595563"/>
          </a:xfrm>
        </p:spPr>
        <p:txBody>
          <a:bodyPr>
            <a:normAutofit lnSpcReduction="10000"/>
          </a:bodyPr>
          <a:lstStyle/>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國中的生活就是</a:t>
            </a:r>
            <a:r>
              <a:rPr lang="zh-TW" altLang="en-US" sz="2400" b="1">
                <a:solidFill>
                  <a:srgbClr val="FF0000"/>
                </a:solidFill>
                <a:latin typeface="標楷體" pitchFamily="65" charset="-120"/>
                <a:ea typeface="標楷體" pitchFamily="65" charset="-120"/>
              </a:rPr>
              <a:t>不斷念書</a:t>
            </a:r>
            <a:r>
              <a:rPr lang="zh-TW" altLang="en-US" sz="2400">
                <a:latin typeface="標楷體" pitchFamily="65" charset="-120"/>
                <a:ea typeface="標楷體" pitchFamily="65" charset="-120"/>
              </a:rPr>
              <a:t>，考上理想的高中。</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五專、高職、軍校都是</a:t>
            </a:r>
            <a:r>
              <a:rPr lang="zh-TW" altLang="en-US" sz="2400" b="1">
                <a:solidFill>
                  <a:srgbClr val="FF0000"/>
                </a:solidFill>
                <a:latin typeface="標楷體" pitchFamily="65" charset="-120"/>
                <a:ea typeface="標楷體" pitchFamily="65" charset="-120"/>
              </a:rPr>
              <a:t>不會念書</a:t>
            </a:r>
            <a:r>
              <a:rPr lang="zh-TW" altLang="en-US" sz="2400">
                <a:latin typeface="標楷體" pitchFamily="65" charset="-120"/>
                <a:ea typeface="標楷體" pitchFamily="65" charset="-120"/>
              </a:rPr>
              <a:t>的人去讀的。</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志願序就是按照</a:t>
            </a:r>
            <a:r>
              <a:rPr lang="zh-TW" altLang="en-US" sz="2400" b="1">
                <a:solidFill>
                  <a:srgbClr val="FF0000"/>
                </a:solidFill>
                <a:latin typeface="標楷體" pitchFamily="65" charset="-120"/>
                <a:ea typeface="標楷體" pitchFamily="65" charset="-120"/>
              </a:rPr>
              <a:t>學校排名</a:t>
            </a:r>
            <a:r>
              <a:rPr lang="zh-TW" altLang="en-US" sz="2400">
                <a:latin typeface="標楷體" pitchFamily="65" charset="-120"/>
                <a:ea typeface="標楷體" pitchFamily="65" charset="-120"/>
              </a:rPr>
              <a:t>來填寫。</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作成績的</a:t>
            </a:r>
            <a:r>
              <a:rPr lang="zh-TW" altLang="en-US" sz="2400" b="1">
                <a:solidFill>
                  <a:srgbClr val="FF0000"/>
                </a:solidFill>
                <a:latin typeface="標楷體" pitchFamily="65" charset="-120"/>
                <a:ea typeface="標楷體" pitchFamily="65" charset="-120"/>
              </a:rPr>
              <a:t>落點分析</a:t>
            </a:r>
            <a:r>
              <a:rPr lang="zh-TW" altLang="en-US" sz="2400">
                <a:latin typeface="標楷體" pitchFamily="65" charset="-120"/>
                <a:ea typeface="標楷體" pitchFamily="65" charset="-120"/>
              </a:rPr>
              <a:t>。</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endParaRPr lang="en-US" altLang="zh-TW" sz="2400">
              <a:latin typeface="標楷體" pitchFamily="65" charset="-120"/>
              <a:ea typeface="標楷體" pitchFamily="65" charset="-120"/>
            </a:endParaRPr>
          </a:p>
        </p:txBody>
      </p:sp>
      <p:sp>
        <p:nvSpPr>
          <p:cNvPr id="14340" name="內容版面配置區 6"/>
          <p:cNvSpPr>
            <a:spLocks noGrp="1"/>
          </p:cNvSpPr>
          <p:nvPr>
            <p:ph sz="half" idx="4294967295"/>
          </p:nvPr>
        </p:nvSpPr>
        <p:spPr>
          <a:xfrm>
            <a:off x="5895976" y="2276475"/>
            <a:ext cx="4772025" cy="3024188"/>
          </a:xfrm>
        </p:spPr>
        <p:txBody>
          <a:bodyPr/>
          <a:lstStyle/>
          <a:p>
            <a:pPr marL="273050" indent="-273050">
              <a:spcBef>
                <a:spcPts val="575"/>
              </a:spcBef>
              <a:buFont typeface="Wingdings 2" pitchFamily="18" charset="2"/>
              <a:buChar char=""/>
            </a:pPr>
            <a:r>
              <a:rPr lang="zh-TW" altLang="en-US" sz="2400">
                <a:latin typeface="標楷體" pitchFamily="65" charset="-120"/>
                <a:ea typeface="標楷體" pitchFamily="65" charset="-120"/>
              </a:rPr>
              <a:t>生涯不只升學而是生活整體樣貌的規劃，也包含了</a:t>
            </a:r>
            <a:r>
              <a:rPr lang="zh-TW" altLang="en-US" sz="2400" b="1">
                <a:solidFill>
                  <a:srgbClr val="FF0000"/>
                </a:solidFill>
                <a:latin typeface="標楷體" pitchFamily="65" charset="-120"/>
                <a:ea typeface="標楷體" pitchFamily="65" charset="-120"/>
              </a:rPr>
              <a:t>自我認識</a:t>
            </a:r>
            <a:r>
              <a:rPr lang="zh-TW" altLang="en-US" sz="2400">
                <a:latin typeface="標楷體" pitchFamily="65" charset="-120"/>
                <a:ea typeface="標楷體" pitchFamily="65" charset="-120"/>
              </a:rPr>
              <a:t>及</a:t>
            </a:r>
            <a:r>
              <a:rPr lang="en-US" altLang="zh-TW" sz="2400">
                <a:latin typeface="標楷體" pitchFamily="65" charset="-120"/>
                <a:ea typeface="標楷體" pitchFamily="65" charset="-120"/>
              </a:rPr>
              <a:t>『</a:t>
            </a:r>
            <a:r>
              <a:rPr lang="zh-TW" altLang="en-US" sz="2400" b="1">
                <a:solidFill>
                  <a:srgbClr val="FF0000"/>
                </a:solidFill>
                <a:latin typeface="標楷體" pitchFamily="65" charset="-120"/>
                <a:ea typeface="標楷體" pitchFamily="65" charset="-120"/>
              </a:rPr>
              <a:t>想過怎麼樣的生活</a:t>
            </a:r>
            <a:r>
              <a:rPr lang="en-US" altLang="zh-TW" sz="2400">
                <a:latin typeface="標楷體" pitchFamily="65" charset="-120"/>
                <a:ea typeface="標楷體" pitchFamily="65" charset="-120"/>
              </a:rPr>
              <a:t>』</a:t>
            </a:r>
          </a:p>
          <a:p>
            <a:pPr marL="273050" indent="-273050">
              <a:spcBef>
                <a:spcPts val="575"/>
              </a:spcBef>
              <a:buFont typeface="Wingdings 2" pitchFamily="18" charset="2"/>
              <a:buChar char=""/>
            </a:pPr>
            <a:r>
              <a:rPr lang="zh-TW" altLang="en-US" sz="2400">
                <a:latin typeface="標楷體" pitchFamily="65" charset="-120"/>
                <a:ea typeface="標楷體" pitchFamily="65" charset="-120"/>
              </a:rPr>
              <a:t>不再是分數分流，而是</a:t>
            </a:r>
            <a:r>
              <a:rPr lang="zh-TW" altLang="en-US" sz="2400" b="1">
                <a:solidFill>
                  <a:srgbClr val="FF0000"/>
                </a:solidFill>
                <a:latin typeface="標楷體" pitchFamily="65" charset="-120"/>
                <a:ea typeface="標楷體" pitchFamily="65" charset="-120"/>
              </a:rPr>
              <a:t>自主分流</a:t>
            </a:r>
            <a:r>
              <a:rPr lang="zh-TW" altLang="en-US" sz="2400">
                <a:latin typeface="標楷體" pitchFamily="65" charset="-120"/>
                <a:ea typeface="標楷體" pitchFamily="65" charset="-120"/>
              </a:rPr>
              <a:t>。</a:t>
            </a:r>
            <a:endParaRPr lang="en-US" altLang="zh-TW" sz="2400">
              <a:latin typeface="標楷體" pitchFamily="65" charset="-120"/>
              <a:ea typeface="標楷體" pitchFamily="65" charset="-120"/>
            </a:endParaRPr>
          </a:p>
          <a:p>
            <a:pPr marL="273050" indent="-273050">
              <a:spcBef>
                <a:spcPts val="575"/>
              </a:spcBef>
              <a:buFont typeface="Wingdings 2" pitchFamily="18" charset="2"/>
              <a:buChar char=""/>
            </a:pPr>
            <a:r>
              <a:rPr lang="zh-TW" altLang="en-US" sz="2400">
                <a:latin typeface="標楷體" pitchFamily="65" charset="-120"/>
                <a:ea typeface="標楷體" pitchFamily="65" charset="-120"/>
              </a:rPr>
              <a:t>志願只有「</a:t>
            </a:r>
            <a:r>
              <a:rPr lang="zh-TW" altLang="en-US" sz="2400" b="1">
                <a:solidFill>
                  <a:srgbClr val="FF0000"/>
                </a:solidFill>
                <a:latin typeface="標楷體" pitchFamily="65" charset="-120"/>
                <a:ea typeface="標楷體" pitchFamily="65" charset="-120"/>
              </a:rPr>
              <a:t>最適合</a:t>
            </a:r>
            <a:r>
              <a:rPr lang="zh-TW" altLang="en-US" sz="2400">
                <a:latin typeface="標楷體" pitchFamily="65" charset="-120"/>
                <a:ea typeface="標楷體" pitchFamily="65" charset="-120"/>
              </a:rPr>
              <a:t>」，沒有「最好」。</a:t>
            </a:r>
            <a:endParaRPr lang="en-US" altLang="zh-TW" sz="2400">
              <a:latin typeface="標楷體" pitchFamily="65" charset="-120"/>
              <a:ea typeface="標楷體" pitchFamily="65" charset="-120"/>
            </a:endParaRPr>
          </a:p>
          <a:p>
            <a:pPr marL="273050" indent="-273050">
              <a:spcBef>
                <a:spcPts val="575"/>
              </a:spcBef>
              <a:buFont typeface="Wingdings 2" pitchFamily="18" charset="2"/>
              <a:buChar char=""/>
            </a:pPr>
            <a:r>
              <a:rPr lang="zh-TW" altLang="en-US" sz="2400">
                <a:latin typeface="標楷體" pitchFamily="65" charset="-120"/>
                <a:ea typeface="標楷體" pitchFamily="65" charset="-120"/>
              </a:rPr>
              <a:t>從被動落點分析，到</a:t>
            </a:r>
            <a:r>
              <a:rPr lang="zh-TW" altLang="en-US" sz="2400" b="1">
                <a:solidFill>
                  <a:srgbClr val="FF0000"/>
                </a:solidFill>
                <a:latin typeface="標楷體" pitchFamily="65" charset="-120"/>
                <a:ea typeface="標楷體" pitchFamily="65" charset="-120"/>
              </a:rPr>
              <a:t>主動選擇</a:t>
            </a:r>
            <a:r>
              <a:rPr lang="zh-TW" altLang="en-US" sz="2400">
                <a:latin typeface="標楷體" pitchFamily="65" charset="-120"/>
                <a:ea typeface="標楷體" pitchFamily="65" charset="-120"/>
              </a:rPr>
              <a:t>。</a:t>
            </a:r>
            <a:endParaRPr lang="zh-TW" altLang="en-US" sz="2400"/>
          </a:p>
        </p:txBody>
      </p:sp>
      <p:grpSp>
        <p:nvGrpSpPr>
          <p:cNvPr id="2" name="向上箭號圖說文字 6"/>
          <p:cNvGrpSpPr>
            <a:grpSpLocks/>
          </p:cNvGrpSpPr>
          <p:nvPr/>
        </p:nvGrpSpPr>
        <p:grpSpPr bwMode="auto">
          <a:xfrm>
            <a:off x="1524000" y="5065714"/>
            <a:ext cx="8718550" cy="1792287"/>
            <a:chOff x="61" y="3130"/>
            <a:chExt cx="5492" cy="1129"/>
          </a:xfrm>
        </p:grpSpPr>
        <p:pic>
          <p:nvPicPr>
            <p:cNvPr id="190472" name="向上箭號圖說文字 6"/>
            <p:cNvPicPr>
              <a:picLocks noChangeArrowheads="1"/>
            </p:cNvPicPr>
            <p:nvPr/>
          </p:nvPicPr>
          <p:blipFill>
            <a:blip r:embed="rId3"/>
            <a:srcRect/>
            <a:stretch>
              <a:fillRect/>
            </a:stretch>
          </p:blipFill>
          <p:spPr bwMode="auto">
            <a:xfrm>
              <a:off x="61" y="3130"/>
              <a:ext cx="5492" cy="1129"/>
            </a:xfrm>
            <a:prstGeom prst="rect">
              <a:avLst/>
            </a:prstGeom>
            <a:noFill/>
            <a:ln w="9525">
              <a:noFill/>
              <a:miter lim="800000"/>
              <a:headEnd/>
              <a:tailEnd/>
            </a:ln>
          </p:spPr>
        </p:pic>
        <p:sp>
          <p:nvSpPr>
            <p:cNvPr id="190473" name="Text Box 9"/>
            <p:cNvSpPr txBox="1">
              <a:spLocks noChangeArrowheads="1"/>
            </p:cNvSpPr>
            <p:nvPr/>
          </p:nvSpPr>
          <p:spPr bwMode="auto">
            <a:xfrm>
              <a:off x="158" y="3495"/>
              <a:ext cx="5262" cy="706"/>
            </a:xfrm>
            <a:prstGeom prst="rect">
              <a:avLst/>
            </a:prstGeom>
            <a:noFill/>
            <a:ln w="9525">
              <a:noFill/>
              <a:miter lim="800000"/>
              <a:headEnd/>
              <a:tailEnd/>
            </a:ln>
          </p:spPr>
          <p:txBody>
            <a:bodyPr anchor="ctr"/>
            <a:lstStyle/>
            <a:p>
              <a:pPr eaLnBrk="1" hangingPunct="1"/>
              <a:r>
                <a:rPr kumimoji="0" lang="zh-TW" altLang="en-US" sz="2400" b="1">
                  <a:solidFill>
                    <a:srgbClr val="FF0000"/>
                  </a:solidFill>
                  <a:latin typeface="標楷體" panose="03000509000000000000" pitchFamily="65" charset="-120"/>
                  <a:ea typeface="標楷體" panose="03000509000000000000" pitchFamily="65" charset="-120"/>
                </a:rPr>
                <a:t>適性輔導：</a:t>
              </a:r>
              <a:endParaRPr kumimoji="0" lang="en-US" altLang="zh-TW" sz="2400" b="1">
                <a:solidFill>
                  <a:srgbClr val="FF0000"/>
                </a:solidFill>
                <a:latin typeface="標楷體" panose="03000509000000000000" pitchFamily="65" charset="-120"/>
                <a:ea typeface="標楷體" panose="03000509000000000000" pitchFamily="65" charset="-120"/>
              </a:endParaRPr>
            </a:p>
            <a:p>
              <a:pPr eaLnBrk="1" hangingPunct="1"/>
              <a:r>
                <a:rPr kumimoji="0" lang="zh-TW" altLang="en-US" sz="2400" b="1">
                  <a:latin typeface="標楷體" panose="03000509000000000000" pitchFamily="65" charset="-120"/>
                  <a:ea typeface="標楷體" panose="03000509000000000000" pitchFamily="65" charset="-120"/>
                </a:rPr>
                <a:t>了解自己的</a:t>
              </a:r>
              <a:r>
                <a:rPr kumimoji="0" lang="zh-TW" altLang="en-US" sz="2400" b="1" u="sng">
                  <a:solidFill>
                    <a:srgbClr val="0070C0"/>
                  </a:solidFill>
                  <a:latin typeface="標楷體" panose="03000509000000000000" pitchFamily="65" charset="-120"/>
                  <a:ea typeface="標楷體" panose="03000509000000000000" pitchFamily="65" charset="-120"/>
                </a:rPr>
                <a:t>特質</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價值觀</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能力</a:t>
              </a:r>
              <a:r>
                <a:rPr kumimoji="0" lang="zh-TW" altLang="en-US" sz="2400" b="1">
                  <a:latin typeface="標楷體" panose="03000509000000000000" pitchFamily="65" charset="-120"/>
                  <a:ea typeface="標楷體" panose="03000509000000000000" pitchFamily="65" charset="-120"/>
                </a:rPr>
                <a:t>，經過</a:t>
              </a:r>
              <a:r>
                <a:rPr kumimoji="0" lang="zh-TW" altLang="en-US" sz="2400" b="1" u="sng">
                  <a:solidFill>
                    <a:srgbClr val="0070C0"/>
                  </a:solidFill>
                  <a:latin typeface="標楷體" panose="03000509000000000000" pitchFamily="65" charset="-120"/>
                  <a:ea typeface="標楷體" panose="03000509000000000000" pitchFamily="65" charset="-120"/>
                </a:rPr>
                <a:t>經驗探索</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資訊收集</a:t>
              </a:r>
              <a:r>
                <a:rPr kumimoji="0" lang="zh-TW" altLang="en-US" sz="2400" b="1">
                  <a:latin typeface="標楷體" panose="03000509000000000000" pitchFamily="65" charset="-120"/>
                  <a:ea typeface="標楷體" panose="03000509000000000000" pitchFamily="65" charset="-120"/>
                </a:rPr>
                <a:t>，做出適切的生涯決定。</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3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3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340">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340">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340">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340">
                                            <p:txEl>
                                              <p:pRg st="3" end="3"/>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標題 1"/>
          <p:cNvSpPr>
            <a:spLocks noGrp="1"/>
          </p:cNvSpPr>
          <p:nvPr>
            <p:ph type="title" idx="4294967295"/>
          </p:nvPr>
        </p:nvSpPr>
        <p:spPr>
          <a:xfrm>
            <a:off x="1524000" y="274638"/>
            <a:ext cx="8229600" cy="1143000"/>
          </a:xfrm>
        </p:spPr>
        <p:txBody>
          <a:bodyPr>
            <a:normAutofit/>
          </a:bodyPr>
          <a:lstStyle/>
          <a:p>
            <a:pPr eaLnBrk="1" hangingPunct="1">
              <a:defRPr/>
            </a:pPr>
            <a:r>
              <a:rPr lang="zh-TW" altLang="en-US" sz="4800" b="1" dirty="0">
                <a:solidFill>
                  <a:srgbClr val="0000FF"/>
                </a:solidFill>
                <a:effectLst>
                  <a:outerShdw blurRad="38100" dist="38100" dir="2700000" algn="tl">
                    <a:srgbClr val="C0C0C0"/>
                  </a:outerShdw>
                </a:effectLst>
                <a:latin typeface="標楷體" pitchFamily="65" charset="-120"/>
                <a:ea typeface="標楷體" pitchFamily="65" charset="-120"/>
              </a:rPr>
              <a:t>諮詢專線</a:t>
            </a:r>
          </a:p>
        </p:txBody>
      </p:sp>
      <p:sp>
        <p:nvSpPr>
          <p:cNvPr id="4" name="內容版面配置區 3"/>
          <p:cNvSpPr>
            <a:spLocks noGrp="1"/>
          </p:cNvSpPr>
          <p:nvPr>
            <p:ph idx="4294967295"/>
          </p:nvPr>
        </p:nvSpPr>
        <p:spPr>
          <a:xfrm>
            <a:off x="1954214" y="1760538"/>
            <a:ext cx="8713787" cy="3097212"/>
          </a:xfrm>
        </p:spPr>
        <p:txBody>
          <a:bodyPr>
            <a:normAutofit fontScale="92500" lnSpcReduction="10000"/>
          </a:bodyPr>
          <a:lstStyle/>
          <a:p>
            <a:pPr marL="514350" indent="-457200" eaLnBrk="1" hangingPunct="1">
              <a:lnSpc>
                <a:spcPct val="90000"/>
              </a:lnSpc>
              <a:buBlip>
                <a:blip r:embed="rId3"/>
              </a:buBlip>
              <a:defRPr/>
            </a:pPr>
            <a:r>
              <a:rPr lang="zh-TW" altLang="en-US" sz="3600" b="1" dirty="0">
                <a:solidFill>
                  <a:srgbClr val="FF0000"/>
                </a:solidFill>
                <a:effectLst>
                  <a:outerShdw blurRad="38100" dist="38100" dir="2700000" algn="tl">
                    <a:srgbClr val="C0C0C0"/>
                  </a:outerShdw>
                </a:effectLst>
                <a:latin typeface="標楷體" pitchFamily="65" charset="-120"/>
                <a:ea typeface="標楷體" pitchFamily="65" charset="-120"/>
              </a:rPr>
              <a:t>諮詢專線：</a:t>
            </a:r>
            <a:endParaRPr lang="en-US" altLang="zh-TW" sz="3600" b="1" dirty="0">
              <a:solidFill>
                <a:srgbClr val="FF0000"/>
              </a:solidFill>
              <a:effectLst>
                <a:outerShdw blurRad="38100" dist="38100" dir="2700000" algn="tl">
                  <a:srgbClr val="C0C0C0"/>
                </a:outerShdw>
              </a:effectLst>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solidFill>
                  <a:srgbClr val="FF0000"/>
                </a:solidFill>
                <a:latin typeface="標楷體" pitchFamily="65" charset="-120"/>
                <a:ea typeface="標楷體" pitchFamily="65" charset="-120"/>
              </a:rPr>
              <a:t>各校教務主任、輔導主任</a:t>
            </a:r>
            <a:endParaRPr lang="en-US" altLang="zh-TW" sz="3600" b="1" dirty="0">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latin typeface="標楷體" pitchFamily="65" charset="-120"/>
                <a:ea typeface="標楷體" pitchFamily="65" charset="-120"/>
              </a:rPr>
              <a:t>地方宣導團責任區</a:t>
            </a:r>
            <a:r>
              <a:rPr lang="zh-TW" altLang="en-US" sz="3600" b="1" dirty="0" smtClean="0">
                <a:latin typeface="標楷體" pitchFamily="65" charset="-120"/>
                <a:ea typeface="標楷體" pitchFamily="65" charset="-120"/>
              </a:rPr>
              <a:t>講師</a:t>
            </a:r>
            <a:endParaRPr lang="en-US" altLang="zh-TW" sz="3600" b="1" dirty="0" smtClean="0">
              <a:latin typeface="標楷體" pitchFamily="65" charset="-120"/>
              <a:ea typeface="標楷體" pitchFamily="65" charset="-120"/>
            </a:endParaRPr>
          </a:p>
          <a:p>
            <a:pPr marL="457200" lvl="1" indent="0" eaLnBrk="1" hangingPunct="1">
              <a:lnSpc>
                <a:spcPct val="90000"/>
              </a:lnSpc>
              <a:buNone/>
              <a:defRPr/>
            </a:pPr>
            <a:r>
              <a:rPr lang="zh-TW" altLang="en-US" sz="3600" b="1" dirty="0" smtClean="0">
                <a:latin typeface="標楷體" pitchFamily="65" charset="-120"/>
                <a:ea typeface="標楷體" pitchFamily="65" charset="-120"/>
              </a:rPr>
              <a:t>  沈萌</a:t>
            </a:r>
            <a:r>
              <a:rPr lang="zh-TW" altLang="en-US" sz="3600" b="1" dirty="0">
                <a:latin typeface="標楷體" pitchFamily="65" charset="-120"/>
                <a:ea typeface="標楷體" pitchFamily="65" charset="-120"/>
              </a:rPr>
              <a:t>明</a:t>
            </a:r>
            <a:r>
              <a:rPr lang="en-US" altLang="zh-TW" sz="3600" b="1" dirty="0">
                <a:latin typeface="標楷體" pitchFamily="65" charset="-120"/>
                <a:ea typeface="標楷體" pitchFamily="65" charset="-120"/>
              </a:rPr>
              <a:t>0922295238</a:t>
            </a:r>
            <a:r>
              <a:rPr lang="zh-TW" altLang="en-US" sz="3600" b="1" dirty="0">
                <a:latin typeface="標楷體" pitchFamily="65" charset="-120"/>
                <a:ea typeface="標楷體" pitchFamily="65" charset="-120"/>
              </a:rPr>
              <a:t>（</a:t>
            </a:r>
            <a:r>
              <a:rPr lang="en-US" altLang="zh-TW" sz="3600" b="1" dirty="0">
                <a:latin typeface="標楷體" pitchFamily="65" charset="-120"/>
                <a:ea typeface="標楷體" pitchFamily="65" charset="-120"/>
              </a:rPr>
              <a:t>LINE ID</a:t>
            </a:r>
            <a:r>
              <a:rPr lang="zh-TW" altLang="en-US" sz="3600" b="1" dirty="0">
                <a:latin typeface="標楷體" pitchFamily="65" charset="-120"/>
                <a:ea typeface="標楷體" pitchFamily="65" charset="-120"/>
              </a:rPr>
              <a:t>）</a:t>
            </a:r>
            <a:endParaRPr lang="en-US" altLang="zh-TW" sz="3600" b="1" dirty="0">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smtClean="0">
                <a:latin typeface="標楷體" pitchFamily="65" charset="-120"/>
                <a:ea typeface="標楷體" pitchFamily="65" charset="-120"/>
              </a:rPr>
              <a:t>桃園市</a:t>
            </a:r>
            <a:r>
              <a:rPr lang="zh-TW" altLang="en-US" sz="3600" b="1" dirty="0">
                <a:latin typeface="標楷體" pitchFamily="65" charset="-120"/>
                <a:ea typeface="標楷體" pitchFamily="65" charset="-120"/>
              </a:rPr>
              <a:t>政府教育局</a:t>
            </a:r>
          </a:p>
          <a:p>
            <a:pPr marL="914400" lvl="1" indent="-457200" eaLnBrk="1" hangingPunct="1">
              <a:lnSpc>
                <a:spcPct val="90000"/>
              </a:lnSpc>
              <a:buNone/>
              <a:defRPr/>
            </a:pPr>
            <a:r>
              <a:rPr kumimoji="1" lang="en-US" altLang="zh-TW" sz="3600" dirty="0">
                <a:latin typeface="標楷體" pitchFamily="65" charset="-120"/>
                <a:ea typeface="標楷體" pitchFamily="65" charset="-120"/>
              </a:rPr>
              <a:t>   </a:t>
            </a:r>
            <a:endParaRPr lang="en-US" altLang="zh-TW" sz="3600" b="1" dirty="0">
              <a:latin typeface="標楷體" pitchFamily="65" charset="-120"/>
              <a:ea typeface="標楷體" pitchFamily="65" charset="-12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ChangeArrowheads="1"/>
          </p:cNvSpPr>
          <p:nvPr/>
        </p:nvSpPr>
        <p:spPr bwMode="auto">
          <a:xfrm>
            <a:off x="387572" y="1477066"/>
            <a:ext cx="7516292" cy="253402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nchor="ctr">
            <a:spAutoFit/>
          </a:bodyPr>
          <a:lstStyle/>
          <a:p>
            <a:pPr fontAlgn="auto">
              <a:lnSpc>
                <a:spcPts val="3800"/>
              </a:lnSpc>
              <a:spcBef>
                <a:spcPts val="0"/>
              </a:spcBef>
              <a:spcAft>
                <a:spcPts val="0"/>
              </a:spcAft>
              <a:defRPr/>
            </a:pPr>
            <a:r>
              <a:rPr kumimoji="0" lang="zh-TW" altLang="en-US" b="1" dirty="0">
                <a:solidFill>
                  <a:srgbClr val="10253F"/>
                </a:solidFill>
                <a:latin typeface="標楷體" pitchFamily="65" charset="-120"/>
                <a:ea typeface="標楷體" pitchFamily="65" charset="-120"/>
                <a:cs typeface="Times New Roman" pitchFamily="18" charset="0"/>
              </a:rPr>
              <a:t>面對入學方式的變革，鼓勵孩子做好準備，把握機會，讓學生適性發展、揮灑屬於自己的天空。期待十二年國民基本教育培育出更多不同領域的菁英</a:t>
            </a:r>
            <a:r>
              <a:rPr kumimoji="0" lang="en-US" altLang="zh-TW" b="1" dirty="0">
                <a:solidFill>
                  <a:srgbClr val="10253F"/>
                </a:solidFill>
                <a:latin typeface="標楷體" pitchFamily="65" charset="-120"/>
                <a:ea typeface="標楷體" pitchFamily="65" charset="-120"/>
                <a:cs typeface="Times New Roman" pitchFamily="18" charset="0"/>
              </a:rPr>
              <a:t>!</a:t>
            </a:r>
          </a:p>
          <a:p>
            <a:pPr fontAlgn="auto">
              <a:spcBef>
                <a:spcPts val="0"/>
              </a:spcBef>
              <a:spcAft>
                <a:spcPts val="0"/>
              </a:spcAft>
              <a:defRPr/>
            </a:pPr>
            <a:r>
              <a:rPr kumimoji="0" lang="zh-TW" altLang="en-US" b="1" dirty="0">
                <a:solidFill>
                  <a:srgbClr val="10253F"/>
                </a:solidFill>
                <a:latin typeface="標楷體" pitchFamily="65" charset="-120"/>
                <a:ea typeface="標楷體" pitchFamily="65" charset="-120"/>
                <a:cs typeface="Times New Roman" pitchFamily="18" charset="0"/>
              </a:rPr>
              <a:t> </a:t>
            </a:r>
          </a:p>
        </p:txBody>
      </p:sp>
      <p:sp>
        <p:nvSpPr>
          <p:cNvPr id="7" name="文字方塊 1"/>
          <p:cNvSpPr txBox="1"/>
          <p:nvPr/>
        </p:nvSpPr>
        <p:spPr>
          <a:xfrm>
            <a:off x="1936610" y="4113920"/>
            <a:ext cx="8302794" cy="1569660"/>
          </a:xfrm>
          <a:prstGeom prst="rect">
            <a:avLst/>
          </a:prstGeom>
          <a:noFill/>
          <a:ln>
            <a:noFill/>
          </a:ln>
          <a:effectLst/>
        </p:spPr>
        <p:txBody>
          <a:bodyPr>
            <a:spAutoFit/>
          </a:bodyPr>
          <a:lstStyle/>
          <a:p>
            <a:pPr algn="ctr" eaLnBrk="1" fontAlgn="auto" hangingPunct="1">
              <a:spcBef>
                <a:spcPts val="0"/>
              </a:spcBef>
              <a:spcAft>
                <a:spcPts val="0"/>
              </a:spcAft>
              <a:defRPr/>
            </a:pPr>
            <a:r>
              <a:rPr kumimoji="0" lang="zh-TW" altLang="en-US" sz="4800" b="1" kern="100" dirty="0">
                <a:ln w="9525" cap="flat" cmpd="sng" algn="ctr">
                  <a:solidFill>
                    <a:srgbClr val="FFFFFF"/>
                  </a:solidFill>
                  <a:prstDash val="solid"/>
                  <a:round/>
                </a:ln>
                <a:solidFill>
                  <a:srgbClr val="FF0000"/>
                </a:solidFill>
                <a:latin typeface="標楷體" panose="03000509000000000000" pitchFamily="65" charset="-120"/>
                <a:ea typeface="標楷體" panose="03000509000000000000" pitchFamily="65" charset="-120"/>
                <a:cs typeface="Times New Roman" panose="02020603050405020304" pitchFamily="18" charset="0"/>
              </a:rPr>
              <a:t>是魚就讓他在大海遙遊，是鳥就讓他在天空展翅飛翔</a:t>
            </a:r>
            <a:endParaRPr kumimoji="0" lang="zh-TW" altLang="en-US" sz="4800" b="1"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2" name="圖片 1">
            <a:hlinkClick r:id="rId2" action="ppaction://hlinkfile"/>
            <a:extLst>
              <a:ext uri="{FF2B5EF4-FFF2-40B4-BE49-F238E27FC236}">
                <a16:creationId xmlns:a16="http://schemas.microsoft.com/office/drawing/2014/main" id="{CD81AB7D-F0B1-4C3E-8FD9-A37D56E8A9A0}"/>
              </a:ext>
            </a:extLst>
          </p:cNvPr>
          <p:cNvPicPr>
            <a:picLocks noChangeAspect="1"/>
          </p:cNvPicPr>
          <p:nvPr/>
        </p:nvPicPr>
        <p:blipFill>
          <a:blip r:embed="rId3"/>
          <a:stretch>
            <a:fillRect/>
          </a:stretch>
        </p:blipFill>
        <p:spPr>
          <a:xfrm rot="715883">
            <a:off x="8031933" y="1448586"/>
            <a:ext cx="3886439" cy="2295056"/>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文字方塊 1"/>
          <p:cNvSpPr txBox="1">
            <a:spLocks noChangeArrowheads="1"/>
          </p:cNvSpPr>
          <p:nvPr/>
        </p:nvSpPr>
        <p:spPr bwMode="auto">
          <a:xfrm>
            <a:off x="122237" y="6381328"/>
            <a:ext cx="8418513" cy="336550"/>
          </a:xfrm>
          <a:prstGeom prst="rect">
            <a:avLst/>
          </a:prstGeom>
          <a:noFill/>
          <a:ln w="9525">
            <a:noFill/>
            <a:miter lim="800000"/>
            <a:headEnd/>
            <a:tailEnd/>
          </a:ln>
        </p:spPr>
        <p:txBody>
          <a:bodyPr>
            <a:spAutoFit/>
          </a:bodyPr>
          <a:lstStyle/>
          <a:p>
            <a:pPr eaLnBrk="1" hangingPunct="1"/>
            <a:r>
              <a:rPr lang="zh-TW" altLang="en-US" sz="1600">
                <a:latin typeface="微軟正黑體" pitchFamily="34" charset="-120"/>
                <a:ea typeface="微軟正黑體" pitchFamily="34" charset="-120"/>
                <a:cs typeface="Times New Roman" pitchFamily="18" charset="0"/>
              </a:rPr>
              <a:t>資料來源：聯合新聞網。</a:t>
            </a:r>
            <a:r>
              <a:rPr lang="en-US" altLang="en-US" sz="1600">
                <a:ea typeface="微軟正黑體" pitchFamily="34" charset="-120"/>
                <a:cs typeface="Times New Roman" pitchFamily="18" charset="0"/>
              </a:rPr>
              <a:t>http://udn.com/news/story/7314/1175233</a:t>
            </a:r>
            <a:endParaRPr lang="zh-TW" altLang="en-US" sz="1600">
              <a:ea typeface="微軟正黑體" pitchFamily="34" charset="-120"/>
              <a:cs typeface="Times New Roman" pitchFamily="18" charset="0"/>
            </a:endParaRPr>
          </a:p>
        </p:txBody>
      </p:sp>
      <p:pic>
        <p:nvPicPr>
          <p:cNvPr id="27651" name="Picture 4" descr="Capture_2015_09_13_20_42_26_640"/>
          <p:cNvPicPr>
            <a:picLocks noChangeAspect="1" noChangeArrowheads="1"/>
          </p:cNvPicPr>
          <p:nvPr/>
        </p:nvPicPr>
        <p:blipFill>
          <a:blip r:embed="rId3"/>
          <a:srcRect/>
          <a:stretch>
            <a:fillRect/>
          </a:stretch>
        </p:blipFill>
        <p:spPr bwMode="auto">
          <a:xfrm>
            <a:off x="2711624" y="692696"/>
            <a:ext cx="8635074" cy="5904656"/>
          </a:xfrm>
          <a:prstGeom prst="rect">
            <a:avLst/>
          </a:prstGeom>
          <a:noFill/>
          <a:ln w="9525">
            <a:noFill/>
            <a:miter lim="800000"/>
            <a:headEnd/>
            <a:tailEnd/>
          </a:ln>
        </p:spPr>
      </p:pic>
      <p:sp>
        <p:nvSpPr>
          <p:cNvPr id="27652" name="Rectangle 5"/>
          <p:cNvSpPr>
            <a:spLocks noChangeArrowheads="1"/>
          </p:cNvSpPr>
          <p:nvPr/>
        </p:nvSpPr>
        <p:spPr bwMode="auto">
          <a:xfrm>
            <a:off x="2999656" y="644947"/>
            <a:ext cx="2735982" cy="1224136"/>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
        <p:nvSpPr>
          <p:cNvPr id="27653" name="Rectangle 6"/>
          <p:cNvSpPr>
            <a:spLocks noChangeArrowheads="1"/>
          </p:cNvSpPr>
          <p:nvPr/>
        </p:nvSpPr>
        <p:spPr bwMode="auto">
          <a:xfrm>
            <a:off x="3143672" y="4869160"/>
            <a:ext cx="3240360" cy="503238"/>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文字方塊 1"/>
          <p:cNvSpPr txBox="1">
            <a:spLocks noChangeArrowheads="1"/>
          </p:cNvSpPr>
          <p:nvPr/>
        </p:nvSpPr>
        <p:spPr bwMode="auto">
          <a:xfrm>
            <a:off x="1703512" y="6501978"/>
            <a:ext cx="8418513" cy="336550"/>
          </a:xfrm>
          <a:prstGeom prst="rect">
            <a:avLst/>
          </a:prstGeom>
          <a:noFill/>
          <a:ln w="9525">
            <a:noFill/>
            <a:miter lim="800000"/>
            <a:headEnd/>
            <a:tailEnd/>
          </a:ln>
        </p:spPr>
        <p:txBody>
          <a:bodyPr>
            <a:spAutoFit/>
          </a:bodyPr>
          <a:lstStyle/>
          <a:p>
            <a:r>
              <a:rPr lang="zh-TW" altLang="en-US" sz="1600" dirty="0">
                <a:latin typeface="微軟正黑體" pitchFamily="34" charset="-120"/>
                <a:ea typeface="微軟正黑體" pitchFamily="34" charset="-120"/>
                <a:cs typeface="Times New Roman" pitchFamily="18" charset="0"/>
              </a:rPr>
              <a:t>資料來源：天下雜誌。</a:t>
            </a:r>
            <a:r>
              <a:rPr lang="en-US" altLang="zh-TW" sz="1600" dirty="0">
                <a:latin typeface="微軟正黑體" pitchFamily="34" charset="-120"/>
                <a:ea typeface="微軟正黑體" pitchFamily="34" charset="-120"/>
                <a:cs typeface="Times New Roman" pitchFamily="18" charset="0"/>
              </a:rPr>
              <a:t>2022</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1</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26</a:t>
            </a:r>
            <a:r>
              <a:rPr lang="zh-TW" altLang="en-US" sz="1600" dirty="0">
                <a:latin typeface="微軟正黑體" pitchFamily="34" charset="-120"/>
                <a:ea typeface="微軟正黑體" pitchFamily="34" charset="-120"/>
                <a:cs typeface="Times New Roman" pitchFamily="18" charset="0"/>
              </a:rPr>
              <a:t>日</a:t>
            </a:r>
            <a:endParaRPr lang="zh-TW" altLang="en-US" sz="1600" dirty="0">
              <a:latin typeface="Calibri" pitchFamily="34" charset="0"/>
              <a:ea typeface="微軟正黑體" pitchFamily="34" charset="-120"/>
              <a:cs typeface="Times New Roman" pitchFamily="18" charset="0"/>
            </a:endParaRPr>
          </a:p>
        </p:txBody>
      </p:sp>
      <p:pic>
        <p:nvPicPr>
          <p:cNvPr id="2" name="圖片 1">
            <a:hlinkClick r:id="rId4"/>
            <a:extLst>
              <a:ext uri="{FF2B5EF4-FFF2-40B4-BE49-F238E27FC236}">
                <a16:creationId xmlns:a16="http://schemas.microsoft.com/office/drawing/2014/main" id="{4DB1F077-FD2F-4511-8A64-AB430D1D9144}"/>
              </a:ext>
            </a:extLst>
          </p:cNvPr>
          <p:cNvPicPr>
            <a:picLocks noChangeAspect="1"/>
          </p:cNvPicPr>
          <p:nvPr/>
        </p:nvPicPr>
        <p:blipFill>
          <a:blip r:embed="rId5"/>
          <a:stretch>
            <a:fillRect/>
          </a:stretch>
        </p:blipFill>
        <p:spPr>
          <a:xfrm>
            <a:off x="1226398" y="669330"/>
            <a:ext cx="9739203" cy="5832648"/>
          </a:xfrm>
          <a:prstGeom prst="rect">
            <a:avLst/>
          </a:prstGeom>
        </p:spPr>
      </p:pic>
    </p:spTree>
    <p:custDataLst>
      <p:tags r:id="rId1"/>
    </p:custDataLst>
    <p:extLst>
      <p:ext uri="{BB962C8B-B14F-4D97-AF65-F5344CB8AC3E}">
        <p14:creationId xmlns:p14="http://schemas.microsoft.com/office/powerpoint/2010/main" val="774716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文字方塊 1"/>
          <p:cNvSpPr txBox="1">
            <a:spLocks noChangeArrowheads="1"/>
          </p:cNvSpPr>
          <p:nvPr/>
        </p:nvSpPr>
        <p:spPr bwMode="auto">
          <a:xfrm>
            <a:off x="47328" y="6453411"/>
            <a:ext cx="8418512" cy="336550"/>
          </a:xfrm>
          <a:prstGeom prst="rect">
            <a:avLst/>
          </a:prstGeom>
          <a:noFill/>
          <a:ln w="9525">
            <a:noFill/>
            <a:miter lim="800000"/>
            <a:headEnd/>
            <a:tailEnd/>
          </a:ln>
        </p:spPr>
        <p:txBody>
          <a:bodyPr>
            <a:spAutoFit/>
          </a:bodyPr>
          <a:lstStyle/>
          <a:p>
            <a:pPr eaLnBrk="1" hangingPunct="1"/>
            <a:r>
              <a:rPr lang="zh-TW" altLang="en-US" sz="1600" dirty="0">
                <a:latin typeface="微軟正黑體" pitchFamily="34" charset="-120"/>
                <a:ea typeface="微軟正黑體" pitchFamily="34" charset="-120"/>
                <a:cs typeface="Times New Roman" pitchFamily="18" charset="0"/>
              </a:rPr>
              <a:t>資料來源：自由時報。</a:t>
            </a:r>
            <a:r>
              <a:rPr lang="en-US" altLang="zh-TW" sz="1600" dirty="0">
                <a:latin typeface="微軟正黑體" pitchFamily="34" charset="-120"/>
                <a:ea typeface="微軟正黑體" pitchFamily="34" charset="-120"/>
                <a:cs typeface="Times New Roman" pitchFamily="18" charset="0"/>
              </a:rPr>
              <a:t>105</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7</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5</a:t>
            </a:r>
            <a:r>
              <a:rPr lang="zh-TW" altLang="en-US" sz="1600" dirty="0">
                <a:latin typeface="微軟正黑體" pitchFamily="34" charset="-120"/>
                <a:ea typeface="微軟正黑體" pitchFamily="34" charset="-120"/>
                <a:cs typeface="Times New Roman" pitchFamily="18" charset="0"/>
              </a:rPr>
              <a:t>日</a:t>
            </a:r>
            <a:endParaRPr lang="zh-TW" altLang="en-US" sz="1600" dirty="0">
              <a:ea typeface="微軟正黑體" pitchFamily="34" charset="-120"/>
              <a:cs typeface="Times New Roman" pitchFamily="18" charset="0"/>
            </a:endParaRPr>
          </a:p>
        </p:txBody>
      </p:sp>
      <p:pic>
        <p:nvPicPr>
          <p:cNvPr id="29699" name="Picture 4" descr="Capture_2016_09_10_00_10_51_609">
            <a:hlinkClick r:id="rId3" action="ppaction://hlinkfile"/>
          </p:cNvPr>
          <p:cNvPicPr>
            <a:picLocks noChangeAspect="1" noChangeArrowheads="1"/>
          </p:cNvPicPr>
          <p:nvPr/>
        </p:nvPicPr>
        <p:blipFill>
          <a:blip r:embed="rId4"/>
          <a:srcRect/>
          <a:stretch>
            <a:fillRect/>
          </a:stretch>
        </p:blipFill>
        <p:spPr bwMode="auto">
          <a:xfrm>
            <a:off x="3719736" y="-32652"/>
            <a:ext cx="8064896" cy="6789960"/>
          </a:xfrm>
          <a:prstGeom prst="rect">
            <a:avLst/>
          </a:prstGeom>
          <a:noFill/>
          <a:ln w="9525">
            <a:noFill/>
            <a:miter lim="800000"/>
            <a:headEnd/>
            <a:tailEnd/>
          </a:ln>
        </p:spPr>
      </p:pic>
      <p:sp>
        <p:nvSpPr>
          <p:cNvPr id="459780" name="Text Box 4"/>
          <p:cNvSpPr txBox="1">
            <a:spLocks noChangeArrowheads="1"/>
          </p:cNvSpPr>
          <p:nvPr/>
        </p:nvSpPr>
        <p:spPr bwMode="auto">
          <a:xfrm>
            <a:off x="191344" y="3573016"/>
            <a:ext cx="3456384" cy="1569660"/>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a:spAutoFit/>
          </a:bodyPr>
          <a:lstStyle/>
          <a:p>
            <a:pPr eaLnBrk="1" hangingPunct="1">
              <a:spcBef>
                <a:spcPct val="50000"/>
              </a:spcBef>
              <a:defRPr/>
            </a:pPr>
            <a:r>
              <a:rPr lang="zh-TW" altLang="en-US" sz="2400" dirty="0">
                <a:ea typeface="標楷體" pitchFamily="65" charset="-120"/>
              </a:rPr>
              <a:t>不要害怕學習新的知識或能力，經過努力與克服，會有新發現與有趣之處</a:t>
            </a:r>
          </a:p>
        </p:txBody>
      </p:sp>
      <p:sp>
        <p:nvSpPr>
          <p:cNvPr id="2" name="矩形 1"/>
          <p:cNvSpPr/>
          <p:nvPr/>
        </p:nvSpPr>
        <p:spPr bwMode="auto">
          <a:xfrm>
            <a:off x="8112224" y="1125539"/>
            <a:ext cx="3528392" cy="503261"/>
          </a:xfrm>
          <a:prstGeom prst="rect">
            <a:avLst/>
          </a:prstGeom>
          <a:noFill/>
          <a:ln w="2857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598168" y="836646"/>
            <a:ext cx="5328592" cy="646331"/>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lIns="91322" tIns="45661" rIns="91322" bIns="45661">
            <a:spAutoFit/>
          </a:bodyPr>
          <a:lstStyle/>
          <a:p>
            <a:pPr>
              <a:spcBef>
                <a:spcPct val="50000"/>
              </a:spcBef>
              <a:defRPr/>
            </a:pPr>
            <a:r>
              <a:rPr lang="en-US" altLang="zh-TW" sz="3600" b="1" dirty="0">
                <a:solidFill>
                  <a:srgbClr val="C00000"/>
                </a:solidFill>
                <a:latin typeface="微軟正黑體" panose="020B0604030504040204" pitchFamily="34" charset="-120"/>
                <a:ea typeface="微軟正黑體" panose="020B0604030504040204" pitchFamily="34" charset="-120"/>
              </a:rPr>
              <a:t>108</a:t>
            </a:r>
            <a:r>
              <a:rPr lang="zh-TW" altLang="en-US" sz="3600" b="1" dirty="0">
                <a:solidFill>
                  <a:srgbClr val="C00000"/>
                </a:solidFill>
                <a:latin typeface="微軟正黑體" panose="020B0604030504040204" pitchFamily="34" charset="-120"/>
                <a:ea typeface="微軟正黑體" panose="020B0604030504040204" pitchFamily="34" charset="-120"/>
              </a:rPr>
              <a:t>年度畢業生升學榜單 </a:t>
            </a:r>
          </a:p>
        </p:txBody>
      </p:sp>
      <p:graphicFrame>
        <p:nvGraphicFramePr>
          <p:cNvPr id="5" name="表格 4"/>
          <p:cNvGraphicFramePr>
            <a:graphicFrameLocks noGrp="1"/>
          </p:cNvGraphicFramePr>
          <p:nvPr/>
        </p:nvGraphicFramePr>
        <p:xfrm>
          <a:off x="1676400" y="1600197"/>
          <a:ext cx="9172128" cy="4648202"/>
        </p:xfrm>
        <a:graphic>
          <a:graphicData uri="http://schemas.openxmlformats.org/drawingml/2006/table">
            <a:tbl>
              <a:tblPr firstRow="1" bandRow="1">
                <a:tableStyleId>{5C22544A-7EE6-4342-B048-85BDC9FD1C3A}</a:tableStyleId>
              </a:tblPr>
              <a:tblGrid>
                <a:gridCol w="1392198">
                  <a:extLst>
                    <a:ext uri="{9D8B030D-6E8A-4147-A177-3AD203B41FA5}">
                      <a16:colId xmlns:a16="http://schemas.microsoft.com/office/drawing/2014/main" val="20000"/>
                    </a:ext>
                  </a:extLst>
                </a:gridCol>
                <a:gridCol w="1474092">
                  <a:extLst>
                    <a:ext uri="{9D8B030D-6E8A-4147-A177-3AD203B41FA5}">
                      <a16:colId xmlns:a16="http://schemas.microsoft.com/office/drawing/2014/main" val="20001"/>
                    </a:ext>
                  </a:extLst>
                </a:gridCol>
                <a:gridCol w="3193866">
                  <a:extLst>
                    <a:ext uri="{9D8B030D-6E8A-4147-A177-3AD203B41FA5}">
                      <a16:colId xmlns:a16="http://schemas.microsoft.com/office/drawing/2014/main" val="20002"/>
                    </a:ext>
                  </a:extLst>
                </a:gridCol>
                <a:gridCol w="1743820">
                  <a:extLst>
                    <a:ext uri="{9D8B030D-6E8A-4147-A177-3AD203B41FA5}">
                      <a16:colId xmlns:a16="http://schemas.microsoft.com/office/drawing/2014/main" val="20003"/>
                    </a:ext>
                  </a:extLst>
                </a:gridCol>
                <a:gridCol w="1368152">
                  <a:extLst>
                    <a:ext uri="{9D8B030D-6E8A-4147-A177-3AD203B41FA5}">
                      <a16:colId xmlns:a16="http://schemas.microsoft.com/office/drawing/2014/main" val="20004"/>
                    </a:ext>
                  </a:extLst>
                </a:gridCol>
              </a:tblGrid>
              <a:tr h="776724">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班級</a:t>
                      </a:r>
                    </a:p>
                  </a:txBody>
                  <a:tcPr marL="2857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考生</a:t>
                      </a:r>
                    </a:p>
                  </a:txBody>
                  <a:tcPr marL="63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錄取學校</a:t>
                      </a:r>
                    </a:p>
                  </a:txBody>
                  <a:tcPr marL="57150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錄取系科</a:t>
                      </a:r>
                    </a:p>
                  </a:txBody>
                  <a:tcPr marL="4762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入學管道</a:t>
                      </a:r>
                    </a:p>
                  </a:txBody>
                  <a:tcPr marL="6350" marR="6350" marT="6350" marB="0" anchor="ctr"/>
                </a:tc>
                <a:extLst>
                  <a:ext uri="{0D108BD9-81ED-4DB2-BD59-A6C34878D82A}">
                    <a16:rowId xmlns:a16="http://schemas.microsoft.com/office/drawing/2014/main" val="10000"/>
                  </a:ext>
                </a:extLst>
              </a:tr>
              <a:tr h="540206">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畜保三</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廖筱君</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繁星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1"/>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康家瑜</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技優</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2"/>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陳彥君</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推甄</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3"/>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陳惠齡</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獸醫學系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4"/>
                  </a:ext>
                </a:extLst>
              </a:tr>
              <a:tr h="630242">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詹榞峻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5"/>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個報生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陳易廷</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獸醫學系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6"/>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個報生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陳宣伯</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推甄</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7"/>
                  </a:ext>
                </a:extLst>
              </a:tr>
            </a:tbl>
          </a:graphicData>
        </a:graphic>
      </p:graphicFrame>
      <p:sp>
        <p:nvSpPr>
          <p:cNvPr id="6" name="矩形 5"/>
          <p:cNvSpPr/>
          <p:nvPr/>
        </p:nvSpPr>
        <p:spPr bwMode="auto">
          <a:xfrm>
            <a:off x="1722474" y="2895600"/>
            <a:ext cx="9054046" cy="609600"/>
          </a:xfrm>
          <a:prstGeom prst="rect">
            <a:avLst/>
          </a:prstGeom>
          <a:noFill/>
          <a:ln w="38100"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322" tIns="45661" rIns="91322" bIns="45661" numCol="1" rtlCol="0" anchor="t" anchorCtr="0" compatLnSpc="1">
            <a:prstTxWarp prst="textNoShape">
              <a:avLst/>
            </a:prstTxWarp>
          </a:bodyPr>
          <a:lstStyle/>
          <a:p>
            <a:pPr defTabSz="913214"/>
            <a:endParaRPr lang="zh-TW" altLang="en-US" sz="3200">
              <a:latin typeface="Calibri" pitchFamily="34" charset="0"/>
            </a:endParaRPr>
          </a:p>
        </p:txBody>
      </p:sp>
    </p:spTree>
    <p:custDataLst>
      <p:tags r:id="rId1"/>
    </p:custDataLst>
    <p:extLst>
      <p:ext uri="{BB962C8B-B14F-4D97-AF65-F5344CB8AC3E}">
        <p14:creationId xmlns:p14="http://schemas.microsoft.com/office/powerpoint/2010/main" val="2416688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文字方塊 1"/>
          <p:cNvSpPr txBox="1">
            <a:spLocks noChangeArrowheads="1"/>
          </p:cNvSpPr>
          <p:nvPr/>
        </p:nvSpPr>
        <p:spPr bwMode="auto">
          <a:xfrm>
            <a:off x="0" y="6498097"/>
            <a:ext cx="10121900" cy="338554"/>
          </a:xfrm>
          <a:prstGeom prst="rect">
            <a:avLst/>
          </a:prstGeom>
          <a:noFill/>
          <a:ln w="9525">
            <a:noFill/>
            <a:miter lim="800000"/>
            <a:headEnd/>
            <a:tailEnd/>
          </a:ln>
        </p:spPr>
        <p:txBody>
          <a:bodyPr wrap="square">
            <a:spAutoFit/>
          </a:bodyPr>
          <a:lstStyle/>
          <a:p>
            <a:pPr eaLnBrk="1" hangingPunct="1"/>
            <a:r>
              <a:rPr lang="zh-TW" altLang="en-US" sz="1600">
                <a:latin typeface="微軟正黑體" pitchFamily="34" charset="-120"/>
                <a:ea typeface="微軟正黑體" pitchFamily="34" charset="-120"/>
                <a:cs typeface="Times New Roman" pitchFamily="18" charset="0"/>
              </a:rPr>
              <a:t>資料來源：自由時報。</a:t>
            </a:r>
            <a:r>
              <a:rPr lang="en-US" altLang="zh-TW" sz="1600">
                <a:latin typeface="微軟正黑體" pitchFamily="34" charset="-120"/>
                <a:ea typeface="微軟正黑體" pitchFamily="34" charset="-120"/>
                <a:cs typeface="Times New Roman" pitchFamily="18" charset="0"/>
              </a:rPr>
              <a:t>106</a:t>
            </a:r>
            <a:r>
              <a:rPr lang="zh-TW" altLang="en-US" sz="1600">
                <a:latin typeface="微軟正黑體" pitchFamily="34" charset="-120"/>
                <a:ea typeface="微軟正黑體" pitchFamily="34" charset="-120"/>
                <a:cs typeface="Times New Roman" pitchFamily="18" charset="0"/>
              </a:rPr>
              <a:t>年</a:t>
            </a:r>
            <a:r>
              <a:rPr lang="en-US" altLang="zh-TW" sz="1600">
                <a:latin typeface="微軟正黑體" pitchFamily="34" charset="-120"/>
                <a:ea typeface="微軟正黑體" pitchFamily="34" charset="-120"/>
                <a:cs typeface="Times New Roman" pitchFamily="18" charset="0"/>
              </a:rPr>
              <a:t>7</a:t>
            </a:r>
            <a:r>
              <a:rPr lang="zh-TW" altLang="en-US" sz="1600">
                <a:latin typeface="微軟正黑體" pitchFamily="34" charset="-120"/>
                <a:ea typeface="微軟正黑體" pitchFamily="34" charset="-120"/>
                <a:cs typeface="Times New Roman" pitchFamily="18" charset="0"/>
              </a:rPr>
              <a:t>月</a:t>
            </a:r>
            <a:r>
              <a:rPr lang="en-US" altLang="zh-TW" sz="1600">
                <a:latin typeface="微軟正黑體" pitchFamily="34" charset="-120"/>
                <a:ea typeface="微軟正黑體" pitchFamily="34" charset="-120"/>
                <a:cs typeface="Times New Roman" pitchFamily="18" charset="0"/>
              </a:rPr>
              <a:t>11</a:t>
            </a:r>
            <a:r>
              <a:rPr lang="zh-TW" altLang="en-US" sz="1600">
                <a:latin typeface="微軟正黑體" pitchFamily="34" charset="-120"/>
                <a:ea typeface="微軟正黑體" pitchFamily="34" charset="-120"/>
                <a:cs typeface="Times New Roman" pitchFamily="18" charset="0"/>
              </a:rPr>
              <a:t>日</a:t>
            </a:r>
            <a:endParaRPr lang="zh-TW" altLang="en-US" sz="1600">
              <a:ea typeface="微軟正黑體" pitchFamily="34" charset="-120"/>
              <a:cs typeface="Times New Roman" pitchFamily="18" charset="0"/>
            </a:endParaRPr>
          </a:p>
        </p:txBody>
      </p:sp>
      <p:pic>
        <p:nvPicPr>
          <p:cNvPr id="31747" name="Picture 3" descr="Capture_2017_08_15_14_44_58_890"/>
          <p:cNvPicPr>
            <a:picLocks noChangeAspect="1" noChangeArrowheads="1"/>
          </p:cNvPicPr>
          <p:nvPr/>
        </p:nvPicPr>
        <p:blipFill>
          <a:blip r:embed="rId3"/>
          <a:srcRect/>
          <a:stretch>
            <a:fillRect/>
          </a:stretch>
        </p:blipFill>
        <p:spPr bwMode="auto">
          <a:xfrm>
            <a:off x="1012824" y="692645"/>
            <a:ext cx="9619680" cy="5805452"/>
          </a:xfrm>
          <a:prstGeom prst="rect">
            <a:avLst/>
          </a:prstGeom>
          <a:noFill/>
          <a:ln w="9525">
            <a:noFill/>
            <a:miter lim="800000"/>
            <a:headEnd/>
            <a:tailEnd/>
          </a:ln>
        </p:spPr>
      </p:pic>
      <p:sp>
        <p:nvSpPr>
          <p:cNvPr id="31748" name="Rectangle 4"/>
          <p:cNvSpPr>
            <a:spLocks noChangeArrowheads="1"/>
          </p:cNvSpPr>
          <p:nvPr/>
        </p:nvSpPr>
        <p:spPr bwMode="auto">
          <a:xfrm>
            <a:off x="5159896" y="4869160"/>
            <a:ext cx="5472608" cy="1628937"/>
          </a:xfrm>
          <a:prstGeom prst="rect">
            <a:avLst/>
          </a:prstGeom>
          <a:noFill/>
          <a:ln w="5715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
        <p:nvSpPr>
          <p:cNvPr id="2" name="矩形 1"/>
          <p:cNvSpPr/>
          <p:nvPr/>
        </p:nvSpPr>
        <p:spPr bwMode="auto">
          <a:xfrm>
            <a:off x="1127449" y="1772816"/>
            <a:ext cx="4247828" cy="719559"/>
          </a:xfrm>
          <a:prstGeom prst="rect">
            <a:avLst/>
          </a:prstGeom>
          <a:noFill/>
          <a:ln w="2857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內容版面配置區 3"/>
          <p:cNvGraphicFramePr>
            <a:graphicFrameLocks/>
          </p:cNvGraphicFramePr>
          <p:nvPr/>
        </p:nvGraphicFramePr>
        <p:xfrm>
          <a:off x="1055440" y="1700808"/>
          <a:ext cx="5184576" cy="4869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橢圓形圖說文字 10"/>
          <p:cNvSpPr/>
          <p:nvPr/>
        </p:nvSpPr>
        <p:spPr bwMode="auto">
          <a:xfrm>
            <a:off x="5664200" y="912814"/>
            <a:ext cx="4641850" cy="3652837"/>
          </a:xfrm>
          <a:prstGeom prst="wedgeEllipseCallout">
            <a:avLst>
              <a:gd name="adj1" fmla="val 22854"/>
              <a:gd name="adj2" fmla="val 58240"/>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0" tIns="0" rIns="0" bIns="0">
            <a:spAutoFit/>
          </a:bodyPr>
          <a:lstStyle/>
          <a:p>
            <a:pPr eaLnBrk="1" hangingPunct="1">
              <a:defRPr/>
            </a:pPr>
            <a:r>
              <a:rPr lang="zh-TW" altLang="en-US" sz="2400">
                <a:latin typeface="微軟正黑體" pitchFamily="34" charset="-120"/>
                <a:ea typeface="微軟正黑體" pitchFamily="34" charset="-120"/>
              </a:rPr>
              <a:t>家長可以幫助孩子多元試探並瞭解自己的性向、興趣和能力，再參考學校老師的建議、收集相關資訊，並與孩子深入討論，較能規劃適合孩子的生涯進路。</a:t>
            </a:r>
          </a:p>
        </p:txBody>
      </p:sp>
      <p:pic>
        <p:nvPicPr>
          <p:cNvPr id="3" name="圖片 2"/>
          <p:cNvPicPr>
            <a:picLocks noChangeAspect="1"/>
          </p:cNvPicPr>
          <p:nvPr/>
        </p:nvPicPr>
        <p:blipFill>
          <a:blip r:embed="rId8"/>
          <a:srcRect/>
          <a:stretch>
            <a:fillRect/>
          </a:stretch>
        </p:blipFill>
        <p:spPr bwMode="auto">
          <a:xfrm>
            <a:off x="9145589" y="4556125"/>
            <a:ext cx="1508125" cy="21351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nodeType="afterGroup">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標題 1"/>
          <p:cNvSpPr>
            <a:spLocks noGrp="1"/>
          </p:cNvSpPr>
          <p:nvPr>
            <p:ph type="title" idx="4294967295"/>
          </p:nvPr>
        </p:nvSpPr>
        <p:spPr>
          <a:xfrm>
            <a:off x="2279576" y="71423"/>
            <a:ext cx="8229600" cy="1143000"/>
          </a:xfrm>
        </p:spPr>
        <p:txBody>
          <a:bodyPr/>
          <a:lstStyle/>
          <a:p>
            <a:pPr algn="l" eaLnBrk="1" hangingPunct="1"/>
            <a:r>
              <a:rPr lang="zh-TW" altLang="en-US" dirty="0">
                <a:latin typeface="標楷體" pitchFamily="65" charset="-120"/>
                <a:ea typeface="標楷體" pitchFamily="65" charset="-120"/>
              </a:rPr>
              <a:t>          目次</a:t>
            </a:r>
          </a:p>
        </p:txBody>
      </p:sp>
      <p:sp>
        <p:nvSpPr>
          <p:cNvPr id="3" name="內容版面配置區 2"/>
          <p:cNvSpPr>
            <a:spLocks noGrp="1"/>
          </p:cNvSpPr>
          <p:nvPr>
            <p:ph idx="4294967295"/>
          </p:nvPr>
        </p:nvSpPr>
        <p:spPr>
          <a:xfrm>
            <a:off x="2279576" y="1340768"/>
            <a:ext cx="8229600" cy="4911741"/>
          </a:xfrm>
        </p:spPr>
        <p:txBody>
          <a:bodyPr>
            <a:noAutofit/>
          </a:bodyPr>
          <a:lstStyle/>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1.</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4" action="ppaction://hlinksldjump"/>
              </a:rPr>
              <a:t>適性入學的成果</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2.</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5" action="ppaction://hlinksldjump"/>
              </a:rPr>
              <a:t>學費補助</a:t>
            </a:r>
            <a:endParaRPr lang="en-US" altLang="zh-TW" sz="3800" b="1" u="sng"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3.</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6" action="ppaction://hlinksldjump"/>
              </a:rPr>
              <a:t>適性輔導</a:t>
            </a:r>
            <a:endPar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4.</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7" action="ppaction://hlinksldjump"/>
              </a:rPr>
              <a:t>教育會考</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5.</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8" action="ppaction://hlinksldjump"/>
              </a:rPr>
              <a:t>桃連區主要入學管道</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重要期程</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6.</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9" action="ppaction://hlinksldjump"/>
              </a:rPr>
              <a:t>桃連區免試入學</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7.</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10" action="ppaction://hlinksldjump"/>
              </a:rPr>
              <a:t>五專免試入學簡介</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8.</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1" action="ppaction://hlinksldjump"/>
              </a:rPr>
              <a:t>適性入學宣導網的說明</a:t>
            </a:r>
            <a:endParaRPr lang="en-US" altLang="zh-TW" sz="3800" b="1" u="sng"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9.</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2" action="ppaction://hlinksldjump"/>
              </a:rPr>
              <a:t>結語</a:t>
            </a:r>
            <a:endPar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編號版面配置區 1"/>
          <p:cNvSpPr txBox="1">
            <a:spLocks noGrp="1"/>
          </p:cNvSpPr>
          <p:nvPr/>
        </p:nvSpPr>
        <p:spPr bwMode="auto">
          <a:xfrm>
            <a:off x="7581900" y="6356351"/>
            <a:ext cx="1600200" cy="366713"/>
          </a:xfrm>
          <a:prstGeom prst="rect">
            <a:avLst/>
          </a:prstGeom>
          <a:noFill/>
          <a:ln w="9525">
            <a:noFill/>
            <a:miter lim="800000"/>
            <a:headEnd/>
            <a:tailEnd/>
          </a:ln>
        </p:spPr>
        <p:txBody>
          <a:bodyPr anchor="ctr"/>
          <a:lstStyle/>
          <a:p>
            <a:pPr algn="r" eaLnBrk="1" latinLnBrk="1" hangingPunct="1"/>
            <a:fld id="{764565C2-CD6E-42DE-A641-537CED277773}" type="slidenum">
              <a:rPr kumimoji="0" lang="ko-KR" altLang="en-US" sz="900">
                <a:solidFill>
                  <a:srgbClr val="898989"/>
                </a:solidFill>
                <a:latin typeface="Verdana" pitchFamily="34" charset="0"/>
                <a:ea typeface="Gulim" pitchFamily="34" charset="-127"/>
              </a:rPr>
              <a:pPr algn="r" eaLnBrk="1" latinLnBrk="1" hangingPunct="1"/>
              <a:t>20</a:t>
            </a:fld>
            <a:endParaRPr kumimoji="0" lang="en-US" altLang="ko-KR" sz="900">
              <a:solidFill>
                <a:srgbClr val="898989"/>
              </a:solidFill>
              <a:latin typeface="Verdana" pitchFamily="34" charset="0"/>
              <a:ea typeface="Gulim" pitchFamily="34" charset="-127"/>
            </a:endParaRPr>
          </a:p>
        </p:txBody>
      </p:sp>
      <p:pic>
        <p:nvPicPr>
          <p:cNvPr id="37891" name="圖片 2"/>
          <p:cNvPicPr>
            <a:picLocks noChangeAspect="1"/>
          </p:cNvPicPr>
          <p:nvPr/>
        </p:nvPicPr>
        <p:blipFill>
          <a:blip r:embed="rId2"/>
          <a:srcRect/>
          <a:stretch>
            <a:fillRect/>
          </a:stretch>
        </p:blipFill>
        <p:spPr bwMode="auto">
          <a:xfrm rot="-60000">
            <a:off x="3222135" y="-53004"/>
            <a:ext cx="6133950" cy="6858000"/>
          </a:xfrm>
          <a:prstGeom prst="rect">
            <a:avLst/>
          </a:prstGeom>
          <a:noFill/>
          <a:ln w="9525">
            <a:noFill/>
            <a:miter lim="800000"/>
            <a:headEnd/>
            <a:tailEnd/>
          </a:ln>
        </p:spPr>
      </p:pic>
      <p:sp>
        <p:nvSpPr>
          <p:cNvPr id="37892" name="投影片編號版面配置區 15"/>
          <p:cNvSpPr txBox="1">
            <a:spLocks noGrp="1"/>
          </p:cNvSpPr>
          <p:nvPr/>
        </p:nvSpPr>
        <p:spPr bwMode="auto">
          <a:xfrm>
            <a:off x="2776538" y="6210300"/>
            <a:ext cx="342900" cy="457200"/>
          </a:xfrm>
          <a:prstGeom prst="rect">
            <a:avLst/>
          </a:prstGeom>
          <a:noFill/>
          <a:ln w="9525">
            <a:noFill/>
            <a:miter lim="800000"/>
            <a:headEnd/>
            <a:tailEnd/>
          </a:ln>
        </p:spPr>
        <p:txBody>
          <a:bodyPr anchor="b"/>
          <a:lstStyle/>
          <a:p>
            <a:pPr algn="ctr" eaLnBrk="1" hangingPunct="1"/>
            <a:fld id="{D87EC73E-C9E9-4C51-AE6F-ADA63591261B}" type="slidenum">
              <a:rPr kumimoji="0" lang="zh-TW" altLang="en-US" sz="900">
                <a:solidFill>
                  <a:srgbClr val="0C3226"/>
                </a:solidFill>
                <a:latin typeface="Verdana" pitchFamily="34" charset="0"/>
                <a:ea typeface="微軟正黑體" pitchFamily="34" charset="-120"/>
              </a:rPr>
              <a:pPr algn="ctr" eaLnBrk="1" hangingPunct="1"/>
              <a:t>20</a:t>
            </a:fld>
            <a:endParaRPr kumimoji="0" lang="en-US" altLang="zh-TW" sz="900">
              <a:solidFill>
                <a:srgbClr val="0C3226"/>
              </a:solidFill>
              <a:latin typeface="Verdana" pitchFamily="34" charset="0"/>
              <a:ea typeface="微軟正黑體" pitchFamily="34" charset="-120"/>
            </a:endParaRPr>
          </a:p>
        </p:txBody>
      </p: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05"/>
          <p:cNvSpPr>
            <a:spLocks noChangeArrowheads="1"/>
          </p:cNvSpPr>
          <p:nvPr/>
        </p:nvSpPr>
        <p:spPr bwMode="gray">
          <a:xfrm>
            <a:off x="5519738" y="1053505"/>
            <a:ext cx="5148262" cy="5962938"/>
          </a:xfrm>
          <a:prstGeom prst="roundRect">
            <a:avLst>
              <a:gd name="adj" fmla="val 3037"/>
            </a:avLst>
          </a:prstGeom>
          <a:solidFill>
            <a:srgbClr val="FFFFCC"/>
          </a:solidFill>
          <a:ln w="9525">
            <a:noFill/>
            <a:round/>
            <a:headEnd/>
            <a:tailEnd/>
          </a:ln>
        </p:spPr>
        <p:txBody>
          <a:bodyPr lIns="46800" rIns="46800" anchor="ctr"/>
          <a:lstStyle/>
          <a:p>
            <a:pPr marL="342900" indent="-342900" eaLnBrk="1" hangingPunct="1">
              <a:buClr>
                <a:srgbClr val="C00000"/>
              </a:buClr>
              <a:buFont typeface="Wingdings" pitchFamily="2" charset="2"/>
              <a:buChar char="Ø"/>
            </a:pPr>
            <a:r>
              <a:rPr kumimoji="0" lang="en-US" altLang="zh-TW" dirty="0">
                <a:solidFill>
                  <a:srgbClr val="080808"/>
                </a:solidFill>
                <a:latin typeface="微軟正黑體" pitchFamily="34" charset="-120"/>
                <a:ea typeface="微軟正黑體" pitchFamily="34" charset="-120"/>
              </a:rPr>
              <a:t>100</a:t>
            </a:r>
            <a:r>
              <a:rPr kumimoji="0" lang="zh-TW" altLang="en-US" dirty="0">
                <a:solidFill>
                  <a:srgbClr val="080808"/>
                </a:solidFill>
                <a:latin typeface="微軟正黑體" pitchFamily="34" charset="-120"/>
                <a:ea typeface="微軟正黑體" pitchFamily="34" charset="-120"/>
              </a:rPr>
              <a:t>學年度起，新生每人一冊</a:t>
            </a:r>
            <a:endParaRPr kumimoji="0" lang="en-US" altLang="zh-TW" dirty="0">
              <a:solidFill>
                <a:srgbClr val="080808"/>
              </a:solidFill>
              <a:latin typeface="微軟正黑體" pitchFamily="34" charset="-120"/>
              <a:ea typeface="微軟正黑體" pitchFamily="34" charset="-120"/>
            </a:endParaRPr>
          </a:p>
          <a:p>
            <a:pPr marL="342900" indent="-342900" eaLnBrk="1" hangingPunct="1">
              <a:buClr>
                <a:srgbClr val="C00000"/>
              </a:buClr>
              <a:buFont typeface="Wingdings" pitchFamily="2" charset="2"/>
              <a:buChar char="Ø"/>
            </a:pPr>
            <a:r>
              <a:rPr kumimoji="0" lang="zh-TW" altLang="en-US" b="1" dirty="0">
                <a:solidFill>
                  <a:schemeClr val="hlink"/>
                </a:solidFill>
                <a:latin typeface="微軟正黑體" pitchFamily="34" charset="-120"/>
                <a:ea typeface="微軟正黑體" pitchFamily="34" charset="-120"/>
              </a:rPr>
              <a:t>手冊可幫助學生</a:t>
            </a:r>
            <a:r>
              <a:rPr kumimoji="0" lang="zh-TW" altLang="zh-TW" b="1" dirty="0">
                <a:solidFill>
                  <a:schemeClr val="hlink"/>
                </a:solidFill>
                <a:latin typeface="微軟正黑體" pitchFamily="34" charset="-120"/>
                <a:ea typeface="微軟正黑體" pitchFamily="34" charset="-120"/>
              </a:rPr>
              <a:t>澄清</a:t>
            </a:r>
            <a:r>
              <a:rPr kumimoji="0" lang="zh-TW" altLang="en-US" b="1" dirty="0">
                <a:solidFill>
                  <a:schemeClr val="hlink"/>
                </a:solidFill>
                <a:latin typeface="微軟正黑體" pitchFamily="34" charset="-120"/>
                <a:ea typeface="微軟正黑體" pitchFamily="34" charset="-120"/>
              </a:rPr>
              <a:t>個人</a:t>
            </a:r>
            <a:r>
              <a:rPr kumimoji="0" lang="zh-TW" altLang="zh-TW" b="1" dirty="0">
                <a:solidFill>
                  <a:schemeClr val="hlink"/>
                </a:solidFill>
                <a:latin typeface="微軟正黑體" pitchFamily="34" charset="-120"/>
                <a:ea typeface="微軟正黑體" pitchFamily="34" charset="-120"/>
              </a:rPr>
              <a:t>的</a:t>
            </a:r>
            <a:r>
              <a:rPr kumimoji="0" lang="zh-TW" altLang="en-US" b="1" dirty="0">
                <a:solidFill>
                  <a:schemeClr val="hlink"/>
                </a:solidFill>
                <a:latin typeface="微軟正黑體" pitchFamily="34" charset="-120"/>
                <a:ea typeface="微軟正黑體" pitchFamily="34" charset="-120"/>
              </a:rPr>
              <a:t>性向、興趣、價值觀，瞭</a:t>
            </a:r>
            <a:r>
              <a:rPr kumimoji="0" lang="zh-TW" altLang="zh-TW" b="1" dirty="0">
                <a:solidFill>
                  <a:schemeClr val="hlink"/>
                </a:solidFill>
                <a:latin typeface="微軟正黑體" pitchFamily="34" charset="-120"/>
                <a:ea typeface="微軟正黑體" pitchFamily="34" charset="-120"/>
              </a:rPr>
              <a:t>解</a:t>
            </a:r>
            <a:r>
              <a:rPr kumimoji="0" lang="zh-TW" altLang="en-US" b="1" dirty="0">
                <a:solidFill>
                  <a:schemeClr val="hlink"/>
                </a:solidFill>
                <a:latin typeface="微軟正黑體" pitchFamily="34" charset="-120"/>
                <a:ea typeface="微軟正黑體" pitchFamily="34" charset="-120"/>
              </a:rPr>
              <a:t>家人的期待，及自己的學習表現（會考、學習成就、社團幹部、獎懲、職業試探結果等）比較適合哪一類學校及科別，做為升學選校參考</a:t>
            </a:r>
            <a:endParaRPr kumimoji="0" lang="en-US" altLang="zh-TW" dirty="0">
              <a:solidFill>
                <a:schemeClr val="hlink"/>
              </a:solidFill>
              <a:latin typeface="微軟正黑體" pitchFamily="34" charset="-120"/>
              <a:ea typeface="微軟正黑體" pitchFamily="34" charset="-120"/>
            </a:endParaRPr>
          </a:p>
        </p:txBody>
      </p:sp>
      <p:sp>
        <p:nvSpPr>
          <p:cNvPr id="38915" name="矩形 5"/>
          <p:cNvSpPr>
            <a:spLocks noChangeArrowheads="1"/>
          </p:cNvSpPr>
          <p:nvPr/>
        </p:nvSpPr>
        <p:spPr bwMode="auto">
          <a:xfrm>
            <a:off x="1415480" y="548680"/>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pic>
        <p:nvPicPr>
          <p:cNvPr id="6" name="圖片 5">
            <a:extLst>
              <a:ext uri="{FF2B5EF4-FFF2-40B4-BE49-F238E27FC236}">
                <a16:creationId xmlns:a16="http://schemas.microsoft.com/office/drawing/2014/main" id="{F4D245A3-9B3E-42CD-8A9C-74D775701388}"/>
              </a:ext>
            </a:extLst>
          </p:cNvPr>
          <p:cNvPicPr>
            <a:picLocks noChangeAspect="1"/>
          </p:cNvPicPr>
          <p:nvPr/>
        </p:nvPicPr>
        <p:blipFill>
          <a:blip r:embed="rId3"/>
          <a:stretch>
            <a:fillRect/>
          </a:stretch>
        </p:blipFill>
        <p:spPr>
          <a:xfrm>
            <a:off x="1316076" y="1053505"/>
            <a:ext cx="4203661" cy="588084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88" name="Group 60"/>
          <p:cNvGraphicFramePr>
            <a:graphicFrameLocks noGrp="1"/>
          </p:cNvGraphicFramePr>
          <p:nvPr>
            <p:extLst>
              <p:ext uri="{D42A27DB-BD31-4B8C-83A1-F6EECF244321}">
                <p14:modId xmlns:p14="http://schemas.microsoft.com/office/powerpoint/2010/main" val="1300520138"/>
              </p:ext>
            </p:extLst>
          </p:nvPr>
        </p:nvGraphicFramePr>
        <p:xfrm>
          <a:off x="1307691" y="968375"/>
          <a:ext cx="9576618" cy="5818189"/>
        </p:xfrm>
        <a:graphic>
          <a:graphicData uri="http://schemas.openxmlformats.org/drawingml/2006/table">
            <a:tbl>
              <a:tblPr/>
              <a:tblGrid>
                <a:gridCol w="1621078">
                  <a:extLst>
                    <a:ext uri="{9D8B030D-6E8A-4147-A177-3AD203B41FA5}">
                      <a16:colId xmlns:a16="http://schemas.microsoft.com/office/drawing/2014/main" val="20000"/>
                    </a:ext>
                  </a:extLst>
                </a:gridCol>
                <a:gridCol w="3243859">
                  <a:extLst>
                    <a:ext uri="{9D8B030D-6E8A-4147-A177-3AD203B41FA5}">
                      <a16:colId xmlns:a16="http://schemas.microsoft.com/office/drawing/2014/main" val="20001"/>
                    </a:ext>
                  </a:extLst>
                </a:gridCol>
                <a:gridCol w="1004659">
                  <a:extLst>
                    <a:ext uri="{9D8B030D-6E8A-4147-A177-3AD203B41FA5}">
                      <a16:colId xmlns:a16="http://schemas.microsoft.com/office/drawing/2014/main" val="20002"/>
                    </a:ext>
                  </a:extLst>
                </a:gridCol>
                <a:gridCol w="3707022">
                  <a:extLst>
                    <a:ext uri="{9D8B030D-6E8A-4147-A177-3AD203B41FA5}">
                      <a16:colId xmlns:a16="http://schemas.microsoft.com/office/drawing/2014/main" val="20003"/>
                    </a:ext>
                  </a:extLst>
                </a:gridCol>
              </a:tblGrid>
              <a:tr h="430977">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項目</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分項目</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填寫人</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建議填寫時間</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332064">
                <a:tc rowSpan="2">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一、我的成長</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故事</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（一）自我認識</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9</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月，依年級別填寫</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（二）職業與我</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2"/>
                  </a:ext>
                </a:extLst>
              </a:tr>
              <a:tr h="305570">
                <a:tc rowSpan="3">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二、各項心理</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測驗</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（一）性向測驗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（二）興趣測驗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（三）其它測驗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587901">
                <a:tc rowSpan="6">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三、學習成果</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及特殊表</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現</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（一）我的學習表現</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65100" marR="0" lvl="0" indent="-16510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1.</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領域學習成績於每年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9</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月（或可配合成績單發放時間），依學期別填寫</a:t>
                      </a:r>
                    </a:p>
                    <a:p>
                      <a:pPr marL="165100" marR="0" lvl="0" indent="-16510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國中教育會考、體適能檢測於實施後浮貼成績證明影本 </a:t>
                      </a: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61113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（二）我的經歷</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           （幹部、社團）</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5">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9</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3</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月，依學期別填寫</a:t>
                      </a: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75135">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（三）參與各項競賽成果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8"/>
                  </a:ext>
                </a:extLst>
              </a:tr>
              <a:tr h="370923">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（四）行為表現獎懲紀錄 </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9"/>
                  </a:ext>
                </a:extLst>
              </a:tr>
              <a:tr h="381521">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（五）服務學習紀錄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10"/>
                  </a:ext>
                </a:extLst>
              </a:tr>
              <a:tr h="40624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（六）生涯試探活動紀錄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11"/>
                  </a:ext>
                </a:extLst>
              </a:tr>
            </a:tbl>
          </a:graphicData>
        </a:graphic>
      </p:graphicFrame>
      <p:sp>
        <p:nvSpPr>
          <p:cNvPr id="41016" name="矩形 3"/>
          <p:cNvSpPr>
            <a:spLocks noChangeArrowheads="1"/>
          </p:cNvSpPr>
          <p:nvPr/>
        </p:nvSpPr>
        <p:spPr bwMode="auto">
          <a:xfrm>
            <a:off x="1524000" y="463550"/>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41017" name="圖片 4"/>
          <p:cNvPicPr>
            <a:picLocks noChangeAspect="1"/>
          </p:cNvPicPr>
          <p:nvPr/>
        </p:nvPicPr>
        <p:blipFill>
          <a:blip r:embed="rId3"/>
          <a:srcRect/>
          <a:stretch>
            <a:fillRect/>
          </a:stretch>
        </p:blipFill>
        <p:spPr bwMode="auto">
          <a:xfrm>
            <a:off x="10884309" y="4581128"/>
            <a:ext cx="1163638" cy="2030412"/>
          </a:xfrm>
          <a:prstGeom prst="rect">
            <a:avLst/>
          </a:prstGeom>
          <a:noFill/>
          <a:ln w="9525">
            <a:noFill/>
            <a:miter lim="800000"/>
            <a:headEnd/>
            <a:tailEnd/>
          </a:ln>
        </p:spPr>
      </p:pic>
      <p:sp>
        <p:nvSpPr>
          <p:cNvPr id="6" name="橢圓形圖說文字 5"/>
          <p:cNvSpPr/>
          <p:nvPr/>
        </p:nvSpPr>
        <p:spPr bwMode="auto">
          <a:xfrm>
            <a:off x="8112224" y="1272700"/>
            <a:ext cx="3462214" cy="3167221"/>
          </a:xfrm>
          <a:prstGeom prst="wedgeEllipseCallout">
            <a:avLst>
              <a:gd name="adj1" fmla="val 41601"/>
              <a:gd name="adj2" fmla="val 47708"/>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讓我們一起來瞭解家長和學校如何透過生涯輔導紀錄手冊，共同協助孩子進行適性輔導。</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48188"/>
                                        </p:tgtEl>
                                        <p:attrNameLst>
                                          <p:attrName>style.visibility</p:attrName>
                                        </p:attrNameLst>
                                      </p:cBhvr>
                                      <p:to>
                                        <p:strVal val="visible"/>
                                      </p:to>
                                    </p:set>
                                    <p:animEffect transition="in" filter="wipe(down)">
                                      <p:cBhvr>
                                        <p:cTn id="7" dur="500"/>
                                        <p:tgtEl>
                                          <p:spTgt spid="48188"/>
                                        </p:tgtEl>
                                      </p:cBhvr>
                                    </p:animEffect>
                                  </p:childTnLst>
                                </p:cTn>
                              </p:par>
                            </p:childTnLst>
                          </p:cTn>
                        </p:par>
                        <p:par>
                          <p:cTn id="8" fill="hold" nodeType="afterGroup">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225" name="Group 49"/>
          <p:cNvGraphicFramePr>
            <a:graphicFrameLocks noGrp="1"/>
          </p:cNvGraphicFramePr>
          <p:nvPr>
            <p:extLst>
              <p:ext uri="{D42A27DB-BD31-4B8C-83A1-F6EECF244321}">
                <p14:modId xmlns:p14="http://schemas.microsoft.com/office/powerpoint/2010/main" val="3946480217"/>
              </p:ext>
            </p:extLst>
          </p:nvPr>
        </p:nvGraphicFramePr>
        <p:xfrm>
          <a:off x="1271464" y="981497"/>
          <a:ext cx="9504610" cy="5751092"/>
        </p:xfrm>
        <a:graphic>
          <a:graphicData uri="http://schemas.openxmlformats.org/drawingml/2006/table">
            <a:tbl>
              <a:tblPr/>
              <a:tblGrid>
                <a:gridCol w="1992521">
                  <a:extLst>
                    <a:ext uri="{9D8B030D-6E8A-4147-A177-3AD203B41FA5}">
                      <a16:colId xmlns:a16="http://schemas.microsoft.com/office/drawing/2014/main" val="20000"/>
                    </a:ext>
                  </a:extLst>
                </a:gridCol>
                <a:gridCol w="2835835">
                  <a:extLst>
                    <a:ext uri="{9D8B030D-6E8A-4147-A177-3AD203B41FA5}">
                      <a16:colId xmlns:a16="http://schemas.microsoft.com/office/drawing/2014/main" val="20001"/>
                    </a:ext>
                  </a:extLst>
                </a:gridCol>
                <a:gridCol w="1073155">
                  <a:extLst>
                    <a:ext uri="{9D8B030D-6E8A-4147-A177-3AD203B41FA5}">
                      <a16:colId xmlns:a16="http://schemas.microsoft.com/office/drawing/2014/main" val="20002"/>
                    </a:ext>
                  </a:extLst>
                </a:gridCol>
                <a:gridCol w="3603099">
                  <a:extLst>
                    <a:ext uri="{9D8B030D-6E8A-4147-A177-3AD203B41FA5}">
                      <a16:colId xmlns:a16="http://schemas.microsoft.com/office/drawing/2014/main" val="20003"/>
                    </a:ext>
                  </a:extLst>
                </a:gridCol>
              </a:tblGrid>
              <a:tr h="458640">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項目</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分項目</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填寫人</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建議填寫時間</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820260">
                <a:tc>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四、生涯統整</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面面觀</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九年級第</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學期初（約</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219372">
                <a:tc>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五、生涯發展</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規劃書</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家長</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導師</a:t>
                      </a: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輔導教師</a:t>
                      </a: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九年級第</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（免試入學及特色招生前）</a:t>
                      </a: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612109">
                <a:tc rowSpan="3">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六、其他生涯</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輔導紀錄</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（一）生涯輔導紀錄</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導師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輔導教師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進行學生生涯輔導後，適時填寫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61210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（二）生涯諮詢紀錄</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9</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月，依學期別填寫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63680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（三）家長的話</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家長</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5-6</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月，依年級別填寫。家長參閱簽章後，繳回統一保管</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391798">
                <a:tc>
                  <a:txBody>
                    <a:bodyPr/>
                    <a:lstStyle/>
                    <a:p>
                      <a:pPr marL="495300" marR="0" lvl="0" indent="-49530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附錄</a:t>
                      </a: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十三職群與相關性向測</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驗、興趣測驗之對應分析</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結果</a:t>
                      </a: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w="6350" cap="flat" cmpd="sng" algn="ctr">
                      <a:solidFill>
                        <a:srgbClr val="000000"/>
                      </a:solidFill>
                      <a:prstDash val="solid"/>
                      <a:round/>
                      <a:headEnd type="none" w="med" len="med"/>
                      <a:tailEnd type="none" w="med" len="med"/>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w="6350" cap="flat" cmpd="sng" algn="ctr">
                      <a:solidFill>
                        <a:srgbClr val="000000"/>
                      </a:solidFill>
                      <a:prstDash val="solid"/>
                      <a:round/>
                      <a:headEnd type="none" w="med" len="med"/>
                      <a:tailEnd type="none" w="med" len="med"/>
                    </a:lnBlToTr>
                    <a:solidFill>
                      <a:schemeClr val="bg1"/>
                    </a:solidFill>
                  </a:tcPr>
                </a:tc>
                <a:extLst>
                  <a:ext uri="{0D108BD9-81ED-4DB2-BD59-A6C34878D82A}">
                    <a16:rowId xmlns:a16="http://schemas.microsoft.com/office/drawing/2014/main" val="10006"/>
                  </a:ext>
                </a:extLst>
              </a:tr>
            </a:tbl>
          </a:graphicData>
        </a:graphic>
      </p:graphicFrame>
      <p:sp>
        <p:nvSpPr>
          <p:cNvPr id="43052" name="矩形 3"/>
          <p:cNvSpPr>
            <a:spLocks noChangeArrowheads="1"/>
          </p:cNvSpPr>
          <p:nvPr/>
        </p:nvSpPr>
        <p:spPr bwMode="auto">
          <a:xfrm>
            <a:off x="1524000" y="476672"/>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-3</a:t>
            </a:r>
            <a:endParaRPr lang="zh-TW" altLang="zh-TW" b="1" dirty="0">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50225"/>
                                        </p:tgtEl>
                                        <p:attrNameLst>
                                          <p:attrName>style.visibility</p:attrName>
                                        </p:attrNameLst>
                                      </p:cBhvr>
                                      <p:to>
                                        <p:strVal val="visible"/>
                                      </p:to>
                                    </p:set>
                                    <p:animEffect transition="in" filter="wipe(down)">
                                      <p:cBhvr>
                                        <p:cTn id="7" dur="500"/>
                                        <p:tgtEl>
                                          <p:spTgt spid="50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rotWithShape="1">
          <a:blip r:embed="rId3" cstate="print"/>
          <a:srcRect/>
          <a:stretch/>
        </p:blipFill>
        <p:spPr bwMode="auto">
          <a:xfrm>
            <a:off x="3287688" y="1065314"/>
            <a:ext cx="4104456" cy="5792686"/>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sp>
        <p:nvSpPr>
          <p:cNvPr id="45059" name="矩形 3"/>
          <p:cNvSpPr>
            <a:spLocks noChangeArrowheads="1"/>
          </p:cNvSpPr>
          <p:nvPr/>
        </p:nvSpPr>
        <p:spPr bwMode="auto">
          <a:xfrm>
            <a:off x="1518138" y="457973"/>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性向測驗</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sp>
        <p:nvSpPr>
          <p:cNvPr id="9" name="橢圓形圖說文字 8"/>
          <p:cNvSpPr/>
          <p:nvPr/>
        </p:nvSpPr>
        <p:spPr bwMode="auto">
          <a:xfrm>
            <a:off x="767408" y="2105065"/>
            <a:ext cx="2806700" cy="2647870"/>
          </a:xfrm>
          <a:prstGeom prst="wedgeEllipseCallout">
            <a:avLst>
              <a:gd name="adj1" fmla="val -9160"/>
              <a:gd name="adj2" fmla="val 58077"/>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性向測驗結果，可以了解語文、數學、機械、空間關係等方面的優勢能力。</a:t>
            </a:r>
          </a:p>
        </p:txBody>
      </p:sp>
      <p:pic>
        <p:nvPicPr>
          <p:cNvPr id="45061" name="圖片 5"/>
          <p:cNvPicPr>
            <a:picLocks noChangeAspect="1"/>
          </p:cNvPicPr>
          <p:nvPr/>
        </p:nvPicPr>
        <p:blipFill>
          <a:blip r:embed="rId4"/>
          <a:srcRect/>
          <a:stretch>
            <a:fillRect/>
          </a:stretch>
        </p:blipFill>
        <p:spPr bwMode="auto">
          <a:xfrm>
            <a:off x="1065201" y="5138486"/>
            <a:ext cx="1060450" cy="1225550"/>
          </a:xfrm>
          <a:prstGeom prst="rect">
            <a:avLst/>
          </a:prstGeom>
          <a:noFill/>
          <a:ln w="9525">
            <a:noFill/>
            <a:miter lim="800000"/>
            <a:headEnd/>
            <a:tailEnd/>
          </a:ln>
        </p:spPr>
      </p:pic>
      <p:pic>
        <p:nvPicPr>
          <p:cNvPr id="45062" name="圖片 6"/>
          <p:cNvPicPr>
            <a:picLocks noChangeAspect="1"/>
          </p:cNvPicPr>
          <p:nvPr/>
        </p:nvPicPr>
        <p:blipFill>
          <a:blip r:embed="rId5"/>
          <a:srcRect/>
          <a:stretch>
            <a:fillRect/>
          </a:stretch>
        </p:blipFill>
        <p:spPr bwMode="auto">
          <a:xfrm>
            <a:off x="10416480" y="1044960"/>
            <a:ext cx="1152525" cy="1422400"/>
          </a:xfrm>
          <a:prstGeom prst="rect">
            <a:avLst/>
          </a:prstGeom>
          <a:noFill/>
          <a:ln w="9525">
            <a:noFill/>
            <a:miter lim="800000"/>
            <a:headEnd/>
            <a:tailEnd/>
          </a:ln>
        </p:spPr>
      </p:pic>
      <p:sp>
        <p:nvSpPr>
          <p:cNvPr id="10" name="橢圓形圖說文字 9"/>
          <p:cNvSpPr/>
          <p:nvPr/>
        </p:nvSpPr>
        <p:spPr bwMode="auto">
          <a:xfrm>
            <a:off x="6940700" y="1585118"/>
            <a:ext cx="3354387" cy="3687763"/>
          </a:xfrm>
          <a:prstGeom prst="wedgeEllipseCallout">
            <a:avLst>
              <a:gd name="adj1" fmla="val 50108"/>
              <a:gd name="adj2" fmla="val -38337"/>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zh-TW" sz="2400" dirty="0">
                <a:latin typeface="微軟正黑體" pitchFamily="34" charset="-120"/>
                <a:ea typeface="微軟正黑體" pitchFamily="34" charset="-120"/>
              </a:rPr>
              <a:t>性向測驗測量個人學習潛能，透過測驗可瞭解自己的優勢能力，幫助</a:t>
            </a:r>
            <a:r>
              <a:rPr lang="zh-TW" altLang="en-US" sz="2400" dirty="0">
                <a:latin typeface="微軟正黑體" pitchFamily="34" charset="-120"/>
                <a:ea typeface="微軟正黑體" pitchFamily="34" charset="-120"/>
              </a:rPr>
              <a:t>自己在進路</a:t>
            </a:r>
            <a:r>
              <a:rPr lang="zh-TW" altLang="zh-TW" sz="2400" dirty="0">
                <a:latin typeface="微軟正黑體" pitchFamily="34" charset="-120"/>
                <a:ea typeface="微軟正黑體" pitchFamily="34" charset="-120"/>
              </a:rPr>
              <a:t>選擇時，往優勢能力方向發展。</a:t>
            </a:r>
            <a:endParaRPr lang="en-US" altLang="zh-TW" sz="2400" dirty="0">
              <a:latin typeface="微軟正黑體" pitchFamily="34" charset="-120"/>
              <a:ea typeface="微軟正黑體" pitchFamily="34" charset="-120"/>
            </a:endParaRPr>
          </a:p>
        </p:txBody>
      </p:sp>
      <p:sp>
        <p:nvSpPr>
          <p:cNvPr id="12" name="文字方塊 11"/>
          <p:cNvSpPr txBox="1"/>
          <p:nvPr/>
        </p:nvSpPr>
        <p:spPr>
          <a:xfrm>
            <a:off x="2495600" y="6010275"/>
            <a:ext cx="6307137"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圖片 2">
            <a:extLst>
              <a:ext uri="{FF2B5EF4-FFF2-40B4-BE49-F238E27FC236}">
                <a16:creationId xmlns:a16="http://schemas.microsoft.com/office/drawing/2014/main" id="{23D6BA6D-4829-4CC5-8167-E3C40A013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984" y="24015"/>
            <a:ext cx="641826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5" name="圖片 4">
            <a:extLst>
              <a:ext uri="{FF2B5EF4-FFF2-40B4-BE49-F238E27FC236}">
                <a16:creationId xmlns:a16="http://schemas.microsoft.com/office/drawing/2014/main" id="{7120729B-B2FD-456C-9710-D426562B93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354" y="24015"/>
            <a:ext cx="6257924"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id="{B028B5FA-114D-43FE-B50B-CF8836CC010B}"/>
              </a:ext>
            </a:extLst>
          </p:cNvPr>
          <p:cNvSpPr/>
          <p:nvPr/>
        </p:nvSpPr>
        <p:spPr>
          <a:xfrm>
            <a:off x="7535864" y="620688"/>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084E54D4-12EF-408D-9877-8F8201BB991F}"/>
              </a:ext>
            </a:extLst>
          </p:cNvPr>
          <p:cNvSpPr/>
          <p:nvPr/>
        </p:nvSpPr>
        <p:spPr>
          <a:xfrm>
            <a:off x="1127448" y="5877272"/>
            <a:ext cx="792088" cy="6480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4B749006-E8CD-4196-B98E-52D76B5D2B40}"/>
              </a:ext>
            </a:extLst>
          </p:cNvPr>
          <p:cNvSpPr/>
          <p:nvPr/>
        </p:nvSpPr>
        <p:spPr>
          <a:xfrm>
            <a:off x="4589902" y="5805264"/>
            <a:ext cx="792086" cy="6563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矩形 12">
            <a:extLst>
              <a:ext uri="{FF2B5EF4-FFF2-40B4-BE49-F238E27FC236}">
                <a16:creationId xmlns:a16="http://schemas.microsoft.com/office/drawing/2014/main" id="{15191015-F559-41CF-925F-0F425383670E}"/>
              </a:ext>
            </a:extLst>
          </p:cNvPr>
          <p:cNvSpPr/>
          <p:nvPr/>
        </p:nvSpPr>
        <p:spPr>
          <a:xfrm>
            <a:off x="2999076" y="5869026"/>
            <a:ext cx="792087" cy="6563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文字方塊 1">
            <a:extLst>
              <a:ext uri="{FF2B5EF4-FFF2-40B4-BE49-F238E27FC236}">
                <a16:creationId xmlns:a16="http://schemas.microsoft.com/office/drawing/2014/main" id="{A79B1682-8ECE-45FE-BB21-01657D2152D6}"/>
              </a:ext>
            </a:extLst>
          </p:cNvPr>
          <p:cNvSpPr txBox="1"/>
          <p:nvPr/>
        </p:nvSpPr>
        <p:spPr>
          <a:xfrm>
            <a:off x="4589902" y="1196951"/>
            <a:ext cx="432629" cy="584775"/>
          </a:xfrm>
          <a:prstGeom prst="rect">
            <a:avLst/>
          </a:prstGeom>
          <a:noFill/>
        </p:spPr>
        <p:txBody>
          <a:bodyPr wrap="square" rtlCol="0">
            <a:spAutoFit/>
          </a:bodyPr>
          <a:lstStyle/>
          <a:p>
            <a:r>
              <a:rPr lang="en-US" altLang="zh-TW" dirty="0">
                <a:solidFill>
                  <a:srgbClr val="FF0000"/>
                </a:solidFill>
              </a:rPr>
              <a:t>R</a:t>
            </a:r>
            <a:endParaRPr lang="zh-TW" altLang="en-US" dirty="0">
              <a:solidFill>
                <a:srgbClr val="FF0000"/>
              </a:solidFill>
            </a:endParaRPr>
          </a:p>
        </p:txBody>
      </p:sp>
      <p:sp>
        <p:nvSpPr>
          <p:cNvPr id="9" name="文字方塊 8">
            <a:extLst>
              <a:ext uri="{FF2B5EF4-FFF2-40B4-BE49-F238E27FC236}">
                <a16:creationId xmlns:a16="http://schemas.microsoft.com/office/drawing/2014/main" id="{6EFFEB63-97A0-414C-BBA7-61A1C95EBBEA}"/>
              </a:ext>
            </a:extLst>
          </p:cNvPr>
          <p:cNvSpPr txBox="1"/>
          <p:nvPr/>
        </p:nvSpPr>
        <p:spPr>
          <a:xfrm>
            <a:off x="4590034" y="2088763"/>
            <a:ext cx="432629" cy="584775"/>
          </a:xfrm>
          <a:prstGeom prst="rect">
            <a:avLst/>
          </a:prstGeom>
          <a:noFill/>
        </p:spPr>
        <p:txBody>
          <a:bodyPr wrap="square" rtlCol="0">
            <a:spAutoFit/>
          </a:bodyPr>
          <a:lstStyle/>
          <a:p>
            <a:r>
              <a:rPr lang="en-US" altLang="zh-TW" dirty="0">
                <a:solidFill>
                  <a:srgbClr val="FF0000"/>
                </a:solidFill>
              </a:rPr>
              <a:t>I</a:t>
            </a:r>
            <a:endParaRPr lang="zh-TW" altLang="en-US" dirty="0">
              <a:solidFill>
                <a:srgbClr val="FF0000"/>
              </a:solidFill>
            </a:endParaRPr>
          </a:p>
        </p:txBody>
      </p:sp>
      <p:sp>
        <p:nvSpPr>
          <p:cNvPr id="10" name="文字方塊 9">
            <a:extLst>
              <a:ext uri="{FF2B5EF4-FFF2-40B4-BE49-F238E27FC236}">
                <a16:creationId xmlns:a16="http://schemas.microsoft.com/office/drawing/2014/main" id="{C9FB971E-65A5-4038-A582-3BC3EFC007D3}"/>
              </a:ext>
            </a:extLst>
          </p:cNvPr>
          <p:cNvSpPr txBox="1"/>
          <p:nvPr/>
        </p:nvSpPr>
        <p:spPr>
          <a:xfrm>
            <a:off x="4553316" y="2962600"/>
            <a:ext cx="432629" cy="584775"/>
          </a:xfrm>
          <a:prstGeom prst="rect">
            <a:avLst/>
          </a:prstGeom>
          <a:noFill/>
        </p:spPr>
        <p:txBody>
          <a:bodyPr wrap="square" rtlCol="0">
            <a:spAutoFit/>
          </a:bodyPr>
          <a:lstStyle/>
          <a:p>
            <a:r>
              <a:rPr lang="en-US" altLang="zh-TW" dirty="0">
                <a:solidFill>
                  <a:srgbClr val="FF0000"/>
                </a:solidFill>
              </a:rPr>
              <a:t>A</a:t>
            </a:r>
            <a:endParaRPr lang="zh-TW" altLang="en-US" dirty="0">
              <a:solidFill>
                <a:srgbClr val="FF0000"/>
              </a:solidFill>
            </a:endParaRPr>
          </a:p>
        </p:txBody>
      </p:sp>
      <p:sp>
        <p:nvSpPr>
          <p:cNvPr id="11" name="文字方塊 10">
            <a:extLst>
              <a:ext uri="{FF2B5EF4-FFF2-40B4-BE49-F238E27FC236}">
                <a16:creationId xmlns:a16="http://schemas.microsoft.com/office/drawing/2014/main" id="{E18C50F6-CBB3-4CAE-8459-A1256287CA7F}"/>
              </a:ext>
            </a:extLst>
          </p:cNvPr>
          <p:cNvSpPr txBox="1"/>
          <p:nvPr/>
        </p:nvSpPr>
        <p:spPr>
          <a:xfrm>
            <a:off x="4583233" y="3747227"/>
            <a:ext cx="432629" cy="584775"/>
          </a:xfrm>
          <a:prstGeom prst="rect">
            <a:avLst/>
          </a:prstGeom>
          <a:noFill/>
        </p:spPr>
        <p:txBody>
          <a:bodyPr wrap="square" rtlCol="0">
            <a:spAutoFit/>
          </a:bodyPr>
          <a:lstStyle/>
          <a:p>
            <a:r>
              <a:rPr lang="en-US" altLang="zh-TW" dirty="0">
                <a:solidFill>
                  <a:srgbClr val="FF0000"/>
                </a:solidFill>
              </a:rPr>
              <a:t>S</a:t>
            </a:r>
            <a:endParaRPr lang="zh-TW" altLang="en-US" dirty="0">
              <a:solidFill>
                <a:srgbClr val="FF0000"/>
              </a:solidFill>
            </a:endParaRPr>
          </a:p>
        </p:txBody>
      </p:sp>
      <p:sp>
        <p:nvSpPr>
          <p:cNvPr id="14" name="文字方塊 13">
            <a:extLst>
              <a:ext uri="{FF2B5EF4-FFF2-40B4-BE49-F238E27FC236}">
                <a16:creationId xmlns:a16="http://schemas.microsoft.com/office/drawing/2014/main" id="{7E07DF65-AD40-4F64-BBD1-604FB119DE5B}"/>
              </a:ext>
            </a:extLst>
          </p:cNvPr>
          <p:cNvSpPr txBox="1"/>
          <p:nvPr/>
        </p:nvSpPr>
        <p:spPr>
          <a:xfrm>
            <a:off x="4575947" y="4518031"/>
            <a:ext cx="432629" cy="584775"/>
          </a:xfrm>
          <a:prstGeom prst="rect">
            <a:avLst/>
          </a:prstGeom>
          <a:noFill/>
        </p:spPr>
        <p:txBody>
          <a:bodyPr wrap="square" rtlCol="0">
            <a:spAutoFit/>
          </a:bodyPr>
          <a:lstStyle/>
          <a:p>
            <a:r>
              <a:rPr lang="en-US" altLang="zh-TW" dirty="0">
                <a:solidFill>
                  <a:srgbClr val="FF0000"/>
                </a:solidFill>
              </a:rPr>
              <a:t>E</a:t>
            </a:r>
            <a:endParaRPr lang="zh-TW" altLang="en-US" dirty="0">
              <a:solidFill>
                <a:srgbClr val="FF0000"/>
              </a:solidFill>
            </a:endParaRPr>
          </a:p>
        </p:txBody>
      </p:sp>
      <p:sp>
        <p:nvSpPr>
          <p:cNvPr id="15" name="文字方塊 14">
            <a:extLst>
              <a:ext uri="{FF2B5EF4-FFF2-40B4-BE49-F238E27FC236}">
                <a16:creationId xmlns:a16="http://schemas.microsoft.com/office/drawing/2014/main" id="{73A79C4E-B895-4A88-BAA4-229E79756104}"/>
              </a:ext>
            </a:extLst>
          </p:cNvPr>
          <p:cNvSpPr txBox="1"/>
          <p:nvPr/>
        </p:nvSpPr>
        <p:spPr>
          <a:xfrm>
            <a:off x="4574072" y="5248881"/>
            <a:ext cx="432629" cy="584775"/>
          </a:xfrm>
          <a:prstGeom prst="rect">
            <a:avLst/>
          </a:prstGeom>
          <a:noFill/>
        </p:spPr>
        <p:txBody>
          <a:bodyPr wrap="square" rtlCol="0">
            <a:spAutoFit/>
          </a:bodyPr>
          <a:lstStyle/>
          <a:p>
            <a:r>
              <a:rPr lang="en-US" altLang="zh-TW" dirty="0">
                <a:solidFill>
                  <a:srgbClr val="FF0000"/>
                </a:solidFill>
              </a:rPr>
              <a:t>C</a:t>
            </a:r>
            <a:endParaRPr lang="zh-TW" altLang="en-US" dirty="0">
              <a:solidFill>
                <a:srgbClr val="FF0000"/>
              </a:solidFill>
            </a:endParaRPr>
          </a:p>
        </p:txBody>
      </p:sp>
    </p:spTree>
    <p:custDataLst>
      <p:tags r:id="rId1"/>
    </p:custDataLst>
    <p:extLst>
      <p:ext uri="{BB962C8B-B14F-4D97-AF65-F5344CB8AC3E}">
        <p14:creationId xmlns:p14="http://schemas.microsoft.com/office/powerpoint/2010/main" val="16038304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P1120923"/>
          <p:cNvPicPr>
            <a:picLocks noChangeAspect="1" noChangeArrowheads="1"/>
          </p:cNvPicPr>
          <p:nvPr/>
        </p:nvPicPr>
        <p:blipFill>
          <a:blip r:embed="rId3"/>
          <a:srcRect/>
          <a:stretch>
            <a:fillRect/>
          </a:stretch>
        </p:blipFill>
        <p:spPr bwMode="auto">
          <a:xfrm>
            <a:off x="3575050" y="0"/>
            <a:ext cx="5143500" cy="68580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3"/>
          <p:cNvSpPr>
            <a:spLocks noChangeArrowheads="1"/>
          </p:cNvSpPr>
          <p:nvPr/>
        </p:nvSpPr>
        <p:spPr bwMode="auto">
          <a:xfrm>
            <a:off x="1631504" y="548680"/>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性向測驗</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51203" name="Picture 2"/>
          <p:cNvPicPr>
            <a:picLocks noChangeAspect="1" noChangeArrowheads="1"/>
          </p:cNvPicPr>
          <p:nvPr/>
        </p:nvPicPr>
        <p:blipFill>
          <a:blip r:embed="rId3"/>
          <a:srcRect/>
          <a:stretch>
            <a:fillRect/>
          </a:stretch>
        </p:blipFill>
        <p:spPr bwMode="auto">
          <a:xfrm>
            <a:off x="1063652" y="1075035"/>
            <a:ext cx="10064695" cy="3888384"/>
          </a:xfrm>
          <a:prstGeom prst="rect">
            <a:avLst/>
          </a:prstGeom>
          <a:noFill/>
          <a:ln w="9525">
            <a:noFill/>
            <a:miter lim="800000"/>
            <a:headEnd/>
            <a:tailEnd/>
          </a:ln>
        </p:spPr>
      </p:pic>
      <p:pic>
        <p:nvPicPr>
          <p:cNvPr id="51204" name="圖片 8"/>
          <p:cNvPicPr>
            <a:picLocks noChangeAspect="1"/>
          </p:cNvPicPr>
          <p:nvPr/>
        </p:nvPicPr>
        <p:blipFill>
          <a:blip r:embed="rId4"/>
          <a:srcRect/>
          <a:stretch>
            <a:fillRect/>
          </a:stretch>
        </p:blipFill>
        <p:spPr bwMode="auto">
          <a:xfrm>
            <a:off x="9191625" y="4829176"/>
            <a:ext cx="1335088" cy="1984375"/>
          </a:xfrm>
          <a:prstGeom prst="rect">
            <a:avLst/>
          </a:prstGeom>
          <a:noFill/>
          <a:ln w="9525">
            <a:noFill/>
            <a:miter lim="800000"/>
            <a:headEnd/>
            <a:tailEnd/>
          </a:ln>
        </p:spPr>
      </p:pic>
      <p:sp>
        <p:nvSpPr>
          <p:cNvPr id="12" name="矩形圖說文字 10"/>
          <p:cNvSpPr>
            <a:spLocks noChangeArrowheads="1"/>
          </p:cNvSpPr>
          <p:nvPr/>
        </p:nvSpPr>
        <p:spPr bwMode="auto">
          <a:xfrm>
            <a:off x="1665287" y="4892675"/>
            <a:ext cx="7153275" cy="1857375"/>
          </a:xfrm>
          <a:prstGeom prst="wedgeRectCallout">
            <a:avLst>
              <a:gd name="adj1" fmla="val 55379"/>
              <a:gd name="adj2" fmla="val 78"/>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0" tIns="180000" rIns="180000" bIns="180000" anchor="ctr">
            <a:spAutoFit/>
          </a:bodyPr>
          <a:lstStyle/>
          <a:p>
            <a:pPr eaLnBrk="1" hangingPunct="1">
              <a:defRPr/>
            </a:pPr>
            <a:r>
              <a:rPr lang="zh-TW" altLang="en-US" sz="2400">
                <a:latin typeface="微軟正黑體" pitchFamily="34" charset="-120"/>
                <a:ea typeface="微軟正黑體" pitchFamily="34" charset="-120"/>
              </a:rPr>
              <a:t>國立臺灣師範大學心理教育與測驗研究發展中心開發完成「電腦化測驗系統</a:t>
            </a:r>
            <a:r>
              <a:rPr lang="en-US"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適性化職涯性向測驗（國中版）」。另外，學校亦可選用各出版社編製之標準化性向測驗，協助孩子瞭解個人優勢能力。</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srcRect/>
          <a:stretch>
            <a:fillRect/>
          </a:stretch>
        </p:blipFill>
        <p:spPr bwMode="auto">
          <a:xfrm>
            <a:off x="4007768" y="756597"/>
            <a:ext cx="4539333" cy="6266503"/>
          </a:xfrm>
          <a:prstGeom prst="rect">
            <a:avLst/>
          </a:prstGeom>
          <a:noFill/>
          <a:ln w="9525">
            <a:noFill/>
            <a:miter lim="800000"/>
            <a:headEnd/>
            <a:tailEnd/>
          </a:ln>
        </p:spPr>
      </p:pic>
      <p:pic>
        <p:nvPicPr>
          <p:cNvPr id="53251" name="圖片 1"/>
          <p:cNvPicPr>
            <a:picLocks noChangeAspect="1"/>
          </p:cNvPicPr>
          <p:nvPr/>
        </p:nvPicPr>
        <p:blipFill>
          <a:blip r:embed="rId4"/>
          <a:srcRect/>
          <a:stretch>
            <a:fillRect/>
          </a:stretch>
        </p:blipFill>
        <p:spPr bwMode="auto">
          <a:xfrm>
            <a:off x="9546859" y="5077936"/>
            <a:ext cx="1320800" cy="1670050"/>
          </a:xfrm>
          <a:prstGeom prst="rect">
            <a:avLst/>
          </a:prstGeom>
          <a:noFill/>
          <a:ln w="9525">
            <a:noFill/>
            <a:miter lim="800000"/>
            <a:headEnd/>
            <a:tailEnd/>
          </a:ln>
        </p:spPr>
      </p:pic>
      <p:pic>
        <p:nvPicPr>
          <p:cNvPr id="53252" name="圖片 2"/>
          <p:cNvPicPr>
            <a:picLocks noChangeAspect="1"/>
          </p:cNvPicPr>
          <p:nvPr/>
        </p:nvPicPr>
        <p:blipFill>
          <a:blip r:embed="rId5"/>
          <a:srcRect/>
          <a:stretch>
            <a:fillRect/>
          </a:stretch>
        </p:blipFill>
        <p:spPr bwMode="auto">
          <a:xfrm>
            <a:off x="725489" y="5077936"/>
            <a:ext cx="1289050" cy="1552575"/>
          </a:xfrm>
          <a:prstGeom prst="rect">
            <a:avLst/>
          </a:prstGeom>
          <a:noFill/>
          <a:ln w="9525">
            <a:noFill/>
            <a:miter lim="800000"/>
            <a:headEnd/>
            <a:tailEnd/>
          </a:ln>
        </p:spPr>
      </p:pic>
      <p:sp>
        <p:nvSpPr>
          <p:cNvPr id="9" name="橢圓形圖說文字 8"/>
          <p:cNvSpPr/>
          <p:nvPr/>
        </p:nvSpPr>
        <p:spPr bwMode="auto">
          <a:xfrm>
            <a:off x="7752184" y="1190515"/>
            <a:ext cx="4281487" cy="3686175"/>
          </a:xfrm>
          <a:prstGeom prst="wedgeEllipseCallout">
            <a:avLst>
              <a:gd name="adj1" fmla="val 18431"/>
              <a:gd name="adj2" fmla="val 5461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心理測驗結果並非進路選擇的唯一指標，要併同其他因素一起來看（如學習表現）才有參考價值。對測驗有不清楚的地方，可以詢問輔導教師。</a:t>
            </a:r>
          </a:p>
        </p:txBody>
      </p:sp>
      <p:sp>
        <p:nvSpPr>
          <p:cNvPr id="53254" name="矩形 9"/>
          <p:cNvSpPr>
            <a:spLocks noChangeArrowheads="1"/>
          </p:cNvSpPr>
          <p:nvPr/>
        </p:nvSpPr>
        <p:spPr bwMode="auto">
          <a:xfrm>
            <a:off x="1418822" y="482601"/>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興趣測驗</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sp>
        <p:nvSpPr>
          <p:cNvPr id="10" name="橢圓形圖說文字 9"/>
          <p:cNvSpPr/>
          <p:nvPr/>
        </p:nvSpPr>
        <p:spPr bwMode="auto">
          <a:xfrm>
            <a:off x="407368" y="1316300"/>
            <a:ext cx="4381500" cy="3686572"/>
          </a:xfrm>
          <a:prstGeom prst="wedgeEllipseCallout">
            <a:avLst>
              <a:gd name="adj1" fmla="val -19279"/>
              <a:gd name="adj2" fmla="val 52753"/>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zh-TW" sz="2400" dirty="0">
                <a:latin typeface="微軟正黑體" pitchFamily="34" charset="-120"/>
                <a:ea typeface="微軟正黑體" pitchFamily="34" charset="-120"/>
              </a:rPr>
              <a:t>興趣指個人</a:t>
            </a:r>
            <a:r>
              <a:rPr lang="zh-TW" altLang="en-US" sz="2400" dirty="0">
                <a:latin typeface="微軟正黑體" pitchFamily="34" charset="-120"/>
                <a:ea typeface="微軟正黑體" pitchFamily="34" charset="-120"/>
              </a:rPr>
              <a:t>對</a:t>
            </a:r>
            <a:r>
              <a:rPr lang="zh-TW" altLang="zh-TW" sz="2400" dirty="0">
                <a:latin typeface="微軟正黑體" pitchFamily="34" charset="-120"/>
                <a:ea typeface="微軟正黑體" pitchFamily="34" charset="-120"/>
              </a:rPr>
              <a:t>人事物的喜愛程度，當課程、活動、職業等產生興趣時，會較投入並</a:t>
            </a:r>
            <a:r>
              <a:rPr lang="zh-TW" altLang="en-US" sz="2400" dirty="0">
                <a:latin typeface="微軟正黑體" pitchFamily="34" charset="-120"/>
                <a:ea typeface="微軟正黑體" pitchFamily="34" charset="-120"/>
              </a:rPr>
              <a:t>得到</a:t>
            </a:r>
            <a:r>
              <a:rPr lang="zh-TW" altLang="zh-TW" sz="2400" dirty="0">
                <a:latin typeface="微軟正黑體" pitchFamily="34" charset="-120"/>
                <a:ea typeface="微軟正黑體" pitchFamily="34" charset="-120"/>
              </a:rPr>
              <a:t>滿足。興趣測驗即在測量對某種事務或活動喜歡或不喜歡的程度。</a:t>
            </a:r>
          </a:p>
        </p:txBody>
      </p:sp>
      <p:sp>
        <p:nvSpPr>
          <p:cNvPr id="12" name="文字方塊 11"/>
          <p:cNvSpPr txBox="1"/>
          <p:nvPr/>
        </p:nvSpPr>
        <p:spPr>
          <a:xfrm>
            <a:off x="2981326" y="6054726"/>
            <a:ext cx="6308725"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矩形 9"/>
          <p:cNvSpPr>
            <a:spLocks noChangeArrowheads="1"/>
          </p:cNvSpPr>
          <p:nvPr/>
        </p:nvSpPr>
        <p:spPr bwMode="auto">
          <a:xfrm>
            <a:off x="1524000" y="476672"/>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興趣測驗</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55299" name="Picture 2"/>
          <p:cNvPicPr>
            <a:picLocks noChangeAspect="1" noChangeArrowheads="1"/>
          </p:cNvPicPr>
          <p:nvPr/>
        </p:nvPicPr>
        <p:blipFill>
          <a:blip r:embed="rId3"/>
          <a:srcRect/>
          <a:stretch>
            <a:fillRect/>
          </a:stretch>
        </p:blipFill>
        <p:spPr bwMode="auto">
          <a:xfrm>
            <a:off x="1271464" y="981497"/>
            <a:ext cx="9825292" cy="4257253"/>
          </a:xfrm>
          <a:prstGeom prst="rect">
            <a:avLst/>
          </a:prstGeom>
          <a:noFill/>
          <a:ln w="9525">
            <a:noFill/>
            <a:miter lim="800000"/>
            <a:headEnd/>
            <a:tailEnd/>
          </a:ln>
        </p:spPr>
      </p:pic>
      <p:pic>
        <p:nvPicPr>
          <p:cNvPr id="55300" name="圖片 4"/>
          <p:cNvPicPr>
            <a:picLocks noChangeAspect="1"/>
          </p:cNvPicPr>
          <p:nvPr/>
        </p:nvPicPr>
        <p:blipFill>
          <a:blip r:embed="rId4"/>
          <a:srcRect/>
          <a:stretch>
            <a:fillRect/>
          </a:stretch>
        </p:blipFill>
        <p:spPr bwMode="auto">
          <a:xfrm>
            <a:off x="1703512" y="4837805"/>
            <a:ext cx="1163637" cy="2011363"/>
          </a:xfrm>
          <a:prstGeom prst="rect">
            <a:avLst/>
          </a:prstGeom>
          <a:noFill/>
          <a:ln w="9525">
            <a:noFill/>
            <a:miter lim="800000"/>
            <a:headEnd/>
            <a:tailEnd/>
          </a:ln>
        </p:spPr>
      </p:pic>
      <p:sp>
        <p:nvSpPr>
          <p:cNvPr id="12" name="矩形圖說文字 10"/>
          <p:cNvSpPr>
            <a:spLocks noChangeArrowheads="1"/>
          </p:cNvSpPr>
          <p:nvPr/>
        </p:nvSpPr>
        <p:spPr bwMode="auto">
          <a:xfrm>
            <a:off x="3299197" y="4616821"/>
            <a:ext cx="7368307" cy="2210175"/>
          </a:xfrm>
          <a:prstGeom prst="wedgeRectCallout">
            <a:avLst>
              <a:gd name="adj1" fmla="val -53824"/>
              <a:gd name="adj2" fmla="val 3625"/>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0" tIns="180000" rIns="180000" bIns="180000" anchor="ctr">
            <a:spAutoFit/>
          </a:bodyPr>
          <a:lstStyle/>
          <a:p>
            <a:pPr eaLnBrk="1" hangingPunct="1">
              <a:defRPr/>
            </a:pPr>
            <a:r>
              <a:rPr lang="zh-TW" altLang="en-US" sz="2400" dirty="0">
                <a:latin typeface="微軟正黑體" pitchFamily="34" charset="-120"/>
                <a:ea typeface="微軟正黑體" pitchFamily="34" charset="-120"/>
              </a:rPr>
              <a:t>國立臺灣師範大學心理教育與測驗研究發展中心開發完成「電腦化測驗系統</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情境式職涯興趣測驗（國中版）」。另外，學校亦可選用各出版社編製之標準化興趣測驗，協助孩子瞭解個人對某種</a:t>
            </a:r>
            <a:r>
              <a:rPr lang="zh-TW" altLang="zh-TW" sz="2400" dirty="0">
                <a:latin typeface="微軟正黑體" pitchFamily="34" charset="-120"/>
                <a:ea typeface="微軟正黑體" pitchFamily="34" charset="-120"/>
              </a:rPr>
              <a:t>事務或活動喜歡或不喜歡的程度</a:t>
            </a:r>
            <a:r>
              <a:rPr lang="zh-TW" altLang="en-US" sz="2400" dirty="0">
                <a:latin typeface="微軟正黑體" pitchFamily="34" charset="-120"/>
                <a:ea typeface="微軟正黑體" pitchFamily="34" charset="-12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4294967295"/>
          </p:nvPr>
        </p:nvSpPr>
        <p:spPr>
          <a:xfrm>
            <a:off x="191344" y="1600201"/>
            <a:ext cx="11809312" cy="4525963"/>
          </a:xfrm>
        </p:spPr>
        <p:txBody>
          <a:bodyPr>
            <a:normAutofit/>
          </a:bodyPr>
          <a:lstStyle/>
          <a:p>
            <a:pPr algn="ctr" eaLnBrk="1" hangingPunct="1">
              <a:buFont typeface="Arial" pitchFamily="34" charset="0"/>
              <a:buNone/>
              <a:defRPr/>
            </a:pPr>
            <a:r>
              <a:rPr lang="zh-TW" altLang="en-US" sz="4000" b="1" dirty="0">
                <a:effectLst>
                  <a:outerShdw blurRad="38100" dist="38100" dir="2700000" algn="tl">
                    <a:srgbClr val="C0C0C0"/>
                  </a:outerShdw>
                </a:effectLst>
                <a:latin typeface="標楷體" pitchFamily="65" charset="-120"/>
                <a:ea typeface="標楷體" pitchFamily="65" charset="-120"/>
              </a:rPr>
              <a:t>桃連區做好準備  迎向</a:t>
            </a:r>
            <a:r>
              <a:rPr lang="en-US" altLang="zh-TW" sz="4000" b="1" dirty="0">
                <a:effectLst>
                  <a:outerShdw blurRad="38100" dist="38100" dir="2700000" algn="tl">
                    <a:srgbClr val="C0C0C0"/>
                  </a:outerShdw>
                </a:effectLst>
                <a:latin typeface="標楷體" pitchFamily="65" charset="-120"/>
                <a:ea typeface="標楷體" pitchFamily="65" charset="-120"/>
              </a:rPr>
              <a:t>12</a:t>
            </a:r>
            <a:r>
              <a:rPr lang="zh-TW" altLang="en-US" sz="4000" b="1" dirty="0">
                <a:effectLst>
                  <a:outerShdw blurRad="38100" dist="38100" dir="2700000" algn="tl">
                    <a:srgbClr val="C0C0C0"/>
                  </a:outerShdw>
                </a:effectLst>
                <a:latin typeface="標楷體" pitchFamily="65" charset="-120"/>
                <a:ea typeface="標楷體" pitchFamily="65" charset="-120"/>
              </a:rPr>
              <a:t>年國教</a:t>
            </a:r>
          </a:p>
        </p:txBody>
      </p:sp>
      <p:sp>
        <p:nvSpPr>
          <p:cNvPr id="717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BB9AEDA9-0CD8-412B-8F8D-7218EFFC2964}" type="slidenum">
              <a:rPr kumimoji="0" lang="zh-TW" altLang="en-US" sz="1200">
                <a:solidFill>
                  <a:srgbClr val="898989"/>
                </a:solidFill>
                <a:ea typeface="微軟正黑體" pitchFamily="34" charset="-120"/>
              </a:rPr>
              <a:pPr algn="r" eaLnBrk="1" hangingPunct="1">
                <a:buFont typeface="Arial" pitchFamily="34" charset="0"/>
                <a:buNone/>
              </a:pPr>
              <a:t>3</a:t>
            </a:fld>
            <a:endParaRPr kumimoji="0" lang="en-US" altLang="zh-TW" sz="1200">
              <a:solidFill>
                <a:srgbClr val="898989"/>
              </a:solidFill>
              <a:ea typeface="微軟正黑體" pitchFamily="34" charset="-120"/>
            </a:endParaRPr>
          </a:p>
        </p:txBody>
      </p:sp>
      <p:sp>
        <p:nvSpPr>
          <p:cNvPr id="5" name="內容版面配置區 2"/>
          <p:cNvSpPr>
            <a:spLocks/>
          </p:cNvSpPr>
          <p:nvPr/>
        </p:nvSpPr>
        <p:spPr bwMode="auto">
          <a:xfrm>
            <a:off x="515370" y="2767643"/>
            <a:ext cx="11676629" cy="3528789"/>
          </a:xfrm>
          <a:prstGeom prst="rect">
            <a:avLst/>
          </a:prstGeom>
          <a:noFill/>
          <a:ln>
            <a:noFill/>
          </a:ln>
        </p:spPr>
        <p:txBody>
          <a:bodyPr/>
          <a:lstStyle/>
          <a:p>
            <a:pPr marL="342900" indent="-342900" eaLnBrk="1" hangingPunct="1">
              <a:spcBef>
                <a:spcPct val="20000"/>
              </a:spcBef>
              <a:buBlip>
                <a:blip r:embed="rId3"/>
              </a:buBlip>
              <a:defRPr/>
            </a:pP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率全國之先，從</a:t>
            </a:r>
            <a:r>
              <a:rPr kumimoji="0" lang="en-US" altLang="zh-TW" dirty="0">
                <a:solidFill>
                  <a:srgbClr val="0000FF"/>
                </a:solidFill>
                <a:effectLst>
                  <a:outerShdw blurRad="38100" dist="38100" dir="2700000" algn="tl">
                    <a:srgbClr val="C0C0C0"/>
                  </a:outerShdw>
                </a:effectLst>
                <a:latin typeface="標楷體" pitchFamily="65" charset="-120"/>
                <a:ea typeface="標楷體" pitchFamily="65" charset="-120"/>
              </a:rPr>
              <a:t>102</a:t>
            </a: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年度起，每年辦理試模擬測驗及分發作業。</a:t>
            </a:r>
          </a:p>
          <a:p>
            <a:pPr marL="342900" indent="-342900" eaLnBrk="1" hangingPunct="1">
              <a:spcBef>
                <a:spcPct val="20000"/>
              </a:spcBef>
              <a:buBlip>
                <a:blip r:embed="rId3"/>
              </a:buBlip>
              <a:defRPr/>
            </a:pP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112</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12</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20-21</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辦理全市模擬測驗，</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113</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5</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進行志願選填、</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2/16</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模擬分發放榜</a:t>
            </a:r>
            <a:r>
              <a:rPr kumimoji="0" lang="zh-TW" altLang="en-US" dirty="0">
                <a:solidFill>
                  <a:srgbClr val="0000CC"/>
                </a:solidFill>
                <a:effectLst>
                  <a:outerShdw blurRad="38100" dist="38100" dir="2700000" algn="tl">
                    <a:srgbClr val="C0C0C0"/>
                  </a:outerShdw>
                </a:effectLst>
              </a:rPr>
              <a:t>。</a:t>
            </a:r>
            <a:endPar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endParaRPr>
          </a:p>
          <a:p>
            <a:pPr marL="342900" indent="-342900" eaLnBrk="1" hangingPunct="1">
              <a:spcBef>
                <a:spcPct val="20000"/>
              </a:spcBef>
              <a:buBlip>
                <a:blip r:embed="rId3"/>
              </a:buBlip>
              <a:defRPr/>
            </a:pP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從</a:t>
            </a:r>
            <a:r>
              <a:rPr kumimoji="0" lang="en-US" altLang="zh-TW" dirty="0">
                <a:solidFill>
                  <a:srgbClr val="0000FF"/>
                </a:solidFill>
                <a:effectLst>
                  <a:outerShdw blurRad="38100" dist="38100" dir="2700000" algn="tl">
                    <a:srgbClr val="C0C0C0"/>
                  </a:outerShdw>
                </a:effectLst>
                <a:latin typeface="標楷體" pitchFamily="65" charset="-120"/>
                <a:ea typeface="標楷體" pitchFamily="65" charset="-120"/>
              </a:rPr>
              <a:t>102</a:t>
            </a: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年度起，每年辦理</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全市高中職博覽會，</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113</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3</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9</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10</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繼續辦理；網路博覽會持續中。</a:t>
            </a:r>
            <a:endParaRPr kumimoji="0" lang="en-US" altLang="zh-TW" dirty="0">
              <a:solidFill>
                <a:srgbClr val="0000CC"/>
              </a:solidFill>
              <a:effectLst>
                <a:outerShdw blurRad="38100" dist="38100" dir="2700000" algn="tl">
                  <a:srgbClr val="C0C0C0"/>
                </a:outerShdw>
              </a:effectLst>
              <a:latin typeface="標楷體" pitchFamily="65" charset="-120"/>
              <a:ea typeface="標楷體" pitchFamily="65" charset="-120"/>
            </a:endParaRPr>
          </a:p>
          <a:p>
            <a:pPr marL="342900" indent="-342900" eaLnBrk="1" hangingPunct="1">
              <a:spcBef>
                <a:spcPct val="20000"/>
              </a:spcBef>
              <a:buBlip>
                <a:blip r:embed="rId3"/>
              </a:buBlip>
              <a:defRPr/>
            </a:pP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全員進行適性輔導</a:t>
            </a:r>
            <a:r>
              <a:rPr kumimoji="0" lang="zh-TW" altLang="en-US" dirty="0">
                <a:solidFill>
                  <a:srgbClr val="0000CC"/>
                </a:solidFill>
                <a:effectLst>
                  <a:outerShdw blurRad="38100" dist="38100" dir="2700000" algn="tl">
                    <a:srgbClr val="C0C0C0"/>
                  </a:outerShdw>
                </a:effectLst>
                <a:ea typeface="標楷體" pitchFamily="65" charset="-120"/>
              </a:rPr>
              <a:t>。</a:t>
            </a:r>
          </a:p>
        </p:txBody>
      </p:sp>
      <p:sp>
        <p:nvSpPr>
          <p:cNvPr id="7173" name="文字方塊 5"/>
          <p:cNvSpPr txBox="1">
            <a:spLocks noChangeArrowheads="1"/>
          </p:cNvSpPr>
          <p:nvPr/>
        </p:nvSpPr>
        <p:spPr bwMode="auto">
          <a:xfrm>
            <a:off x="2783632" y="586467"/>
            <a:ext cx="6249987" cy="830997"/>
          </a:xfrm>
          <a:prstGeom prst="rect">
            <a:avLst/>
          </a:prstGeom>
          <a:noFill/>
          <a:ln w="9525">
            <a:noFill/>
            <a:miter lim="800000"/>
            <a:headEnd/>
            <a:tailEnd/>
          </a:ln>
        </p:spPr>
        <p:txBody>
          <a:bodyPr wrap="square">
            <a:spAutoFit/>
          </a:bodyPr>
          <a:lstStyle/>
          <a:p>
            <a:pPr algn="ctr" eaLnBrk="1" hangingPunct="1">
              <a:buFont typeface="Arial" pitchFamily="34" charset="0"/>
              <a:buNone/>
            </a:pPr>
            <a:r>
              <a:rPr lang="zh-TW" altLang="en-US" sz="4800" b="1" dirty="0">
                <a:solidFill>
                  <a:srgbClr val="0000CC"/>
                </a:solidFill>
                <a:latin typeface="Arial" pitchFamily="34" charset="0"/>
                <a:ea typeface="標楷體" pitchFamily="65" charset="-120"/>
              </a:rPr>
              <a:t>一</a:t>
            </a:r>
            <a:r>
              <a:rPr lang="zh-TW" altLang="en-US" sz="4800" b="1" dirty="0"/>
              <a:t>、</a:t>
            </a:r>
            <a:r>
              <a:rPr lang="zh-TW" altLang="en-US" sz="4800" b="1" dirty="0">
                <a:solidFill>
                  <a:srgbClr val="0000CC"/>
                </a:solidFill>
                <a:latin typeface="Arial" pitchFamily="34" charset="0"/>
                <a:ea typeface="標楷體" pitchFamily="65" charset="-120"/>
              </a:rPr>
              <a:t>適性入學的成果</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ext Box 2"/>
          <p:cNvSpPr txBox="1">
            <a:spLocks noChangeArrowheads="1"/>
          </p:cNvSpPr>
          <p:nvPr/>
        </p:nvSpPr>
        <p:spPr bwMode="auto">
          <a:xfrm>
            <a:off x="7391401"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57347" name="Picture 3" descr="擷取_2015_03_12_21_58_50_891"/>
          <p:cNvPicPr>
            <a:picLocks noChangeAspect="1" noChangeArrowheads="1"/>
          </p:cNvPicPr>
          <p:nvPr/>
        </p:nvPicPr>
        <p:blipFill>
          <a:blip r:embed="rId3"/>
          <a:srcRect/>
          <a:stretch>
            <a:fillRect/>
          </a:stretch>
        </p:blipFill>
        <p:spPr bwMode="auto">
          <a:xfrm>
            <a:off x="1620838" y="1336675"/>
            <a:ext cx="8928100" cy="544195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ext Box 2"/>
          <p:cNvSpPr txBox="1">
            <a:spLocks noChangeArrowheads="1"/>
          </p:cNvSpPr>
          <p:nvPr/>
        </p:nvSpPr>
        <p:spPr bwMode="auto">
          <a:xfrm>
            <a:off x="7319964"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59395" name="Picture 3" descr="擷取_2015_03_12_21_59_05_460"/>
          <p:cNvPicPr>
            <a:picLocks noChangeAspect="1" noChangeArrowheads="1"/>
          </p:cNvPicPr>
          <p:nvPr/>
        </p:nvPicPr>
        <p:blipFill>
          <a:blip r:embed="rId3"/>
          <a:srcRect/>
          <a:stretch>
            <a:fillRect/>
          </a:stretch>
        </p:blipFill>
        <p:spPr bwMode="auto">
          <a:xfrm>
            <a:off x="1524000" y="1268413"/>
            <a:ext cx="9144000" cy="5573712"/>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 Box 2"/>
          <p:cNvSpPr txBox="1">
            <a:spLocks noChangeArrowheads="1"/>
          </p:cNvSpPr>
          <p:nvPr/>
        </p:nvSpPr>
        <p:spPr bwMode="auto">
          <a:xfrm>
            <a:off x="7319964" y="476250"/>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61443" name="Picture 3" descr="擷取_2015_03_12_21_59_23_956"/>
          <p:cNvPicPr>
            <a:picLocks noChangeAspect="1" noChangeArrowheads="1"/>
          </p:cNvPicPr>
          <p:nvPr/>
        </p:nvPicPr>
        <p:blipFill>
          <a:blip r:embed="rId3"/>
          <a:srcRect/>
          <a:stretch>
            <a:fillRect/>
          </a:stretch>
        </p:blipFill>
        <p:spPr bwMode="auto">
          <a:xfrm>
            <a:off x="1524000" y="1125538"/>
            <a:ext cx="9144000" cy="5573712"/>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ext Box 2"/>
          <p:cNvSpPr txBox="1">
            <a:spLocks noChangeArrowheads="1"/>
          </p:cNvSpPr>
          <p:nvPr/>
        </p:nvSpPr>
        <p:spPr bwMode="auto">
          <a:xfrm>
            <a:off x="7248526"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63491" name="Picture 3" descr="擷取_2015_03_12_21_59_57_301"/>
          <p:cNvPicPr>
            <a:picLocks noChangeAspect="1" noChangeArrowheads="1"/>
          </p:cNvPicPr>
          <p:nvPr/>
        </p:nvPicPr>
        <p:blipFill>
          <a:blip r:embed="rId3"/>
          <a:srcRect/>
          <a:stretch>
            <a:fillRect/>
          </a:stretch>
        </p:blipFill>
        <p:spPr bwMode="auto">
          <a:xfrm>
            <a:off x="1524000" y="1557339"/>
            <a:ext cx="9144000" cy="4187825"/>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矩形 3"/>
          <p:cNvSpPr>
            <a:spLocks noChangeArrowheads="1"/>
          </p:cNvSpPr>
          <p:nvPr/>
        </p:nvSpPr>
        <p:spPr bwMode="auto">
          <a:xfrm>
            <a:off x="1524000" y="513559"/>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三、學習成果及特殊表現</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我的學習表現</a:t>
            </a:r>
            <a:endParaRPr lang="zh-TW" altLang="zh-TW" b="1" dirty="0">
              <a:latin typeface="微軟正黑體" pitchFamily="34" charset="-120"/>
              <a:ea typeface="微軟正黑體" pitchFamily="34" charset="-120"/>
            </a:endParaRPr>
          </a:p>
        </p:txBody>
      </p:sp>
      <p:pic>
        <p:nvPicPr>
          <p:cNvPr id="71683" name="Picture 2"/>
          <p:cNvPicPr>
            <a:picLocks noChangeAspect="1" noChangeArrowheads="1"/>
          </p:cNvPicPr>
          <p:nvPr/>
        </p:nvPicPr>
        <p:blipFill>
          <a:blip r:embed="rId3"/>
          <a:srcRect/>
          <a:stretch>
            <a:fillRect/>
          </a:stretch>
        </p:blipFill>
        <p:spPr bwMode="auto">
          <a:xfrm>
            <a:off x="1581944" y="977902"/>
            <a:ext cx="4054475" cy="5619750"/>
          </a:xfrm>
          <a:prstGeom prst="rect">
            <a:avLst/>
          </a:prstGeom>
          <a:noFill/>
          <a:ln w="9525">
            <a:noFill/>
            <a:miter lim="800000"/>
            <a:headEnd/>
            <a:tailEnd/>
          </a:ln>
        </p:spPr>
      </p:pic>
      <p:pic>
        <p:nvPicPr>
          <p:cNvPr id="71684" name="Picture 3"/>
          <p:cNvPicPr>
            <a:picLocks noChangeAspect="1" noChangeArrowheads="1"/>
          </p:cNvPicPr>
          <p:nvPr/>
        </p:nvPicPr>
        <p:blipFill>
          <a:blip r:embed="rId4"/>
          <a:srcRect/>
          <a:stretch>
            <a:fillRect/>
          </a:stretch>
        </p:blipFill>
        <p:spPr bwMode="auto">
          <a:xfrm>
            <a:off x="4307682" y="966039"/>
            <a:ext cx="3932238" cy="5449887"/>
          </a:xfrm>
          <a:prstGeom prst="rect">
            <a:avLst/>
          </a:prstGeom>
          <a:noFill/>
          <a:ln w="9525">
            <a:noFill/>
            <a:miter lim="800000"/>
            <a:headEnd/>
            <a:tailEnd/>
          </a:ln>
        </p:spPr>
      </p:pic>
      <p:pic>
        <p:nvPicPr>
          <p:cNvPr id="71685" name="Picture 4"/>
          <p:cNvPicPr>
            <a:picLocks noChangeAspect="1" noChangeArrowheads="1"/>
          </p:cNvPicPr>
          <p:nvPr/>
        </p:nvPicPr>
        <p:blipFill>
          <a:blip r:embed="rId5"/>
          <a:srcRect/>
          <a:stretch>
            <a:fillRect/>
          </a:stretch>
        </p:blipFill>
        <p:spPr bwMode="auto">
          <a:xfrm>
            <a:off x="7542212" y="937604"/>
            <a:ext cx="3932237" cy="5478322"/>
          </a:xfrm>
          <a:prstGeom prst="rect">
            <a:avLst/>
          </a:prstGeom>
          <a:noFill/>
          <a:ln w="9525">
            <a:noFill/>
            <a:miter lim="800000"/>
            <a:headEnd/>
            <a:tailEnd/>
          </a:ln>
        </p:spPr>
      </p:pic>
      <p:sp>
        <p:nvSpPr>
          <p:cNvPr id="9" name="橢圓形圖說文字 8"/>
          <p:cNvSpPr/>
          <p:nvPr/>
        </p:nvSpPr>
        <p:spPr bwMode="auto">
          <a:xfrm>
            <a:off x="4610100" y="1702591"/>
            <a:ext cx="3051175" cy="3168650"/>
          </a:xfrm>
          <a:prstGeom prst="wedgeEllipseCallout">
            <a:avLst>
              <a:gd name="adj1" fmla="val -40035"/>
              <a:gd name="adj2" fmla="val 4246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不要忙著跟別人比較，要在意孩子自己的優勢表現。別忘記給孩子適時的鼓勵！</a:t>
            </a:r>
            <a:endParaRPr lang="en-US" altLang="zh-TW" sz="2400">
              <a:latin typeface="微軟正黑體" pitchFamily="34" charset="-120"/>
              <a:ea typeface="微軟正黑體" pitchFamily="34" charset="-120"/>
            </a:endParaRPr>
          </a:p>
        </p:txBody>
      </p:sp>
      <p:pic>
        <p:nvPicPr>
          <p:cNvPr id="71687" name="圖片 5"/>
          <p:cNvPicPr>
            <a:picLocks noChangeAspect="1"/>
          </p:cNvPicPr>
          <p:nvPr/>
        </p:nvPicPr>
        <p:blipFill>
          <a:blip r:embed="rId6"/>
          <a:srcRect/>
          <a:stretch>
            <a:fillRect/>
          </a:stretch>
        </p:blipFill>
        <p:spPr bwMode="auto">
          <a:xfrm>
            <a:off x="4223792" y="4643603"/>
            <a:ext cx="1060450" cy="1225550"/>
          </a:xfrm>
          <a:prstGeom prst="rect">
            <a:avLst/>
          </a:prstGeom>
          <a:noFill/>
          <a:ln w="9525">
            <a:noFill/>
            <a:miter lim="800000"/>
            <a:headEnd/>
            <a:tailEnd/>
          </a:ln>
        </p:spPr>
      </p:pic>
      <p:sp>
        <p:nvSpPr>
          <p:cNvPr id="8" name="橢圓形圖說文字 7"/>
          <p:cNvSpPr/>
          <p:nvPr/>
        </p:nvSpPr>
        <p:spPr bwMode="auto">
          <a:xfrm>
            <a:off x="7358857" y="1056695"/>
            <a:ext cx="3384550" cy="2138362"/>
          </a:xfrm>
          <a:prstGeom prst="wedgeEllipseCallout">
            <a:avLst>
              <a:gd name="adj1" fmla="val 57072"/>
              <a:gd name="adj2" fmla="val -14020"/>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這裡記錄學生在學校各領域的學習成績及體適能檢測結果。</a:t>
            </a:r>
            <a:endParaRPr lang="en-US" altLang="zh-TW" sz="2400">
              <a:latin typeface="微軟正黑體" pitchFamily="34" charset="-120"/>
              <a:ea typeface="微軟正黑體" pitchFamily="34" charset="-120"/>
            </a:endParaRPr>
          </a:p>
        </p:txBody>
      </p:sp>
      <p:pic>
        <p:nvPicPr>
          <p:cNvPr id="71689" name="圖片 6"/>
          <p:cNvPicPr>
            <a:picLocks noChangeAspect="1"/>
          </p:cNvPicPr>
          <p:nvPr/>
        </p:nvPicPr>
        <p:blipFill>
          <a:blip r:embed="rId7"/>
          <a:srcRect/>
          <a:stretch>
            <a:fillRect/>
          </a:stretch>
        </p:blipFill>
        <p:spPr bwMode="auto">
          <a:xfrm>
            <a:off x="10946144" y="620688"/>
            <a:ext cx="1093788" cy="1350963"/>
          </a:xfrm>
          <a:prstGeom prst="rect">
            <a:avLst/>
          </a:prstGeom>
          <a:noFill/>
          <a:ln w="9525">
            <a:noFill/>
            <a:miter lim="800000"/>
            <a:headEnd/>
            <a:tailEnd/>
          </a:ln>
        </p:spPr>
      </p:pic>
      <p:sp>
        <p:nvSpPr>
          <p:cNvPr id="12" name="文字方塊 11"/>
          <p:cNvSpPr txBox="1"/>
          <p:nvPr/>
        </p:nvSpPr>
        <p:spPr>
          <a:xfrm>
            <a:off x="2981326" y="6021389"/>
            <a:ext cx="6308725"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2" grpId="0" animBg="1"/>
      <p:bldP spid="12"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P1120935"/>
          <p:cNvPicPr>
            <a:picLocks noChangeAspect="1" noChangeArrowheads="1"/>
          </p:cNvPicPr>
          <p:nvPr/>
        </p:nvPicPr>
        <p:blipFill>
          <a:blip r:embed="rId3"/>
          <a:srcRect/>
          <a:stretch>
            <a:fillRect/>
          </a:stretch>
        </p:blipFill>
        <p:spPr bwMode="auto">
          <a:xfrm>
            <a:off x="1775521" y="422381"/>
            <a:ext cx="8279706" cy="6435619"/>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Oval 10"/>
          <p:cNvSpPr>
            <a:spLocks noChangeArrowheads="1"/>
          </p:cNvSpPr>
          <p:nvPr/>
        </p:nvSpPr>
        <p:spPr bwMode="auto">
          <a:xfrm>
            <a:off x="2135189" y="3863975"/>
            <a:ext cx="7431087" cy="819150"/>
          </a:xfrm>
          <a:prstGeom prst="ellipse">
            <a:avLst/>
          </a:prstGeom>
          <a:noFill/>
          <a:ln w="38100" algn="ctr">
            <a:solidFill>
              <a:schemeClr val="bg2"/>
            </a:solid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sp>
        <p:nvSpPr>
          <p:cNvPr id="26" name="Oval 25"/>
          <p:cNvSpPr>
            <a:spLocks noChangeArrowheads="1"/>
          </p:cNvSpPr>
          <p:nvPr/>
        </p:nvSpPr>
        <p:spPr bwMode="gray">
          <a:xfrm>
            <a:off x="4995863" y="3862399"/>
            <a:ext cx="1592262" cy="82230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eaLnBrk="1" hangingPunct="1">
              <a:defRPr/>
            </a:pPr>
            <a:endParaRPr lang="zh-TW" altLang="en-US">
              <a:solidFill>
                <a:srgbClr val="000000"/>
              </a:solidFill>
              <a:latin typeface="微軟正黑體" pitchFamily="34" charset="-120"/>
              <a:ea typeface="微軟正黑體" pitchFamily="34" charset="-120"/>
            </a:endParaRPr>
          </a:p>
        </p:txBody>
      </p:sp>
      <p:sp>
        <p:nvSpPr>
          <p:cNvPr id="75780" name="Oval 27"/>
          <p:cNvSpPr>
            <a:spLocks noChangeArrowheads="1"/>
          </p:cNvSpPr>
          <p:nvPr/>
        </p:nvSpPr>
        <p:spPr bwMode="gray">
          <a:xfrm>
            <a:off x="5073650" y="3863987"/>
            <a:ext cx="1435100" cy="822305"/>
          </a:xfrm>
          <a:prstGeom prst="ellipse">
            <a:avLst/>
          </a:prstGeom>
          <a:solidFill>
            <a:srgbClr val="333333"/>
          </a:solidFill>
          <a:ln w="9525">
            <a:no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sp>
        <p:nvSpPr>
          <p:cNvPr id="44" name="Oval 8"/>
          <p:cNvSpPr>
            <a:spLocks noChangeArrowheads="1"/>
          </p:cNvSpPr>
          <p:nvPr/>
        </p:nvSpPr>
        <p:spPr bwMode="gray">
          <a:xfrm>
            <a:off x="2566988" y="2492376"/>
            <a:ext cx="1141412" cy="1101725"/>
          </a:xfrm>
          <a:prstGeom prst="ellipse">
            <a:avLst/>
          </a:prstGeom>
          <a:gradFill rotWithShape="0">
            <a:gsLst>
              <a:gs pos="0">
                <a:schemeClr val="bg2"/>
              </a:gs>
              <a:gs pos="100000">
                <a:srgbClr val="92D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solidFill>
                  <a:srgbClr val="000000"/>
                </a:solidFill>
                <a:latin typeface="微軟正黑體" pitchFamily="34" charset="-120"/>
                <a:ea typeface="微軟正黑體" pitchFamily="34" charset="-120"/>
              </a:rPr>
              <a:t>藝術群</a:t>
            </a:r>
          </a:p>
        </p:txBody>
      </p:sp>
      <p:sp>
        <p:nvSpPr>
          <p:cNvPr id="45" name="Oval 5"/>
          <p:cNvSpPr>
            <a:spLocks noChangeArrowheads="1"/>
          </p:cNvSpPr>
          <p:nvPr/>
        </p:nvSpPr>
        <p:spPr bwMode="gray">
          <a:xfrm>
            <a:off x="1784350" y="3429001"/>
            <a:ext cx="1143000" cy="110172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水產群</a:t>
            </a:r>
          </a:p>
        </p:txBody>
      </p:sp>
      <p:sp>
        <p:nvSpPr>
          <p:cNvPr id="46" name="Oval 5"/>
          <p:cNvSpPr>
            <a:spLocks noChangeArrowheads="1"/>
          </p:cNvSpPr>
          <p:nvPr/>
        </p:nvSpPr>
        <p:spPr bwMode="gray">
          <a:xfrm>
            <a:off x="1712913" y="4559301"/>
            <a:ext cx="1143000" cy="1101725"/>
          </a:xfrm>
          <a:prstGeom prst="ellipse">
            <a:avLst/>
          </a:prstGeom>
          <a:gradFill rotWithShape="1">
            <a:gsLst>
              <a:gs pos="0">
                <a:schemeClr val="bg1">
                  <a:lumMod val="95000"/>
                </a:schemeClr>
              </a:gs>
              <a:gs pos="100000">
                <a:srgbClr val="FF99FF"/>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海事群</a:t>
            </a:r>
          </a:p>
        </p:txBody>
      </p:sp>
      <p:sp>
        <p:nvSpPr>
          <p:cNvPr id="51" name="Oval 9"/>
          <p:cNvSpPr>
            <a:spLocks noChangeArrowheads="1"/>
          </p:cNvSpPr>
          <p:nvPr/>
        </p:nvSpPr>
        <p:spPr bwMode="gray">
          <a:xfrm>
            <a:off x="2522538" y="5349876"/>
            <a:ext cx="1079500" cy="1103313"/>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餐旅群</a:t>
            </a:r>
          </a:p>
        </p:txBody>
      </p:sp>
      <p:sp>
        <p:nvSpPr>
          <p:cNvPr id="52" name="Oval 5"/>
          <p:cNvSpPr>
            <a:spLocks noChangeArrowheads="1"/>
          </p:cNvSpPr>
          <p:nvPr/>
        </p:nvSpPr>
        <p:spPr bwMode="gray">
          <a:xfrm>
            <a:off x="3617913" y="5711826"/>
            <a:ext cx="1143000" cy="1101725"/>
          </a:xfrm>
          <a:prstGeom prst="ellipse">
            <a:avLst/>
          </a:prstGeom>
          <a:gradFill rotWithShape="1">
            <a:gsLst>
              <a:gs pos="0">
                <a:schemeClr val="bg1"/>
              </a:gs>
              <a:gs pos="100000">
                <a:srgbClr val="00B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家政群</a:t>
            </a:r>
          </a:p>
        </p:txBody>
      </p:sp>
      <p:sp>
        <p:nvSpPr>
          <p:cNvPr id="54" name="Oval 5"/>
          <p:cNvSpPr>
            <a:spLocks noChangeArrowheads="1"/>
          </p:cNvSpPr>
          <p:nvPr/>
        </p:nvSpPr>
        <p:spPr bwMode="gray">
          <a:xfrm>
            <a:off x="4891088" y="5856289"/>
            <a:ext cx="1143000" cy="110172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食品群</a:t>
            </a:r>
          </a:p>
        </p:txBody>
      </p:sp>
      <p:sp>
        <p:nvSpPr>
          <p:cNvPr id="55" name="Oval 5"/>
          <p:cNvSpPr>
            <a:spLocks noChangeArrowheads="1"/>
          </p:cNvSpPr>
          <p:nvPr/>
        </p:nvSpPr>
        <p:spPr bwMode="gray">
          <a:xfrm>
            <a:off x="8553450" y="4508501"/>
            <a:ext cx="1143000" cy="110172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外語群</a:t>
            </a:r>
          </a:p>
        </p:txBody>
      </p:sp>
      <p:sp>
        <p:nvSpPr>
          <p:cNvPr id="75788" name="矩形 11"/>
          <p:cNvSpPr>
            <a:spLocks noChangeArrowheads="1"/>
          </p:cNvSpPr>
          <p:nvPr/>
        </p:nvSpPr>
        <p:spPr bwMode="auto">
          <a:xfrm>
            <a:off x="1524000" y="790575"/>
            <a:ext cx="9144000" cy="838200"/>
          </a:xfrm>
          <a:prstGeom prst="rect">
            <a:avLst/>
          </a:prstGeom>
          <a:solidFill>
            <a:srgbClr val="CCECFF"/>
          </a:solidFill>
          <a:ln w="25400" algn="ctr">
            <a:solidFill>
              <a:srgbClr val="00B0F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生涯試探活動</a:t>
            </a:r>
            <a:r>
              <a:rPr lang="en-US" altLang="zh-TW" b="1" dirty="0">
                <a:latin typeface="微軟正黑體" pitchFamily="34" charset="-120"/>
                <a:ea typeface="微軟正黑體" pitchFamily="34" charset="-120"/>
                <a:sym typeface="Wingdings" pitchFamily="2" charset="2"/>
              </a:rPr>
              <a:t>▬</a:t>
            </a:r>
            <a:r>
              <a:rPr lang="zh-TW" altLang="en-US" b="1" dirty="0">
                <a:solidFill>
                  <a:srgbClr val="FF0000"/>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認識職業學校</a:t>
            </a:r>
            <a:r>
              <a:rPr lang="en-US" altLang="zh-TW" b="1" dirty="0">
                <a:latin typeface="微軟正黑體" pitchFamily="34" charset="-120"/>
                <a:ea typeface="微軟正黑體" pitchFamily="34" charset="-120"/>
              </a:rPr>
              <a:t>15</a:t>
            </a:r>
            <a:r>
              <a:rPr lang="zh-TW" altLang="en-US" b="1" dirty="0">
                <a:latin typeface="微軟正黑體" pitchFamily="34" charset="-120"/>
                <a:ea typeface="微軟正黑體" pitchFamily="34" charset="-120"/>
              </a:rPr>
              <a:t>群別</a:t>
            </a:r>
            <a:r>
              <a:rPr lang="zh-TW" altLang="en-US" b="1" dirty="0">
                <a:solidFill>
                  <a:srgbClr val="FF0000"/>
                </a:solidFill>
                <a:latin typeface="微軟正黑體" pitchFamily="34" charset="-120"/>
                <a:ea typeface="微軟正黑體" pitchFamily="34" charset="-120"/>
              </a:rPr>
              <a:t>⊙</a:t>
            </a:r>
            <a:endParaRPr lang="zh-TW" altLang="zh-TW" b="1" dirty="0">
              <a:solidFill>
                <a:srgbClr val="FF0000"/>
              </a:solidFill>
              <a:latin typeface="微軟正黑體" pitchFamily="34" charset="-120"/>
              <a:ea typeface="微軟正黑體" pitchFamily="34" charset="-120"/>
            </a:endParaRPr>
          </a:p>
        </p:txBody>
      </p:sp>
      <p:grpSp>
        <p:nvGrpSpPr>
          <p:cNvPr id="75789" name="群組 1"/>
          <p:cNvGrpSpPr>
            <a:grpSpLocks/>
          </p:cNvGrpSpPr>
          <p:nvPr/>
        </p:nvGrpSpPr>
        <p:grpSpPr bwMode="auto">
          <a:xfrm>
            <a:off x="2790825" y="2660651"/>
            <a:ext cx="6364288" cy="3222625"/>
            <a:chOff x="1267252" y="2659875"/>
            <a:chExt cx="6363198" cy="3222740"/>
          </a:xfrm>
        </p:grpSpPr>
        <p:sp>
          <p:nvSpPr>
            <p:cNvPr id="75798"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799" name="Oval 26"/>
            <p:cNvSpPr>
              <a:spLocks noChangeArrowheads="1"/>
            </p:cNvSpPr>
            <p:nvPr/>
          </p:nvSpPr>
          <p:spPr bwMode="gray">
            <a:xfrm>
              <a:off x="3484610" y="3833089"/>
              <a:ext cx="1593577" cy="822334"/>
            </a:xfrm>
            <a:prstGeom prst="ellipse">
              <a:avLst/>
            </a:prstGeom>
            <a:solidFill>
              <a:srgbClr val="0070C0"/>
            </a:solidFill>
            <a:ln w="9525">
              <a:no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grpSp>
          <p:nvGrpSpPr>
            <p:cNvPr id="75800" name="Group 28"/>
            <p:cNvGrpSpPr>
              <a:grpSpLocks/>
            </p:cNvGrpSpPr>
            <p:nvPr/>
          </p:nvGrpSpPr>
          <p:grpSpPr bwMode="auto">
            <a:xfrm>
              <a:off x="3574119" y="3431790"/>
              <a:ext cx="1387420" cy="1684077"/>
              <a:chOff x="4166" y="1706"/>
              <a:chExt cx="1252" cy="1252"/>
            </a:xfrm>
          </p:grpSpPr>
          <p:sp>
            <p:nvSpPr>
              <p:cNvPr id="75816"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7"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8"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grpSp>
        <p:sp>
          <p:nvSpPr>
            <p:cNvPr id="75801" name="Text Box 33"/>
            <p:cNvSpPr txBox="1">
              <a:spLocks noChangeArrowheads="1"/>
            </p:cNvSpPr>
            <p:nvPr/>
          </p:nvSpPr>
          <p:spPr bwMode="gray">
            <a:xfrm>
              <a:off x="3767136" y="3790215"/>
              <a:ext cx="996780" cy="1066838"/>
            </a:xfrm>
            <a:prstGeom prst="rect">
              <a:avLst/>
            </a:prstGeom>
            <a:noFill/>
            <a:ln w="9525">
              <a:noFill/>
              <a:miter lim="800000"/>
              <a:headEnd/>
              <a:tailEnd/>
            </a:ln>
          </p:spPr>
          <p:txBody>
            <a:bodyPr wrap="none">
              <a:spAutoFit/>
            </a:bodyPr>
            <a:lstStyle/>
            <a:p>
              <a:pPr algn="ctr"/>
              <a:r>
                <a:rPr lang="zh-TW" altLang="en-US" b="1">
                  <a:solidFill>
                    <a:srgbClr val="000000"/>
                  </a:solidFill>
                  <a:latin typeface="微軟正黑體" pitchFamily="34" charset="-120"/>
                  <a:ea typeface="微軟正黑體" pitchFamily="34" charset="-120"/>
                </a:rPr>
                <a:t>職業</a:t>
              </a:r>
              <a:endParaRPr lang="en-US" altLang="zh-TW" b="1">
                <a:solidFill>
                  <a:srgbClr val="000000"/>
                </a:solidFill>
                <a:latin typeface="微軟正黑體" pitchFamily="34" charset="-120"/>
                <a:ea typeface="微軟正黑體" pitchFamily="34" charset="-120"/>
              </a:endParaRPr>
            </a:p>
            <a:p>
              <a:pPr algn="ctr"/>
              <a:r>
                <a:rPr lang="zh-TW" altLang="en-US" b="1">
                  <a:solidFill>
                    <a:srgbClr val="000000"/>
                  </a:solidFill>
                  <a:latin typeface="微軟正黑體" pitchFamily="34" charset="-120"/>
                  <a:ea typeface="微軟正黑體" pitchFamily="34" charset="-120"/>
                </a:rPr>
                <a:t>學校</a:t>
              </a:r>
              <a:endParaRPr lang="en-US" altLang="zh-TW" b="1">
                <a:solidFill>
                  <a:srgbClr val="000000"/>
                </a:solidFill>
                <a:latin typeface="微軟正黑體" pitchFamily="34" charset="-120"/>
                <a:ea typeface="微軟正黑體" pitchFamily="34" charset="-120"/>
              </a:endParaRPr>
            </a:p>
          </p:txBody>
        </p:sp>
        <p:sp>
          <p:nvSpPr>
            <p:cNvPr id="75802"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3"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4"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5"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6"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7"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8"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9"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0"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1" name="AutoShape 6"/>
            <p:cNvSpPr>
              <a:spLocks noChangeArrowheads="1"/>
            </p:cNvSpPr>
            <p:nvPr/>
          </p:nvSpPr>
          <p:spPr bwMode="gray">
            <a:xfrm rot="-909172">
              <a:off x="5263892" y="3488580"/>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2" name="AutoShape 6"/>
            <p:cNvSpPr>
              <a:spLocks noChangeArrowheads="1"/>
            </p:cNvSpPr>
            <p:nvPr/>
          </p:nvSpPr>
          <p:spPr bwMode="gray">
            <a:xfrm rot="-2102198">
              <a:off x="5071838" y="3139317"/>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3" name="AutoShape 6"/>
            <p:cNvSpPr>
              <a:spLocks noChangeArrowheads="1"/>
            </p:cNvSpPr>
            <p:nvPr/>
          </p:nvSpPr>
          <p:spPr bwMode="gray">
            <a:xfrm rot="-3694956">
              <a:off x="4653541" y="2787709"/>
              <a:ext cx="598509"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4" name="AutoShape 6"/>
            <p:cNvSpPr>
              <a:spLocks noChangeArrowheads="1"/>
            </p:cNvSpPr>
            <p:nvPr/>
          </p:nvSpPr>
          <p:spPr bwMode="gray">
            <a:xfrm rot="-6332387">
              <a:off x="3813108" y="2767869"/>
              <a:ext cx="563583"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5"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grpSp>
      <p:sp>
        <p:nvSpPr>
          <p:cNvPr id="40" name="Oval 9"/>
          <p:cNvSpPr>
            <a:spLocks noChangeArrowheads="1"/>
          </p:cNvSpPr>
          <p:nvPr/>
        </p:nvSpPr>
        <p:spPr bwMode="gray">
          <a:xfrm>
            <a:off x="6169025" y="1628776"/>
            <a:ext cx="1079500" cy="1103313"/>
          </a:xfrm>
          <a:prstGeom prst="ellipse">
            <a:avLst/>
          </a:prstGeom>
          <a:gradFill rotWithShape="0">
            <a:gsLst>
              <a:gs pos="0">
                <a:schemeClr val="bg1"/>
              </a:gs>
              <a:gs pos="100000">
                <a:srgbClr val="7030A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電機與</a:t>
            </a:r>
            <a:endParaRPr lang="en-US" altLang="zh-TW" sz="2400" b="1">
              <a:latin typeface="微軟正黑體" pitchFamily="34" charset="-120"/>
              <a:ea typeface="微軟正黑體" pitchFamily="34" charset="-120"/>
            </a:endParaRPr>
          </a:p>
          <a:p>
            <a:pPr algn="ctr" eaLnBrk="1" hangingPunct="1"/>
            <a:r>
              <a:rPr lang="zh-TW" altLang="en-US" sz="2400" b="1">
                <a:latin typeface="微軟正黑體" pitchFamily="34" charset="-120"/>
                <a:ea typeface="微軟正黑體" pitchFamily="34" charset="-120"/>
              </a:rPr>
              <a:t>電子群</a:t>
            </a:r>
          </a:p>
        </p:txBody>
      </p:sp>
      <p:sp>
        <p:nvSpPr>
          <p:cNvPr id="39" name="Oval 9"/>
          <p:cNvSpPr>
            <a:spLocks noChangeArrowheads="1"/>
          </p:cNvSpPr>
          <p:nvPr/>
        </p:nvSpPr>
        <p:spPr bwMode="gray">
          <a:xfrm>
            <a:off x="7319963" y="1989138"/>
            <a:ext cx="1079500" cy="1103312"/>
          </a:xfrm>
          <a:prstGeom prst="ellipse">
            <a:avLst/>
          </a:prstGeom>
          <a:gradFill rotWithShape="1">
            <a:gsLst>
              <a:gs pos="0">
                <a:schemeClr val="bg1">
                  <a:lumMod val="95000"/>
                </a:schemeClr>
              </a:gs>
              <a:gs pos="100000">
                <a:srgbClr val="C0000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土木與</a:t>
            </a:r>
            <a:endParaRPr lang="en-US" altLang="zh-TW" sz="2400" b="1">
              <a:latin typeface="微軟正黑體" pitchFamily="34" charset="-120"/>
              <a:ea typeface="微軟正黑體" pitchFamily="34" charset="-120"/>
            </a:endParaRPr>
          </a:p>
          <a:p>
            <a:pPr algn="ctr" eaLnBrk="1" hangingPunct="1">
              <a:defRPr/>
            </a:pPr>
            <a:r>
              <a:rPr lang="zh-TW" altLang="en-US" sz="2400" b="1">
                <a:latin typeface="微軟正黑體" pitchFamily="34" charset="-120"/>
                <a:ea typeface="微軟正黑體" pitchFamily="34" charset="-120"/>
              </a:rPr>
              <a:t>建築群</a:t>
            </a:r>
          </a:p>
        </p:txBody>
      </p:sp>
      <p:sp>
        <p:nvSpPr>
          <p:cNvPr id="43" name="Oval 7"/>
          <p:cNvSpPr>
            <a:spLocks noChangeArrowheads="1"/>
          </p:cNvSpPr>
          <p:nvPr/>
        </p:nvSpPr>
        <p:spPr bwMode="gray">
          <a:xfrm>
            <a:off x="8339138" y="2614614"/>
            <a:ext cx="1141412" cy="1101725"/>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化工群</a:t>
            </a:r>
          </a:p>
        </p:txBody>
      </p:sp>
      <p:sp>
        <p:nvSpPr>
          <p:cNvPr id="53" name="Oval 9"/>
          <p:cNvSpPr>
            <a:spLocks noChangeArrowheads="1"/>
          </p:cNvSpPr>
          <p:nvPr/>
        </p:nvSpPr>
        <p:spPr bwMode="gray">
          <a:xfrm>
            <a:off x="9120188" y="3429001"/>
            <a:ext cx="1079500" cy="1103313"/>
          </a:xfrm>
          <a:prstGeom prst="ellipse">
            <a:avLst/>
          </a:prstGeom>
          <a:gradFill rotWithShape="1">
            <a:gsLst>
              <a:gs pos="0">
                <a:schemeClr val="bg1">
                  <a:lumMod val="95000"/>
                </a:schemeClr>
              </a:gs>
              <a:gs pos="100000">
                <a:srgbClr val="00B05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商業與</a:t>
            </a:r>
            <a:endParaRPr lang="en-US" altLang="zh-TW" sz="2400" b="1">
              <a:latin typeface="微軟正黑體" pitchFamily="34" charset="-120"/>
              <a:ea typeface="微軟正黑體" pitchFamily="34" charset="-120"/>
            </a:endParaRPr>
          </a:p>
          <a:p>
            <a:pPr algn="ctr" eaLnBrk="1" hangingPunct="1">
              <a:defRPr/>
            </a:pPr>
            <a:r>
              <a:rPr lang="zh-TW" altLang="en-US" sz="2400" b="1">
                <a:latin typeface="微軟正黑體" pitchFamily="34" charset="-120"/>
                <a:ea typeface="微軟正黑體" pitchFamily="34" charset="-120"/>
              </a:rPr>
              <a:t>管理群</a:t>
            </a:r>
          </a:p>
        </p:txBody>
      </p:sp>
      <p:sp>
        <p:nvSpPr>
          <p:cNvPr id="50" name="Oval 9"/>
          <p:cNvSpPr>
            <a:spLocks noChangeArrowheads="1"/>
          </p:cNvSpPr>
          <p:nvPr/>
        </p:nvSpPr>
        <p:spPr bwMode="gray">
          <a:xfrm>
            <a:off x="6299200" y="5661026"/>
            <a:ext cx="1079500" cy="1103313"/>
          </a:xfrm>
          <a:prstGeom prst="ellipse">
            <a:avLst/>
          </a:prstGeom>
          <a:gradFill rotWithShape="1">
            <a:gsLst>
              <a:gs pos="0">
                <a:schemeClr val="bg1"/>
              </a:gs>
              <a:gs pos="100000">
                <a:srgbClr val="C0000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農業群</a:t>
            </a:r>
          </a:p>
        </p:txBody>
      </p:sp>
      <p:sp>
        <p:nvSpPr>
          <p:cNvPr id="48" name="Oval 9"/>
          <p:cNvSpPr>
            <a:spLocks noChangeArrowheads="1"/>
          </p:cNvSpPr>
          <p:nvPr/>
        </p:nvSpPr>
        <p:spPr bwMode="gray">
          <a:xfrm>
            <a:off x="7537450" y="5229226"/>
            <a:ext cx="1079500" cy="1103313"/>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設計群</a:t>
            </a:r>
          </a:p>
        </p:txBody>
      </p:sp>
      <p:sp>
        <p:nvSpPr>
          <p:cNvPr id="41" name="Oval 6"/>
          <p:cNvSpPr>
            <a:spLocks noChangeArrowheads="1"/>
          </p:cNvSpPr>
          <p:nvPr/>
        </p:nvSpPr>
        <p:spPr bwMode="gray">
          <a:xfrm>
            <a:off x="4883151" y="1628776"/>
            <a:ext cx="1141413" cy="110172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solidFill>
                  <a:srgbClr val="000000"/>
                </a:solidFill>
                <a:latin typeface="微軟正黑體" pitchFamily="34" charset="-120"/>
                <a:ea typeface="微軟正黑體" pitchFamily="34" charset="-120"/>
              </a:rPr>
              <a:t>動力</a:t>
            </a:r>
            <a:endParaRPr lang="en-US" altLang="zh-TW" sz="2400" b="1">
              <a:solidFill>
                <a:srgbClr val="000000"/>
              </a:solidFill>
              <a:latin typeface="微軟正黑體" pitchFamily="34" charset="-120"/>
              <a:ea typeface="微軟正黑體" pitchFamily="34" charset="-120"/>
            </a:endParaRPr>
          </a:p>
          <a:p>
            <a:pPr algn="ctr" eaLnBrk="1" hangingPunct="1">
              <a:defRPr/>
            </a:pPr>
            <a:r>
              <a:rPr lang="zh-TW" altLang="en-US" sz="2400" b="1">
                <a:solidFill>
                  <a:srgbClr val="000000"/>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3659188" y="2039939"/>
            <a:ext cx="1141412" cy="1101725"/>
          </a:xfrm>
          <a:prstGeom prst="ellipse">
            <a:avLst/>
          </a:prstGeom>
          <a:gradFill rotWithShape="1">
            <a:gsLst>
              <a:gs pos="0">
                <a:schemeClr val="bg1">
                  <a:lumMod val="95000"/>
                </a:schemeClr>
              </a:gs>
              <a:gs pos="100000">
                <a:srgbClr val="D60093"/>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dirty="0">
                <a:latin typeface="微軟正黑體" pitchFamily="34" charset="-120"/>
                <a:ea typeface="微軟正黑體" pitchFamily="34" charset="-120"/>
              </a:rPr>
              <a:t>機械群</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80">
                                          <p:stCondLst>
                                            <p:cond delay="0"/>
                                          </p:stCondLst>
                                        </p:cTn>
                                        <p:tgtEl>
                                          <p:spTgt spid="40"/>
                                        </p:tgtEl>
                                      </p:cBhvr>
                                    </p:animEffect>
                                    <p:anim calcmode="lin" valueType="num">
                                      <p:cBhvr>
                                        <p:cTn id="8"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3" dur="26">
                                          <p:stCondLst>
                                            <p:cond delay="650"/>
                                          </p:stCondLst>
                                        </p:cTn>
                                        <p:tgtEl>
                                          <p:spTgt spid="40"/>
                                        </p:tgtEl>
                                      </p:cBhvr>
                                      <p:to x="100000" y="60000"/>
                                    </p:animScale>
                                    <p:animScale>
                                      <p:cBhvr>
                                        <p:cTn id="14" dur="166" decel="50000">
                                          <p:stCondLst>
                                            <p:cond delay="676"/>
                                          </p:stCondLst>
                                        </p:cTn>
                                        <p:tgtEl>
                                          <p:spTgt spid="40"/>
                                        </p:tgtEl>
                                      </p:cBhvr>
                                      <p:to x="100000" y="100000"/>
                                    </p:animScale>
                                    <p:animScale>
                                      <p:cBhvr>
                                        <p:cTn id="15" dur="26">
                                          <p:stCondLst>
                                            <p:cond delay="1312"/>
                                          </p:stCondLst>
                                        </p:cTn>
                                        <p:tgtEl>
                                          <p:spTgt spid="40"/>
                                        </p:tgtEl>
                                      </p:cBhvr>
                                      <p:to x="100000" y="80000"/>
                                    </p:animScale>
                                    <p:animScale>
                                      <p:cBhvr>
                                        <p:cTn id="16" dur="166" decel="50000">
                                          <p:stCondLst>
                                            <p:cond delay="1338"/>
                                          </p:stCondLst>
                                        </p:cTn>
                                        <p:tgtEl>
                                          <p:spTgt spid="40"/>
                                        </p:tgtEl>
                                      </p:cBhvr>
                                      <p:to x="100000" y="100000"/>
                                    </p:animScale>
                                    <p:animScale>
                                      <p:cBhvr>
                                        <p:cTn id="17" dur="26">
                                          <p:stCondLst>
                                            <p:cond delay="1642"/>
                                          </p:stCondLst>
                                        </p:cTn>
                                        <p:tgtEl>
                                          <p:spTgt spid="40"/>
                                        </p:tgtEl>
                                      </p:cBhvr>
                                      <p:to x="100000" y="90000"/>
                                    </p:animScale>
                                    <p:animScale>
                                      <p:cBhvr>
                                        <p:cTn id="18" dur="166" decel="50000">
                                          <p:stCondLst>
                                            <p:cond delay="1668"/>
                                          </p:stCondLst>
                                        </p:cTn>
                                        <p:tgtEl>
                                          <p:spTgt spid="40"/>
                                        </p:tgtEl>
                                      </p:cBhvr>
                                      <p:to x="100000" y="100000"/>
                                    </p:animScale>
                                    <p:animScale>
                                      <p:cBhvr>
                                        <p:cTn id="19" dur="26">
                                          <p:stCondLst>
                                            <p:cond delay="1808"/>
                                          </p:stCondLst>
                                        </p:cTn>
                                        <p:tgtEl>
                                          <p:spTgt spid="40"/>
                                        </p:tgtEl>
                                      </p:cBhvr>
                                      <p:to x="100000" y="95000"/>
                                    </p:animScale>
                                    <p:animScale>
                                      <p:cBhvr>
                                        <p:cTn id="20" dur="166" decel="50000">
                                          <p:stCondLst>
                                            <p:cond delay="1834"/>
                                          </p:stCondLst>
                                        </p:cTn>
                                        <p:tgtEl>
                                          <p:spTgt spid="4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80">
                                          <p:stCondLst>
                                            <p:cond delay="0"/>
                                          </p:stCondLst>
                                        </p:cTn>
                                        <p:tgtEl>
                                          <p:spTgt spid="39"/>
                                        </p:tgtEl>
                                      </p:cBhvr>
                                    </p:animEffect>
                                    <p:anim calcmode="lin" valueType="num">
                                      <p:cBhvr>
                                        <p:cTn id="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9" dur="26">
                                          <p:stCondLst>
                                            <p:cond delay="650"/>
                                          </p:stCondLst>
                                        </p:cTn>
                                        <p:tgtEl>
                                          <p:spTgt spid="39"/>
                                        </p:tgtEl>
                                      </p:cBhvr>
                                      <p:to x="100000" y="60000"/>
                                    </p:animScale>
                                    <p:animScale>
                                      <p:cBhvr>
                                        <p:cTn id="30" dur="166" decel="50000">
                                          <p:stCondLst>
                                            <p:cond delay="676"/>
                                          </p:stCondLst>
                                        </p:cTn>
                                        <p:tgtEl>
                                          <p:spTgt spid="39"/>
                                        </p:tgtEl>
                                      </p:cBhvr>
                                      <p:to x="100000" y="100000"/>
                                    </p:animScale>
                                    <p:animScale>
                                      <p:cBhvr>
                                        <p:cTn id="31" dur="26">
                                          <p:stCondLst>
                                            <p:cond delay="1312"/>
                                          </p:stCondLst>
                                        </p:cTn>
                                        <p:tgtEl>
                                          <p:spTgt spid="39"/>
                                        </p:tgtEl>
                                      </p:cBhvr>
                                      <p:to x="100000" y="80000"/>
                                    </p:animScale>
                                    <p:animScale>
                                      <p:cBhvr>
                                        <p:cTn id="32" dur="166" decel="50000">
                                          <p:stCondLst>
                                            <p:cond delay="1338"/>
                                          </p:stCondLst>
                                        </p:cTn>
                                        <p:tgtEl>
                                          <p:spTgt spid="39"/>
                                        </p:tgtEl>
                                      </p:cBhvr>
                                      <p:to x="100000" y="100000"/>
                                    </p:animScale>
                                    <p:animScale>
                                      <p:cBhvr>
                                        <p:cTn id="33" dur="26">
                                          <p:stCondLst>
                                            <p:cond delay="1642"/>
                                          </p:stCondLst>
                                        </p:cTn>
                                        <p:tgtEl>
                                          <p:spTgt spid="39"/>
                                        </p:tgtEl>
                                      </p:cBhvr>
                                      <p:to x="100000" y="90000"/>
                                    </p:animScale>
                                    <p:animScale>
                                      <p:cBhvr>
                                        <p:cTn id="34" dur="166" decel="50000">
                                          <p:stCondLst>
                                            <p:cond delay="1668"/>
                                          </p:stCondLst>
                                        </p:cTn>
                                        <p:tgtEl>
                                          <p:spTgt spid="39"/>
                                        </p:tgtEl>
                                      </p:cBhvr>
                                      <p:to x="100000" y="100000"/>
                                    </p:animScale>
                                    <p:animScale>
                                      <p:cBhvr>
                                        <p:cTn id="35" dur="26">
                                          <p:stCondLst>
                                            <p:cond delay="1808"/>
                                          </p:stCondLst>
                                        </p:cTn>
                                        <p:tgtEl>
                                          <p:spTgt spid="39"/>
                                        </p:tgtEl>
                                      </p:cBhvr>
                                      <p:to x="100000" y="95000"/>
                                    </p:animScale>
                                    <p:animScale>
                                      <p:cBhvr>
                                        <p:cTn id="36" dur="166" decel="50000">
                                          <p:stCondLst>
                                            <p:cond delay="1834"/>
                                          </p:stCondLst>
                                        </p:cTn>
                                        <p:tgtEl>
                                          <p:spTgt spid="3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down)">
                                      <p:cBhvr>
                                        <p:cTn id="39" dur="580">
                                          <p:stCondLst>
                                            <p:cond delay="0"/>
                                          </p:stCondLst>
                                        </p:cTn>
                                        <p:tgtEl>
                                          <p:spTgt spid="43"/>
                                        </p:tgtEl>
                                      </p:cBhvr>
                                    </p:animEffect>
                                    <p:anim calcmode="lin" valueType="num">
                                      <p:cBhvr>
                                        <p:cTn id="4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45" dur="26">
                                          <p:stCondLst>
                                            <p:cond delay="650"/>
                                          </p:stCondLst>
                                        </p:cTn>
                                        <p:tgtEl>
                                          <p:spTgt spid="43"/>
                                        </p:tgtEl>
                                      </p:cBhvr>
                                      <p:to x="100000" y="60000"/>
                                    </p:animScale>
                                    <p:animScale>
                                      <p:cBhvr>
                                        <p:cTn id="46" dur="166" decel="50000">
                                          <p:stCondLst>
                                            <p:cond delay="676"/>
                                          </p:stCondLst>
                                        </p:cTn>
                                        <p:tgtEl>
                                          <p:spTgt spid="43"/>
                                        </p:tgtEl>
                                      </p:cBhvr>
                                      <p:to x="100000" y="100000"/>
                                    </p:animScale>
                                    <p:animScale>
                                      <p:cBhvr>
                                        <p:cTn id="47" dur="26">
                                          <p:stCondLst>
                                            <p:cond delay="1312"/>
                                          </p:stCondLst>
                                        </p:cTn>
                                        <p:tgtEl>
                                          <p:spTgt spid="43"/>
                                        </p:tgtEl>
                                      </p:cBhvr>
                                      <p:to x="100000" y="80000"/>
                                    </p:animScale>
                                    <p:animScale>
                                      <p:cBhvr>
                                        <p:cTn id="48" dur="166" decel="50000">
                                          <p:stCondLst>
                                            <p:cond delay="1338"/>
                                          </p:stCondLst>
                                        </p:cTn>
                                        <p:tgtEl>
                                          <p:spTgt spid="43"/>
                                        </p:tgtEl>
                                      </p:cBhvr>
                                      <p:to x="100000" y="100000"/>
                                    </p:animScale>
                                    <p:animScale>
                                      <p:cBhvr>
                                        <p:cTn id="49" dur="26">
                                          <p:stCondLst>
                                            <p:cond delay="1642"/>
                                          </p:stCondLst>
                                        </p:cTn>
                                        <p:tgtEl>
                                          <p:spTgt spid="43"/>
                                        </p:tgtEl>
                                      </p:cBhvr>
                                      <p:to x="100000" y="90000"/>
                                    </p:animScale>
                                    <p:animScale>
                                      <p:cBhvr>
                                        <p:cTn id="50" dur="166" decel="50000">
                                          <p:stCondLst>
                                            <p:cond delay="1668"/>
                                          </p:stCondLst>
                                        </p:cTn>
                                        <p:tgtEl>
                                          <p:spTgt spid="43"/>
                                        </p:tgtEl>
                                      </p:cBhvr>
                                      <p:to x="100000" y="100000"/>
                                    </p:animScale>
                                    <p:animScale>
                                      <p:cBhvr>
                                        <p:cTn id="51" dur="26">
                                          <p:stCondLst>
                                            <p:cond delay="1808"/>
                                          </p:stCondLst>
                                        </p:cTn>
                                        <p:tgtEl>
                                          <p:spTgt spid="43"/>
                                        </p:tgtEl>
                                      </p:cBhvr>
                                      <p:to x="100000" y="95000"/>
                                    </p:animScale>
                                    <p:animScale>
                                      <p:cBhvr>
                                        <p:cTn id="52" dur="166" decel="50000">
                                          <p:stCondLst>
                                            <p:cond delay="1834"/>
                                          </p:stCondLst>
                                        </p:cTn>
                                        <p:tgtEl>
                                          <p:spTgt spid="43"/>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down)">
                                      <p:cBhvr>
                                        <p:cTn id="55" dur="580">
                                          <p:stCondLst>
                                            <p:cond delay="0"/>
                                          </p:stCondLst>
                                        </p:cTn>
                                        <p:tgtEl>
                                          <p:spTgt spid="53"/>
                                        </p:tgtEl>
                                      </p:cBhvr>
                                    </p:animEffect>
                                    <p:anim calcmode="lin" valueType="num">
                                      <p:cBhvr>
                                        <p:cTn id="56"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61" dur="26">
                                          <p:stCondLst>
                                            <p:cond delay="650"/>
                                          </p:stCondLst>
                                        </p:cTn>
                                        <p:tgtEl>
                                          <p:spTgt spid="53"/>
                                        </p:tgtEl>
                                      </p:cBhvr>
                                      <p:to x="100000" y="60000"/>
                                    </p:animScale>
                                    <p:animScale>
                                      <p:cBhvr>
                                        <p:cTn id="62" dur="166" decel="50000">
                                          <p:stCondLst>
                                            <p:cond delay="676"/>
                                          </p:stCondLst>
                                        </p:cTn>
                                        <p:tgtEl>
                                          <p:spTgt spid="53"/>
                                        </p:tgtEl>
                                      </p:cBhvr>
                                      <p:to x="100000" y="100000"/>
                                    </p:animScale>
                                    <p:animScale>
                                      <p:cBhvr>
                                        <p:cTn id="63" dur="26">
                                          <p:stCondLst>
                                            <p:cond delay="1312"/>
                                          </p:stCondLst>
                                        </p:cTn>
                                        <p:tgtEl>
                                          <p:spTgt spid="53"/>
                                        </p:tgtEl>
                                      </p:cBhvr>
                                      <p:to x="100000" y="80000"/>
                                    </p:animScale>
                                    <p:animScale>
                                      <p:cBhvr>
                                        <p:cTn id="64" dur="166" decel="50000">
                                          <p:stCondLst>
                                            <p:cond delay="1338"/>
                                          </p:stCondLst>
                                        </p:cTn>
                                        <p:tgtEl>
                                          <p:spTgt spid="53"/>
                                        </p:tgtEl>
                                      </p:cBhvr>
                                      <p:to x="100000" y="100000"/>
                                    </p:animScale>
                                    <p:animScale>
                                      <p:cBhvr>
                                        <p:cTn id="65" dur="26">
                                          <p:stCondLst>
                                            <p:cond delay="1642"/>
                                          </p:stCondLst>
                                        </p:cTn>
                                        <p:tgtEl>
                                          <p:spTgt spid="53"/>
                                        </p:tgtEl>
                                      </p:cBhvr>
                                      <p:to x="100000" y="90000"/>
                                    </p:animScale>
                                    <p:animScale>
                                      <p:cBhvr>
                                        <p:cTn id="66" dur="166" decel="50000">
                                          <p:stCondLst>
                                            <p:cond delay="1668"/>
                                          </p:stCondLst>
                                        </p:cTn>
                                        <p:tgtEl>
                                          <p:spTgt spid="53"/>
                                        </p:tgtEl>
                                      </p:cBhvr>
                                      <p:to x="100000" y="100000"/>
                                    </p:animScale>
                                    <p:animScale>
                                      <p:cBhvr>
                                        <p:cTn id="67" dur="26">
                                          <p:stCondLst>
                                            <p:cond delay="1808"/>
                                          </p:stCondLst>
                                        </p:cTn>
                                        <p:tgtEl>
                                          <p:spTgt spid="53"/>
                                        </p:tgtEl>
                                      </p:cBhvr>
                                      <p:to x="100000" y="95000"/>
                                    </p:animScale>
                                    <p:animScale>
                                      <p:cBhvr>
                                        <p:cTn id="68" dur="166" decel="50000">
                                          <p:stCondLst>
                                            <p:cond delay="1834"/>
                                          </p:stCondLst>
                                        </p:cTn>
                                        <p:tgtEl>
                                          <p:spTgt spid="53"/>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wipe(down)">
                                      <p:cBhvr>
                                        <p:cTn id="71" dur="580">
                                          <p:stCondLst>
                                            <p:cond delay="0"/>
                                          </p:stCondLst>
                                        </p:cTn>
                                        <p:tgtEl>
                                          <p:spTgt spid="55"/>
                                        </p:tgtEl>
                                      </p:cBhvr>
                                    </p:animEffect>
                                    <p:anim calcmode="lin" valueType="num">
                                      <p:cBhvr>
                                        <p:cTn id="72"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77" dur="26">
                                          <p:stCondLst>
                                            <p:cond delay="650"/>
                                          </p:stCondLst>
                                        </p:cTn>
                                        <p:tgtEl>
                                          <p:spTgt spid="55"/>
                                        </p:tgtEl>
                                      </p:cBhvr>
                                      <p:to x="100000" y="60000"/>
                                    </p:animScale>
                                    <p:animScale>
                                      <p:cBhvr>
                                        <p:cTn id="78" dur="166" decel="50000">
                                          <p:stCondLst>
                                            <p:cond delay="676"/>
                                          </p:stCondLst>
                                        </p:cTn>
                                        <p:tgtEl>
                                          <p:spTgt spid="55"/>
                                        </p:tgtEl>
                                      </p:cBhvr>
                                      <p:to x="100000" y="100000"/>
                                    </p:animScale>
                                    <p:animScale>
                                      <p:cBhvr>
                                        <p:cTn id="79" dur="26">
                                          <p:stCondLst>
                                            <p:cond delay="1312"/>
                                          </p:stCondLst>
                                        </p:cTn>
                                        <p:tgtEl>
                                          <p:spTgt spid="55"/>
                                        </p:tgtEl>
                                      </p:cBhvr>
                                      <p:to x="100000" y="80000"/>
                                    </p:animScale>
                                    <p:animScale>
                                      <p:cBhvr>
                                        <p:cTn id="80" dur="166" decel="50000">
                                          <p:stCondLst>
                                            <p:cond delay="1338"/>
                                          </p:stCondLst>
                                        </p:cTn>
                                        <p:tgtEl>
                                          <p:spTgt spid="55"/>
                                        </p:tgtEl>
                                      </p:cBhvr>
                                      <p:to x="100000" y="100000"/>
                                    </p:animScale>
                                    <p:animScale>
                                      <p:cBhvr>
                                        <p:cTn id="81" dur="26">
                                          <p:stCondLst>
                                            <p:cond delay="1642"/>
                                          </p:stCondLst>
                                        </p:cTn>
                                        <p:tgtEl>
                                          <p:spTgt spid="55"/>
                                        </p:tgtEl>
                                      </p:cBhvr>
                                      <p:to x="100000" y="90000"/>
                                    </p:animScale>
                                    <p:animScale>
                                      <p:cBhvr>
                                        <p:cTn id="82" dur="166" decel="50000">
                                          <p:stCondLst>
                                            <p:cond delay="1668"/>
                                          </p:stCondLst>
                                        </p:cTn>
                                        <p:tgtEl>
                                          <p:spTgt spid="55"/>
                                        </p:tgtEl>
                                      </p:cBhvr>
                                      <p:to x="100000" y="100000"/>
                                    </p:animScale>
                                    <p:animScale>
                                      <p:cBhvr>
                                        <p:cTn id="83" dur="26">
                                          <p:stCondLst>
                                            <p:cond delay="1808"/>
                                          </p:stCondLst>
                                        </p:cTn>
                                        <p:tgtEl>
                                          <p:spTgt spid="55"/>
                                        </p:tgtEl>
                                      </p:cBhvr>
                                      <p:to x="100000" y="95000"/>
                                    </p:animScale>
                                    <p:animScale>
                                      <p:cBhvr>
                                        <p:cTn id="84" dur="166" decel="50000">
                                          <p:stCondLst>
                                            <p:cond delay="1834"/>
                                          </p:stCondLst>
                                        </p:cTn>
                                        <p:tgtEl>
                                          <p:spTgt spid="55"/>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wipe(down)">
                                      <p:cBhvr>
                                        <p:cTn id="87" dur="580">
                                          <p:stCondLst>
                                            <p:cond delay="0"/>
                                          </p:stCondLst>
                                        </p:cTn>
                                        <p:tgtEl>
                                          <p:spTgt spid="48"/>
                                        </p:tgtEl>
                                      </p:cBhvr>
                                    </p:animEffect>
                                    <p:anim calcmode="lin" valueType="num">
                                      <p:cBhvr>
                                        <p:cTn id="8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93" dur="26">
                                          <p:stCondLst>
                                            <p:cond delay="650"/>
                                          </p:stCondLst>
                                        </p:cTn>
                                        <p:tgtEl>
                                          <p:spTgt spid="48"/>
                                        </p:tgtEl>
                                      </p:cBhvr>
                                      <p:to x="100000" y="60000"/>
                                    </p:animScale>
                                    <p:animScale>
                                      <p:cBhvr>
                                        <p:cTn id="94" dur="166" decel="50000">
                                          <p:stCondLst>
                                            <p:cond delay="676"/>
                                          </p:stCondLst>
                                        </p:cTn>
                                        <p:tgtEl>
                                          <p:spTgt spid="48"/>
                                        </p:tgtEl>
                                      </p:cBhvr>
                                      <p:to x="100000" y="100000"/>
                                    </p:animScale>
                                    <p:animScale>
                                      <p:cBhvr>
                                        <p:cTn id="95" dur="26">
                                          <p:stCondLst>
                                            <p:cond delay="1312"/>
                                          </p:stCondLst>
                                        </p:cTn>
                                        <p:tgtEl>
                                          <p:spTgt spid="48"/>
                                        </p:tgtEl>
                                      </p:cBhvr>
                                      <p:to x="100000" y="80000"/>
                                    </p:animScale>
                                    <p:animScale>
                                      <p:cBhvr>
                                        <p:cTn id="96" dur="166" decel="50000">
                                          <p:stCondLst>
                                            <p:cond delay="1338"/>
                                          </p:stCondLst>
                                        </p:cTn>
                                        <p:tgtEl>
                                          <p:spTgt spid="48"/>
                                        </p:tgtEl>
                                      </p:cBhvr>
                                      <p:to x="100000" y="100000"/>
                                    </p:animScale>
                                    <p:animScale>
                                      <p:cBhvr>
                                        <p:cTn id="97" dur="26">
                                          <p:stCondLst>
                                            <p:cond delay="1642"/>
                                          </p:stCondLst>
                                        </p:cTn>
                                        <p:tgtEl>
                                          <p:spTgt spid="48"/>
                                        </p:tgtEl>
                                      </p:cBhvr>
                                      <p:to x="100000" y="90000"/>
                                    </p:animScale>
                                    <p:animScale>
                                      <p:cBhvr>
                                        <p:cTn id="98" dur="166" decel="50000">
                                          <p:stCondLst>
                                            <p:cond delay="1668"/>
                                          </p:stCondLst>
                                        </p:cTn>
                                        <p:tgtEl>
                                          <p:spTgt spid="48"/>
                                        </p:tgtEl>
                                      </p:cBhvr>
                                      <p:to x="100000" y="100000"/>
                                    </p:animScale>
                                    <p:animScale>
                                      <p:cBhvr>
                                        <p:cTn id="99" dur="26">
                                          <p:stCondLst>
                                            <p:cond delay="1808"/>
                                          </p:stCondLst>
                                        </p:cTn>
                                        <p:tgtEl>
                                          <p:spTgt spid="48"/>
                                        </p:tgtEl>
                                      </p:cBhvr>
                                      <p:to x="100000" y="95000"/>
                                    </p:animScale>
                                    <p:animScale>
                                      <p:cBhvr>
                                        <p:cTn id="100" dur="166" decel="50000">
                                          <p:stCondLst>
                                            <p:cond delay="1834"/>
                                          </p:stCondLst>
                                        </p:cTn>
                                        <p:tgtEl>
                                          <p:spTgt spid="48"/>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wipe(down)">
                                      <p:cBhvr>
                                        <p:cTn id="103" dur="580">
                                          <p:stCondLst>
                                            <p:cond delay="0"/>
                                          </p:stCondLst>
                                        </p:cTn>
                                        <p:tgtEl>
                                          <p:spTgt spid="50"/>
                                        </p:tgtEl>
                                      </p:cBhvr>
                                    </p:animEffect>
                                    <p:anim calcmode="lin" valueType="num">
                                      <p:cBhvr>
                                        <p:cTn id="104"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09" dur="26">
                                          <p:stCondLst>
                                            <p:cond delay="650"/>
                                          </p:stCondLst>
                                        </p:cTn>
                                        <p:tgtEl>
                                          <p:spTgt spid="50"/>
                                        </p:tgtEl>
                                      </p:cBhvr>
                                      <p:to x="100000" y="60000"/>
                                    </p:animScale>
                                    <p:animScale>
                                      <p:cBhvr>
                                        <p:cTn id="110" dur="166" decel="50000">
                                          <p:stCondLst>
                                            <p:cond delay="676"/>
                                          </p:stCondLst>
                                        </p:cTn>
                                        <p:tgtEl>
                                          <p:spTgt spid="50"/>
                                        </p:tgtEl>
                                      </p:cBhvr>
                                      <p:to x="100000" y="100000"/>
                                    </p:animScale>
                                    <p:animScale>
                                      <p:cBhvr>
                                        <p:cTn id="111" dur="26">
                                          <p:stCondLst>
                                            <p:cond delay="1312"/>
                                          </p:stCondLst>
                                        </p:cTn>
                                        <p:tgtEl>
                                          <p:spTgt spid="50"/>
                                        </p:tgtEl>
                                      </p:cBhvr>
                                      <p:to x="100000" y="80000"/>
                                    </p:animScale>
                                    <p:animScale>
                                      <p:cBhvr>
                                        <p:cTn id="112" dur="166" decel="50000">
                                          <p:stCondLst>
                                            <p:cond delay="1338"/>
                                          </p:stCondLst>
                                        </p:cTn>
                                        <p:tgtEl>
                                          <p:spTgt spid="50"/>
                                        </p:tgtEl>
                                      </p:cBhvr>
                                      <p:to x="100000" y="100000"/>
                                    </p:animScale>
                                    <p:animScale>
                                      <p:cBhvr>
                                        <p:cTn id="113" dur="26">
                                          <p:stCondLst>
                                            <p:cond delay="1642"/>
                                          </p:stCondLst>
                                        </p:cTn>
                                        <p:tgtEl>
                                          <p:spTgt spid="50"/>
                                        </p:tgtEl>
                                      </p:cBhvr>
                                      <p:to x="100000" y="90000"/>
                                    </p:animScale>
                                    <p:animScale>
                                      <p:cBhvr>
                                        <p:cTn id="114" dur="166" decel="50000">
                                          <p:stCondLst>
                                            <p:cond delay="1668"/>
                                          </p:stCondLst>
                                        </p:cTn>
                                        <p:tgtEl>
                                          <p:spTgt spid="50"/>
                                        </p:tgtEl>
                                      </p:cBhvr>
                                      <p:to x="100000" y="100000"/>
                                    </p:animScale>
                                    <p:animScale>
                                      <p:cBhvr>
                                        <p:cTn id="115" dur="26">
                                          <p:stCondLst>
                                            <p:cond delay="1808"/>
                                          </p:stCondLst>
                                        </p:cTn>
                                        <p:tgtEl>
                                          <p:spTgt spid="50"/>
                                        </p:tgtEl>
                                      </p:cBhvr>
                                      <p:to x="100000" y="95000"/>
                                    </p:animScale>
                                    <p:animScale>
                                      <p:cBhvr>
                                        <p:cTn id="116" dur="166" decel="50000">
                                          <p:stCondLst>
                                            <p:cond delay="1834"/>
                                          </p:stCondLst>
                                        </p:cTn>
                                        <p:tgtEl>
                                          <p:spTgt spid="50"/>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54"/>
                                        </p:tgtEl>
                                        <p:attrNameLst>
                                          <p:attrName>style.visibility</p:attrName>
                                        </p:attrNameLst>
                                      </p:cBhvr>
                                      <p:to>
                                        <p:strVal val="visible"/>
                                      </p:to>
                                    </p:set>
                                    <p:animEffect transition="in" filter="wipe(down)">
                                      <p:cBhvr>
                                        <p:cTn id="119" dur="580">
                                          <p:stCondLst>
                                            <p:cond delay="0"/>
                                          </p:stCondLst>
                                        </p:cTn>
                                        <p:tgtEl>
                                          <p:spTgt spid="54"/>
                                        </p:tgtEl>
                                      </p:cBhvr>
                                    </p:animEffect>
                                    <p:anim calcmode="lin" valueType="num">
                                      <p:cBhvr>
                                        <p:cTn id="120"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25" dur="26">
                                          <p:stCondLst>
                                            <p:cond delay="650"/>
                                          </p:stCondLst>
                                        </p:cTn>
                                        <p:tgtEl>
                                          <p:spTgt spid="54"/>
                                        </p:tgtEl>
                                      </p:cBhvr>
                                      <p:to x="100000" y="60000"/>
                                    </p:animScale>
                                    <p:animScale>
                                      <p:cBhvr>
                                        <p:cTn id="126" dur="166" decel="50000">
                                          <p:stCondLst>
                                            <p:cond delay="676"/>
                                          </p:stCondLst>
                                        </p:cTn>
                                        <p:tgtEl>
                                          <p:spTgt spid="54"/>
                                        </p:tgtEl>
                                      </p:cBhvr>
                                      <p:to x="100000" y="100000"/>
                                    </p:animScale>
                                    <p:animScale>
                                      <p:cBhvr>
                                        <p:cTn id="127" dur="26">
                                          <p:stCondLst>
                                            <p:cond delay="1312"/>
                                          </p:stCondLst>
                                        </p:cTn>
                                        <p:tgtEl>
                                          <p:spTgt spid="54"/>
                                        </p:tgtEl>
                                      </p:cBhvr>
                                      <p:to x="100000" y="80000"/>
                                    </p:animScale>
                                    <p:animScale>
                                      <p:cBhvr>
                                        <p:cTn id="128" dur="166" decel="50000">
                                          <p:stCondLst>
                                            <p:cond delay="1338"/>
                                          </p:stCondLst>
                                        </p:cTn>
                                        <p:tgtEl>
                                          <p:spTgt spid="54"/>
                                        </p:tgtEl>
                                      </p:cBhvr>
                                      <p:to x="100000" y="100000"/>
                                    </p:animScale>
                                    <p:animScale>
                                      <p:cBhvr>
                                        <p:cTn id="129" dur="26">
                                          <p:stCondLst>
                                            <p:cond delay="1642"/>
                                          </p:stCondLst>
                                        </p:cTn>
                                        <p:tgtEl>
                                          <p:spTgt spid="54"/>
                                        </p:tgtEl>
                                      </p:cBhvr>
                                      <p:to x="100000" y="90000"/>
                                    </p:animScale>
                                    <p:animScale>
                                      <p:cBhvr>
                                        <p:cTn id="130" dur="166" decel="50000">
                                          <p:stCondLst>
                                            <p:cond delay="1668"/>
                                          </p:stCondLst>
                                        </p:cTn>
                                        <p:tgtEl>
                                          <p:spTgt spid="54"/>
                                        </p:tgtEl>
                                      </p:cBhvr>
                                      <p:to x="100000" y="100000"/>
                                    </p:animScale>
                                    <p:animScale>
                                      <p:cBhvr>
                                        <p:cTn id="131" dur="26">
                                          <p:stCondLst>
                                            <p:cond delay="1808"/>
                                          </p:stCondLst>
                                        </p:cTn>
                                        <p:tgtEl>
                                          <p:spTgt spid="54"/>
                                        </p:tgtEl>
                                      </p:cBhvr>
                                      <p:to x="100000" y="95000"/>
                                    </p:animScale>
                                    <p:animScale>
                                      <p:cBhvr>
                                        <p:cTn id="132" dur="166" decel="50000">
                                          <p:stCondLst>
                                            <p:cond delay="1834"/>
                                          </p:stCondLst>
                                        </p:cTn>
                                        <p:tgtEl>
                                          <p:spTgt spid="54"/>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52"/>
                                        </p:tgtEl>
                                        <p:attrNameLst>
                                          <p:attrName>style.visibility</p:attrName>
                                        </p:attrNameLst>
                                      </p:cBhvr>
                                      <p:to>
                                        <p:strVal val="visible"/>
                                      </p:to>
                                    </p:set>
                                    <p:animEffect transition="in" filter="wipe(down)">
                                      <p:cBhvr>
                                        <p:cTn id="135" dur="580">
                                          <p:stCondLst>
                                            <p:cond delay="0"/>
                                          </p:stCondLst>
                                        </p:cTn>
                                        <p:tgtEl>
                                          <p:spTgt spid="52"/>
                                        </p:tgtEl>
                                      </p:cBhvr>
                                    </p:animEffect>
                                    <p:anim calcmode="lin" valueType="num">
                                      <p:cBhvr>
                                        <p:cTn id="136"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141" dur="26">
                                          <p:stCondLst>
                                            <p:cond delay="650"/>
                                          </p:stCondLst>
                                        </p:cTn>
                                        <p:tgtEl>
                                          <p:spTgt spid="52"/>
                                        </p:tgtEl>
                                      </p:cBhvr>
                                      <p:to x="100000" y="60000"/>
                                    </p:animScale>
                                    <p:animScale>
                                      <p:cBhvr>
                                        <p:cTn id="142" dur="166" decel="50000">
                                          <p:stCondLst>
                                            <p:cond delay="676"/>
                                          </p:stCondLst>
                                        </p:cTn>
                                        <p:tgtEl>
                                          <p:spTgt spid="52"/>
                                        </p:tgtEl>
                                      </p:cBhvr>
                                      <p:to x="100000" y="100000"/>
                                    </p:animScale>
                                    <p:animScale>
                                      <p:cBhvr>
                                        <p:cTn id="143" dur="26">
                                          <p:stCondLst>
                                            <p:cond delay="1312"/>
                                          </p:stCondLst>
                                        </p:cTn>
                                        <p:tgtEl>
                                          <p:spTgt spid="52"/>
                                        </p:tgtEl>
                                      </p:cBhvr>
                                      <p:to x="100000" y="80000"/>
                                    </p:animScale>
                                    <p:animScale>
                                      <p:cBhvr>
                                        <p:cTn id="144" dur="166" decel="50000">
                                          <p:stCondLst>
                                            <p:cond delay="1338"/>
                                          </p:stCondLst>
                                        </p:cTn>
                                        <p:tgtEl>
                                          <p:spTgt spid="52"/>
                                        </p:tgtEl>
                                      </p:cBhvr>
                                      <p:to x="100000" y="100000"/>
                                    </p:animScale>
                                    <p:animScale>
                                      <p:cBhvr>
                                        <p:cTn id="145" dur="26">
                                          <p:stCondLst>
                                            <p:cond delay="1642"/>
                                          </p:stCondLst>
                                        </p:cTn>
                                        <p:tgtEl>
                                          <p:spTgt spid="52"/>
                                        </p:tgtEl>
                                      </p:cBhvr>
                                      <p:to x="100000" y="90000"/>
                                    </p:animScale>
                                    <p:animScale>
                                      <p:cBhvr>
                                        <p:cTn id="146" dur="166" decel="50000">
                                          <p:stCondLst>
                                            <p:cond delay="1668"/>
                                          </p:stCondLst>
                                        </p:cTn>
                                        <p:tgtEl>
                                          <p:spTgt spid="52"/>
                                        </p:tgtEl>
                                      </p:cBhvr>
                                      <p:to x="100000" y="100000"/>
                                    </p:animScale>
                                    <p:animScale>
                                      <p:cBhvr>
                                        <p:cTn id="147" dur="26">
                                          <p:stCondLst>
                                            <p:cond delay="1808"/>
                                          </p:stCondLst>
                                        </p:cTn>
                                        <p:tgtEl>
                                          <p:spTgt spid="52"/>
                                        </p:tgtEl>
                                      </p:cBhvr>
                                      <p:to x="100000" y="95000"/>
                                    </p:animScale>
                                    <p:animScale>
                                      <p:cBhvr>
                                        <p:cTn id="148" dur="166" decel="50000">
                                          <p:stCondLst>
                                            <p:cond delay="1834"/>
                                          </p:stCondLst>
                                        </p:cTn>
                                        <p:tgtEl>
                                          <p:spTgt spid="52"/>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51"/>
                                        </p:tgtEl>
                                        <p:attrNameLst>
                                          <p:attrName>style.visibility</p:attrName>
                                        </p:attrNameLst>
                                      </p:cBhvr>
                                      <p:to>
                                        <p:strVal val="visible"/>
                                      </p:to>
                                    </p:set>
                                    <p:animEffect transition="in" filter="wipe(down)">
                                      <p:cBhvr>
                                        <p:cTn id="151" dur="580">
                                          <p:stCondLst>
                                            <p:cond delay="0"/>
                                          </p:stCondLst>
                                        </p:cTn>
                                        <p:tgtEl>
                                          <p:spTgt spid="51"/>
                                        </p:tgtEl>
                                      </p:cBhvr>
                                    </p:animEffect>
                                    <p:anim calcmode="lin" valueType="num">
                                      <p:cBhvr>
                                        <p:cTn id="152"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57" dur="26">
                                          <p:stCondLst>
                                            <p:cond delay="650"/>
                                          </p:stCondLst>
                                        </p:cTn>
                                        <p:tgtEl>
                                          <p:spTgt spid="51"/>
                                        </p:tgtEl>
                                      </p:cBhvr>
                                      <p:to x="100000" y="60000"/>
                                    </p:animScale>
                                    <p:animScale>
                                      <p:cBhvr>
                                        <p:cTn id="158" dur="166" decel="50000">
                                          <p:stCondLst>
                                            <p:cond delay="676"/>
                                          </p:stCondLst>
                                        </p:cTn>
                                        <p:tgtEl>
                                          <p:spTgt spid="51"/>
                                        </p:tgtEl>
                                      </p:cBhvr>
                                      <p:to x="100000" y="100000"/>
                                    </p:animScale>
                                    <p:animScale>
                                      <p:cBhvr>
                                        <p:cTn id="159" dur="26">
                                          <p:stCondLst>
                                            <p:cond delay="1312"/>
                                          </p:stCondLst>
                                        </p:cTn>
                                        <p:tgtEl>
                                          <p:spTgt spid="51"/>
                                        </p:tgtEl>
                                      </p:cBhvr>
                                      <p:to x="100000" y="80000"/>
                                    </p:animScale>
                                    <p:animScale>
                                      <p:cBhvr>
                                        <p:cTn id="160" dur="166" decel="50000">
                                          <p:stCondLst>
                                            <p:cond delay="1338"/>
                                          </p:stCondLst>
                                        </p:cTn>
                                        <p:tgtEl>
                                          <p:spTgt spid="51"/>
                                        </p:tgtEl>
                                      </p:cBhvr>
                                      <p:to x="100000" y="100000"/>
                                    </p:animScale>
                                    <p:animScale>
                                      <p:cBhvr>
                                        <p:cTn id="161" dur="26">
                                          <p:stCondLst>
                                            <p:cond delay="1642"/>
                                          </p:stCondLst>
                                        </p:cTn>
                                        <p:tgtEl>
                                          <p:spTgt spid="51"/>
                                        </p:tgtEl>
                                      </p:cBhvr>
                                      <p:to x="100000" y="90000"/>
                                    </p:animScale>
                                    <p:animScale>
                                      <p:cBhvr>
                                        <p:cTn id="162" dur="166" decel="50000">
                                          <p:stCondLst>
                                            <p:cond delay="1668"/>
                                          </p:stCondLst>
                                        </p:cTn>
                                        <p:tgtEl>
                                          <p:spTgt spid="51"/>
                                        </p:tgtEl>
                                      </p:cBhvr>
                                      <p:to x="100000" y="100000"/>
                                    </p:animScale>
                                    <p:animScale>
                                      <p:cBhvr>
                                        <p:cTn id="163" dur="26">
                                          <p:stCondLst>
                                            <p:cond delay="1808"/>
                                          </p:stCondLst>
                                        </p:cTn>
                                        <p:tgtEl>
                                          <p:spTgt spid="51"/>
                                        </p:tgtEl>
                                      </p:cBhvr>
                                      <p:to x="100000" y="95000"/>
                                    </p:animScale>
                                    <p:animScale>
                                      <p:cBhvr>
                                        <p:cTn id="164" dur="166" decel="50000">
                                          <p:stCondLst>
                                            <p:cond delay="1834"/>
                                          </p:stCondLst>
                                        </p:cTn>
                                        <p:tgtEl>
                                          <p:spTgt spid="51"/>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46"/>
                                        </p:tgtEl>
                                        <p:attrNameLst>
                                          <p:attrName>style.visibility</p:attrName>
                                        </p:attrNameLst>
                                      </p:cBhvr>
                                      <p:to>
                                        <p:strVal val="visible"/>
                                      </p:to>
                                    </p:set>
                                    <p:animEffect transition="in" filter="wipe(down)">
                                      <p:cBhvr>
                                        <p:cTn id="167" dur="580">
                                          <p:stCondLst>
                                            <p:cond delay="0"/>
                                          </p:stCondLst>
                                        </p:cTn>
                                        <p:tgtEl>
                                          <p:spTgt spid="46"/>
                                        </p:tgtEl>
                                      </p:cBhvr>
                                    </p:animEffect>
                                    <p:anim calcmode="lin" valueType="num">
                                      <p:cBhvr>
                                        <p:cTn id="168"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73" dur="26">
                                          <p:stCondLst>
                                            <p:cond delay="650"/>
                                          </p:stCondLst>
                                        </p:cTn>
                                        <p:tgtEl>
                                          <p:spTgt spid="46"/>
                                        </p:tgtEl>
                                      </p:cBhvr>
                                      <p:to x="100000" y="60000"/>
                                    </p:animScale>
                                    <p:animScale>
                                      <p:cBhvr>
                                        <p:cTn id="174" dur="166" decel="50000">
                                          <p:stCondLst>
                                            <p:cond delay="676"/>
                                          </p:stCondLst>
                                        </p:cTn>
                                        <p:tgtEl>
                                          <p:spTgt spid="46"/>
                                        </p:tgtEl>
                                      </p:cBhvr>
                                      <p:to x="100000" y="100000"/>
                                    </p:animScale>
                                    <p:animScale>
                                      <p:cBhvr>
                                        <p:cTn id="175" dur="26">
                                          <p:stCondLst>
                                            <p:cond delay="1312"/>
                                          </p:stCondLst>
                                        </p:cTn>
                                        <p:tgtEl>
                                          <p:spTgt spid="46"/>
                                        </p:tgtEl>
                                      </p:cBhvr>
                                      <p:to x="100000" y="80000"/>
                                    </p:animScale>
                                    <p:animScale>
                                      <p:cBhvr>
                                        <p:cTn id="176" dur="166" decel="50000">
                                          <p:stCondLst>
                                            <p:cond delay="1338"/>
                                          </p:stCondLst>
                                        </p:cTn>
                                        <p:tgtEl>
                                          <p:spTgt spid="46"/>
                                        </p:tgtEl>
                                      </p:cBhvr>
                                      <p:to x="100000" y="100000"/>
                                    </p:animScale>
                                    <p:animScale>
                                      <p:cBhvr>
                                        <p:cTn id="177" dur="26">
                                          <p:stCondLst>
                                            <p:cond delay="1642"/>
                                          </p:stCondLst>
                                        </p:cTn>
                                        <p:tgtEl>
                                          <p:spTgt spid="46"/>
                                        </p:tgtEl>
                                      </p:cBhvr>
                                      <p:to x="100000" y="90000"/>
                                    </p:animScale>
                                    <p:animScale>
                                      <p:cBhvr>
                                        <p:cTn id="178" dur="166" decel="50000">
                                          <p:stCondLst>
                                            <p:cond delay="1668"/>
                                          </p:stCondLst>
                                        </p:cTn>
                                        <p:tgtEl>
                                          <p:spTgt spid="46"/>
                                        </p:tgtEl>
                                      </p:cBhvr>
                                      <p:to x="100000" y="100000"/>
                                    </p:animScale>
                                    <p:animScale>
                                      <p:cBhvr>
                                        <p:cTn id="179" dur="26">
                                          <p:stCondLst>
                                            <p:cond delay="1808"/>
                                          </p:stCondLst>
                                        </p:cTn>
                                        <p:tgtEl>
                                          <p:spTgt spid="46"/>
                                        </p:tgtEl>
                                      </p:cBhvr>
                                      <p:to x="100000" y="95000"/>
                                    </p:animScale>
                                    <p:animScale>
                                      <p:cBhvr>
                                        <p:cTn id="180" dur="166" decel="50000">
                                          <p:stCondLst>
                                            <p:cond delay="1834"/>
                                          </p:stCondLst>
                                        </p:cTn>
                                        <p:tgtEl>
                                          <p:spTgt spid="46"/>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45"/>
                                        </p:tgtEl>
                                        <p:attrNameLst>
                                          <p:attrName>style.visibility</p:attrName>
                                        </p:attrNameLst>
                                      </p:cBhvr>
                                      <p:to>
                                        <p:strVal val="visible"/>
                                      </p:to>
                                    </p:set>
                                    <p:animEffect transition="in" filter="wipe(down)">
                                      <p:cBhvr>
                                        <p:cTn id="183" dur="580">
                                          <p:stCondLst>
                                            <p:cond delay="0"/>
                                          </p:stCondLst>
                                        </p:cTn>
                                        <p:tgtEl>
                                          <p:spTgt spid="45"/>
                                        </p:tgtEl>
                                      </p:cBhvr>
                                    </p:animEffect>
                                    <p:anim calcmode="lin" valueType="num">
                                      <p:cBhvr>
                                        <p:cTn id="184"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89" dur="26">
                                          <p:stCondLst>
                                            <p:cond delay="650"/>
                                          </p:stCondLst>
                                        </p:cTn>
                                        <p:tgtEl>
                                          <p:spTgt spid="45"/>
                                        </p:tgtEl>
                                      </p:cBhvr>
                                      <p:to x="100000" y="60000"/>
                                    </p:animScale>
                                    <p:animScale>
                                      <p:cBhvr>
                                        <p:cTn id="190" dur="166" decel="50000">
                                          <p:stCondLst>
                                            <p:cond delay="676"/>
                                          </p:stCondLst>
                                        </p:cTn>
                                        <p:tgtEl>
                                          <p:spTgt spid="45"/>
                                        </p:tgtEl>
                                      </p:cBhvr>
                                      <p:to x="100000" y="100000"/>
                                    </p:animScale>
                                    <p:animScale>
                                      <p:cBhvr>
                                        <p:cTn id="191" dur="26">
                                          <p:stCondLst>
                                            <p:cond delay="1312"/>
                                          </p:stCondLst>
                                        </p:cTn>
                                        <p:tgtEl>
                                          <p:spTgt spid="45"/>
                                        </p:tgtEl>
                                      </p:cBhvr>
                                      <p:to x="100000" y="80000"/>
                                    </p:animScale>
                                    <p:animScale>
                                      <p:cBhvr>
                                        <p:cTn id="192" dur="166" decel="50000">
                                          <p:stCondLst>
                                            <p:cond delay="1338"/>
                                          </p:stCondLst>
                                        </p:cTn>
                                        <p:tgtEl>
                                          <p:spTgt spid="45"/>
                                        </p:tgtEl>
                                      </p:cBhvr>
                                      <p:to x="100000" y="100000"/>
                                    </p:animScale>
                                    <p:animScale>
                                      <p:cBhvr>
                                        <p:cTn id="193" dur="26">
                                          <p:stCondLst>
                                            <p:cond delay="1642"/>
                                          </p:stCondLst>
                                        </p:cTn>
                                        <p:tgtEl>
                                          <p:spTgt spid="45"/>
                                        </p:tgtEl>
                                      </p:cBhvr>
                                      <p:to x="100000" y="90000"/>
                                    </p:animScale>
                                    <p:animScale>
                                      <p:cBhvr>
                                        <p:cTn id="194" dur="166" decel="50000">
                                          <p:stCondLst>
                                            <p:cond delay="1668"/>
                                          </p:stCondLst>
                                        </p:cTn>
                                        <p:tgtEl>
                                          <p:spTgt spid="45"/>
                                        </p:tgtEl>
                                      </p:cBhvr>
                                      <p:to x="100000" y="100000"/>
                                    </p:animScale>
                                    <p:animScale>
                                      <p:cBhvr>
                                        <p:cTn id="195" dur="26">
                                          <p:stCondLst>
                                            <p:cond delay="1808"/>
                                          </p:stCondLst>
                                        </p:cTn>
                                        <p:tgtEl>
                                          <p:spTgt spid="45"/>
                                        </p:tgtEl>
                                      </p:cBhvr>
                                      <p:to x="100000" y="95000"/>
                                    </p:animScale>
                                    <p:animScale>
                                      <p:cBhvr>
                                        <p:cTn id="196" dur="166" decel="50000">
                                          <p:stCondLst>
                                            <p:cond delay="1834"/>
                                          </p:stCondLst>
                                        </p:cTn>
                                        <p:tgtEl>
                                          <p:spTgt spid="45"/>
                                        </p:tgtEl>
                                      </p:cBhvr>
                                      <p:to x="100000" y="100000"/>
                                    </p:animScale>
                                  </p:childTnLst>
                                </p:cTn>
                              </p:par>
                              <p:par>
                                <p:cTn id="197" presetID="26" presetClass="entr" presetSubtype="0" fill="hold" grpId="0" nodeType="withEffect">
                                  <p:stCondLst>
                                    <p:cond delay="0"/>
                                  </p:stCondLst>
                                  <p:childTnLst>
                                    <p:set>
                                      <p:cBhvr>
                                        <p:cTn id="198" dur="1" fill="hold">
                                          <p:stCondLst>
                                            <p:cond delay="0"/>
                                          </p:stCondLst>
                                        </p:cTn>
                                        <p:tgtEl>
                                          <p:spTgt spid="44"/>
                                        </p:tgtEl>
                                        <p:attrNameLst>
                                          <p:attrName>style.visibility</p:attrName>
                                        </p:attrNameLst>
                                      </p:cBhvr>
                                      <p:to>
                                        <p:strVal val="visible"/>
                                      </p:to>
                                    </p:set>
                                    <p:animEffect transition="in" filter="wipe(down)">
                                      <p:cBhvr>
                                        <p:cTn id="199" dur="580">
                                          <p:stCondLst>
                                            <p:cond delay="0"/>
                                          </p:stCondLst>
                                        </p:cTn>
                                        <p:tgtEl>
                                          <p:spTgt spid="44"/>
                                        </p:tgtEl>
                                      </p:cBhvr>
                                    </p:animEffect>
                                    <p:anim calcmode="lin" valueType="num">
                                      <p:cBhvr>
                                        <p:cTn id="20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205" dur="26">
                                          <p:stCondLst>
                                            <p:cond delay="650"/>
                                          </p:stCondLst>
                                        </p:cTn>
                                        <p:tgtEl>
                                          <p:spTgt spid="44"/>
                                        </p:tgtEl>
                                      </p:cBhvr>
                                      <p:to x="100000" y="60000"/>
                                    </p:animScale>
                                    <p:animScale>
                                      <p:cBhvr>
                                        <p:cTn id="206" dur="166" decel="50000">
                                          <p:stCondLst>
                                            <p:cond delay="676"/>
                                          </p:stCondLst>
                                        </p:cTn>
                                        <p:tgtEl>
                                          <p:spTgt spid="44"/>
                                        </p:tgtEl>
                                      </p:cBhvr>
                                      <p:to x="100000" y="100000"/>
                                    </p:animScale>
                                    <p:animScale>
                                      <p:cBhvr>
                                        <p:cTn id="207" dur="26">
                                          <p:stCondLst>
                                            <p:cond delay="1312"/>
                                          </p:stCondLst>
                                        </p:cTn>
                                        <p:tgtEl>
                                          <p:spTgt spid="44"/>
                                        </p:tgtEl>
                                      </p:cBhvr>
                                      <p:to x="100000" y="80000"/>
                                    </p:animScale>
                                    <p:animScale>
                                      <p:cBhvr>
                                        <p:cTn id="208" dur="166" decel="50000">
                                          <p:stCondLst>
                                            <p:cond delay="1338"/>
                                          </p:stCondLst>
                                        </p:cTn>
                                        <p:tgtEl>
                                          <p:spTgt spid="44"/>
                                        </p:tgtEl>
                                      </p:cBhvr>
                                      <p:to x="100000" y="100000"/>
                                    </p:animScale>
                                    <p:animScale>
                                      <p:cBhvr>
                                        <p:cTn id="209" dur="26">
                                          <p:stCondLst>
                                            <p:cond delay="1642"/>
                                          </p:stCondLst>
                                        </p:cTn>
                                        <p:tgtEl>
                                          <p:spTgt spid="44"/>
                                        </p:tgtEl>
                                      </p:cBhvr>
                                      <p:to x="100000" y="90000"/>
                                    </p:animScale>
                                    <p:animScale>
                                      <p:cBhvr>
                                        <p:cTn id="210" dur="166" decel="50000">
                                          <p:stCondLst>
                                            <p:cond delay="1668"/>
                                          </p:stCondLst>
                                        </p:cTn>
                                        <p:tgtEl>
                                          <p:spTgt spid="44"/>
                                        </p:tgtEl>
                                      </p:cBhvr>
                                      <p:to x="100000" y="100000"/>
                                    </p:animScale>
                                    <p:animScale>
                                      <p:cBhvr>
                                        <p:cTn id="211" dur="26">
                                          <p:stCondLst>
                                            <p:cond delay="1808"/>
                                          </p:stCondLst>
                                        </p:cTn>
                                        <p:tgtEl>
                                          <p:spTgt spid="44"/>
                                        </p:tgtEl>
                                      </p:cBhvr>
                                      <p:to x="100000" y="95000"/>
                                    </p:animScale>
                                    <p:animScale>
                                      <p:cBhvr>
                                        <p:cTn id="212" dur="166" decel="50000">
                                          <p:stCondLst>
                                            <p:cond delay="1834"/>
                                          </p:stCondLst>
                                        </p:cTn>
                                        <p:tgtEl>
                                          <p:spTgt spid="44"/>
                                        </p:tgtEl>
                                      </p:cBhvr>
                                      <p:to x="100000" y="100000"/>
                                    </p:animScale>
                                  </p:childTnLst>
                                </p:cTn>
                              </p:par>
                              <p:par>
                                <p:cTn id="213" presetID="26" presetClass="entr" presetSubtype="0" fill="hold" grpId="0" nodeType="withEffect">
                                  <p:stCondLst>
                                    <p:cond delay="0"/>
                                  </p:stCondLst>
                                  <p:childTnLst>
                                    <p:set>
                                      <p:cBhvr>
                                        <p:cTn id="214" dur="1" fill="hold">
                                          <p:stCondLst>
                                            <p:cond delay="0"/>
                                          </p:stCondLst>
                                        </p:cTn>
                                        <p:tgtEl>
                                          <p:spTgt spid="42"/>
                                        </p:tgtEl>
                                        <p:attrNameLst>
                                          <p:attrName>style.visibility</p:attrName>
                                        </p:attrNameLst>
                                      </p:cBhvr>
                                      <p:to>
                                        <p:strVal val="visible"/>
                                      </p:to>
                                    </p:set>
                                    <p:animEffect transition="in" filter="wipe(down)">
                                      <p:cBhvr>
                                        <p:cTn id="215" dur="580">
                                          <p:stCondLst>
                                            <p:cond delay="0"/>
                                          </p:stCondLst>
                                        </p:cTn>
                                        <p:tgtEl>
                                          <p:spTgt spid="42"/>
                                        </p:tgtEl>
                                      </p:cBhvr>
                                    </p:animEffect>
                                    <p:anim calcmode="lin" valueType="num">
                                      <p:cBhvr>
                                        <p:cTn id="216"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21" dur="26">
                                          <p:stCondLst>
                                            <p:cond delay="650"/>
                                          </p:stCondLst>
                                        </p:cTn>
                                        <p:tgtEl>
                                          <p:spTgt spid="42"/>
                                        </p:tgtEl>
                                      </p:cBhvr>
                                      <p:to x="100000" y="60000"/>
                                    </p:animScale>
                                    <p:animScale>
                                      <p:cBhvr>
                                        <p:cTn id="222" dur="166" decel="50000">
                                          <p:stCondLst>
                                            <p:cond delay="676"/>
                                          </p:stCondLst>
                                        </p:cTn>
                                        <p:tgtEl>
                                          <p:spTgt spid="42"/>
                                        </p:tgtEl>
                                      </p:cBhvr>
                                      <p:to x="100000" y="100000"/>
                                    </p:animScale>
                                    <p:animScale>
                                      <p:cBhvr>
                                        <p:cTn id="223" dur="26">
                                          <p:stCondLst>
                                            <p:cond delay="1312"/>
                                          </p:stCondLst>
                                        </p:cTn>
                                        <p:tgtEl>
                                          <p:spTgt spid="42"/>
                                        </p:tgtEl>
                                      </p:cBhvr>
                                      <p:to x="100000" y="80000"/>
                                    </p:animScale>
                                    <p:animScale>
                                      <p:cBhvr>
                                        <p:cTn id="224" dur="166" decel="50000">
                                          <p:stCondLst>
                                            <p:cond delay="1338"/>
                                          </p:stCondLst>
                                        </p:cTn>
                                        <p:tgtEl>
                                          <p:spTgt spid="42"/>
                                        </p:tgtEl>
                                      </p:cBhvr>
                                      <p:to x="100000" y="100000"/>
                                    </p:animScale>
                                    <p:animScale>
                                      <p:cBhvr>
                                        <p:cTn id="225" dur="26">
                                          <p:stCondLst>
                                            <p:cond delay="1642"/>
                                          </p:stCondLst>
                                        </p:cTn>
                                        <p:tgtEl>
                                          <p:spTgt spid="42"/>
                                        </p:tgtEl>
                                      </p:cBhvr>
                                      <p:to x="100000" y="90000"/>
                                    </p:animScale>
                                    <p:animScale>
                                      <p:cBhvr>
                                        <p:cTn id="226" dur="166" decel="50000">
                                          <p:stCondLst>
                                            <p:cond delay="1668"/>
                                          </p:stCondLst>
                                        </p:cTn>
                                        <p:tgtEl>
                                          <p:spTgt spid="42"/>
                                        </p:tgtEl>
                                      </p:cBhvr>
                                      <p:to x="100000" y="100000"/>
                                    </p:animScale>
                                    <p:animScale>
                                      <p:cBhvr>
                                        <p:cTn id="227" dur="26">
                                          <p:stCondLst>
                                            <p:cond delay="1808"/>
                                          </p:stCondLst>
                                        </p:cTn>
                                        <p:tgtEl>
                                          <p:spTgt spid="42"/>
                                        </p:tgtEl>
                                      </p:cBhvr>
                                      <p:to x="100000" y="95000"/>
                                    </p:animScale>
                                    <p:animScale>
                                      <p:cBhvr>
                                        <p:cTn id="228" dur="166" decel="50000">
                                          <p:stCondLst>
                                            <p:cond delay="1834"/>
                                          </p:stCondLst>
                                        </p:cTn>
                                        <p:tgtEl>
                                          <p:spTgt spid="42"/>
                                        </p:tgtEl>
                                      </p:cBhvr>
                                      <p:to x="100000" y="100000"/>
                                    </p:animScale>
                                  </p:childTnLst>
                                </p:cTn>
                              </p:par>
                              <p:par>
                                <p:cTn id="229" presetID="26" presetClass="entr" presetSubtype="0" fill="hold" grpId="0" nodeType="withEffect">
                                  <p:stCondLst>
                                    <p:cond delay="0"/>
                                  </p:stCondLst>
                                  <p:childTnLst>
                                    <p:set>
                                      <p:cBhvr>
                                        <p:cTn id="230" dur="1" fill="hold">
                                          <p:stCondLst>
                                            <p:cond delay="0"/>
                                          </p:stCondLst>
                                        </p:cTn>
                                        <p:tgtEl>
                                          <p:spTgt spid="41"/>
                                        </p:tgtEl>
                                        <p:attrNameLst>
                                          <p:attrName>style.visibility</p:attrName>
                                        </p:attrNameLst>
                                      </p:cBhvr>
                                      <p:to>
                                        <p:strVal val="visible"/>
                                      </p:to>
                                    </p:set>
                                    <p:animEffect transition="in" filter="wipe(down)">
                                      <p:cBhvr>
                                        <p:cTn id="231" dur="580">
                                          <p:stCondLst>
                                            <p:cond delay="0"/>
                                          </p:stCondLst>
                                        </p:cTn>
                                        <p:tgtEl>
                                          <p:spTgt spid="41"/>
                                        </p:tgtEl>
                                      </p:cBhvr>
                                    </p:animEffect>
                                    <p:anim calcmode="lin" valueType="num">
                                      <p:cBhvr>
                                        <p:cTn id="232"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33"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34"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235"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236"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237" dur="26">
                                          <p:stCondLst>
                                            <p:cond delay="650"/>
                                          </p:stCondLst>
                                        </p:cTn>
                                        <p:tgtEl>
                                          <p:spTgt spid="41"/>
                                        </p:tgtEl>
                                      </p:cBhvr>
                                      <p:to x="100000" y="60000"/>
                                    </p:animScale>
                                    <p:animScale>
                                      <p:cBhvr>
                                        <p:cTn id="238" dur="166" decel="50000">
                                          <p:stCondLst>
                                            <p:cond delay="676"/>
                                          </p:stCondLst>
                                        </p:cTn>
                                        <p:tgtEl>
                                          <p:spTgt spid="41"/>
                                        </p:tgtEl>
                                      </p:cBhvr>
                                      <p:to x="100000" y="100000"/>
                                    </p:animScale>
                                    <p:animScale>
                                      <p:cBhvr>
                                        <p:cTn id="239" dur="26">
                                          <p:stCondLst>
                                            <p:cond delay="1312"/>
                                          </p:stCondLst>
                                        </p:cTn>
                                        <p:tgtEl>
                                          <p:spTgt spid="41"/>
                                        </p:tgtEl>
                                      </p:cBhvr>
                                      <p:to x="100000" y="80000"/>
                                    </p:animScale>
                                    <p:animScale>
                                      <p:cBhvr>
                                        <p:cTn id="240" dur="166" decel="50000">
                                          <p:stCondLst>
                                            <p:cond delay="1338"/>
                                          </p:stCondLst>
                                        </p:cTn>
                                        <p:tgtEl>
                                          <p:spTgt spid="41"/>
                                        </p:tgtEl>
                                      </p:cBhvr>
                                      <p:to x="100000" y="100000"/>
                                    </p:animScale>
                                    <p:animScale>
                                      <p:cBhvr>
                                        <p:cTn id="241" dur="26">
                                          <p:stCondLst>
                                            <p:cond delay="1642"/>
                                          </p:stCondLst>
                                        </p:cTn>
                                        <p:tgtEl>
                                          <p:spTgt spid="41"/>
                                        </p:tgtEl>
                                      </p:cBhvr>
                                      <p:to x="100000" y="90000"/>
                                    </p:animScale>
                                    <p:animScale>
                                      <p:cBhvr>
                                        <p:cTn id="242" dur="166" decel="50000">
                                          <p:stCondLst>
                                            <p:cond delay="1668"/>
                                          </p:stCondLst>
                                        </p:cTn>
                                        <p:tgtEl>
                                          <p:spTgt spid="41"/>
                                        </p:tgtEl>
                                      </p:cBhvr>
                                      <p:to x="100000" y="100000"/>
                                    </p:animScale>
                                    <p:animScale>
                                      <p:cBhvr>
                                        <p:cTn id="243" dur="26">
                                          <p:stCondLst>
                                            <p:cond delay="1808"/>
                                          </p:stCondLst>
                                        </p:cTn>
                                        <p:tgtEl>
                                          <p:spTgt spid="41"/>
                                        </p:tgtEl>
                                      </p:cBhvr>
                                      <p:to x="100000" y="95000"/>
                                    </p:animScale>
                                    <p:animScale>
                                      <p:cBhvr>
                                        <p:cTn id="244" dur="166" decel="50000">
                                          <p:stCondLst>
                                            <p:cond delay="1834"/>
                                          </p:stCondLst>
                                        </p:cTn>
                                        <p:tgtEl>
                                          <p:spTgt spid="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51" grpId="0" animBg="1"/>
      <p:bldP spid="52" grpId="0" animBg="1"/>
      <p:bldP spid="54" grpId="0" animBg="1"/>
      <p:bldP spid="55" grpId="0" animBg="1"/>
      <p:bldP spid="40" grpId="0" animBg="1"/>
      <p:bldP spid="39" grpId="0" animBg="1"/>
      <p:bldP spid="43" grpId="0" animBg="1"/>
      <p:bldP spid="53" grpId="0" animBg="1"/>
      <p:bldP spid="50" grpId="0" animBg="1"/>
      <p:bldP spid="48" grpId="0" animBg="1"/>
      <p:bldP spid="41" grpId="0" animBg="1"/>
      <p:bldP spid="4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矩形 11"/>
          <p:cNvSpPr>
            <a:spLocks noChangeArrowheads="1"/>
          </p:cNvSpPr>
          <p:nvPr/>
        </p:nvSpPr>
        <p:spPr bwMode="auto">
          <a:xfrm>
            <a:off x="1556936" y="469499"/>
            <a:ext cx="9144000" cy="785812"/>
          </a:xfrm>
          <a:prstGeom prst="rect">
            <a:avLst/>
          </a:prstGeom>
          <a:solidFill>
            <a:srgbClr val="CCECFF"/>
          </a:solidFill>
          <a:ln w="25400" algn="ctr">
            <a:solidFill>
              <a:srgbClr val="00B0F0"/>
            </a:solidFill>
            <a:round/>
            <a:headEnd/>
            <a:tailEnd/>
          </a:ln>
        </p:spPr>
        <p:txBody>
          <a:bodyPr anchor="ctr"/>
          <a:lstStyle/>
          <a:p>
            <a:pPr marL="165100" indent="-165100"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生涯試探活動</a:t>
            </a:r>
            <a:r>
              <a:rPr lang="en-US" altLang="zh-TW" b="1" dirty="0">
                <a:latin typeface="微軟正黑體" pitchFamily="34" charset="-120"/>
                <a:ea typeface="微軟正黑體" pitchFamily="34" charset="-120"/>
                <a:sym typeface="Wingdings" pitchFamily="2" charset="2"/>
              </a:rPr>
              <a:t>▬</a:t>
            </a:r>
            <a:r>
              <a:rPr lang="zh-TW" altLang="en-US" b="1" dirty="0">
                <a:solidFill>
                  <a:srgbClr val="FF0000"/>
                </a:solidFill>
                <a:latin typeface="微軟正黑體" pitchFamily="34" charset="-120"/>
                <a:ea typeface="微軟正黑體" pitchFamily="34" charset="-120"/>
              </a:rPr>
              <a:t> ⊙</a:t>
            </a:r>
            <a:r>
              <a:rPr lang="zh-TW" altLang="en-US" b="1" dirty="0">
                <a:latin typeface="微軟正黑體" pitchFamily="34" charset="-120"/>
                <a:ea typeface="微軟正黑體" pitchFamily="34" charset="-120"/>
              </a:rPr>
              <a:t>認識</a:t>
            </a:r>
            <a:r>
              <a:rPr lang="zh-TW" altLang="en-US" b="1" dirty="0">
                <a:latin typeface="微軟正黑體" pitchFamily="34" charset="-120"/>
                <a:ea typeface="微軟正黑體" pitchFamily="34" charset="-120"/>
                <a:sym typeface="Wingdings" pitchFamily="2" charset="2"/>
              </a:rPr>
              <a:t>升學進路</a:t>
            </a:r>
            <a:r>
              <a:rPr lang="zh-TW" altLang="en-US" b="1" dirty="0">
                <a:solidFill>
                  <a:srgbClr val="FF0000"/>
                </a:solidFill>
                <a:latin typeface="微軟正黑體" pitchFamily="34" charset="-120"/>
                <a:ea typeface="微軟正黑體" pitchFamily="34" charset="-120"/>
              </a:rPr>
              <a:t>⊙</a:t>
            </a:r>
            <a:endParaRPr lang="zh-TW" altLang="zh-TW" b="1" dirty="0">
              <a:latin typeface="微軟正黑體" pitchFamily="34" charset="-120"/>
              <a:ea typeface="微軟正黑體" pitchFamily="34" charset="-120"/>
            </a:endParaRPr>
          </a:p>
        </p:txBody>
      </p:sp>
      <p:sp>
        <p:nvSpPr>
          <p:cNvPr id="76803" name="矩形 10"/>
          <p:cNvSpPr>
            <a:spLocks noChangeArrowheads="1"/>
          </p:cNvSpPr>
          <p:nvPr/>
        </p:nvSpPr>
        <p:spPr bwMode="auto">
          <a:xfrm>
            <a:off x="3666601" y="6221321"/>
            <a:ext cx="5109091" cy="584775"/>
          </a:xfrm>
          <a:prstGeom prst="rect">
            <a:avLst/>
          </a:prstGeom>
          <a:noFill/>
          <a:ln w="9525">
            <a:noFill/>
            <a:miter lim="800000"/>
            <a:headEnd/>
            <a:tailEnd/>
          </a:ln>
        </p:spPr>
        <p:txBody>
          <a:bodyPr wrap="none">
            <a:spAutoFit/>
          </a:bodyPr>
          <a:lstStyle/>
          <a:p>
            <a:pPr eaLnBrk="1" hangingPunct="1"/>
            <a:r>
              <a:rPr lang="zh-TW" altLang="zh-TW" b="1" dirty="0">
                <a:solidFill>
                  <a:schemeClr val="hlink"/>
                </a:solidFill>
                <a:latin typeface="微軟正黑體" pitchFamily="34" charset="-120"/>
                <a:ea typeface="微軟正黑體" pitchFamily="34" charset="-120"/>
              </a:rPr>
              <a:t>國中畢業生升學進路階梯圖</a:t>
            </a:r>
            <a:endParaRPr lang="zh-TW" altLang="en-US" b="1" dirty="0">
              <a:solidFill>
                <a:schemeClr val="hlink"/>
              </a:solidFill>
              <a:latin typeface="微軟正黑體" pitchFamily="34" charset="-120"/>
              <a:ea typeface="微軟正黑體" pitchFamily="34" charset="-120"/>
            </a:endParaRPr>
          </a:p>
        </p:txBody>
      </p:sp>
      <p:pic>
        <p:nvPicPr>
          <p:cNvPr id="76804" name="圖片 20"/>
          <p:cNvPicPr>
            <a:picLocks noChangeAspect="1"/>
          </p:cNvPicPr>
          <p:nvPr/>
        </p:nvPicPr>
        <p:blipFill>
          <a:blip r:embed="rId3"/>
          <a:srcRect/>
          <a:stretch>
            <a:fillRect/>
          </a:stretch>
        </p:blipFill>
        <p:spPr bwMode="auto">
          <a:xfrm>
            <a:off x="9520239" y="2266951"/>
            <a:ext cx="968375" cy="1114425"/>
          </a:xfrm>
          <a:prstGeom prst="rect">
            <a:avLst/>
          </a:prstGeom>
          <a:noFill/>
          <a:ln w="9525">
            <a:noFill/>
            <a:miter lim="800000"/>
            <a:headEnd/>
            <a:tailEnd/>
          </a:ln>
        </p:spPr>
      </p:pic>
      <p:grpSp>
        <p:nvGrpSpPr>
          <p:cNvPr id="2" name="群組 62"/>
          <p:cNvGrpSpPr>
            <a:grpSpLocks/>
          </p:cNvGrpSpPr>
          <p:nvPr/>
        </p:nvGrpSpPr>
        <p:grpSpPr bwMode="auto">
          <a:xfrm>
            <a:off x="1556936" y="909637"/>
            <a:ext cx="8784903" cy="5233989"/>
            <a:chOff x="468313" y="1460500"/>
            <a:chExt cx="8223250" cy="5186363"/>
          </a:xfrm>
        </p:grpSpPr>
        <p:grpSp>
          <p:nvGrpSpPr>
            <p:cNvPr id="76806" name="群組 49"/>
            <p:cNvGrpSpPr>
              <a:grpSpLocks/>
            </p:cNvGrpSpPr>
            <p:nvPr/>
          </p:nvGrpSpPr>
          <p:grpSpPr bwMode="auto">
            <a:xfrm>
              <a:off x="468313" y="1460500"/>
              <a:ext cx="8223250" cy="5186363"/>
              <a:chOff x="33757" y="487870"/>
              <a:chExt cx="9002739" cy="5920028"/>
            </a:xfrm>
          </p:grpSpPr>
          <p:pic>
            <p:nvPicPr>
              <p:cNvPr id="76815" name="Picture 2" descr="0419"/>
              <p:cNvPicPr>
                <a:picLocks noChangeAspect="1" noChangeArrowheads="1"/>
              </p:cNvPicPr>
              <p:nvPr/>
            </p:nvPicPr>
            <p:blipFill>
              <a:blip r:embed="rId4"/>
              <a:srcRect/>
              <a:stretch>
                <a:fillRect/>
              </a:stretch>
            </p:blipFill>
            <p:spPr bwMode="auto">
              <a:xfrm>
                <a:off x="2644612" y="3953801"/>
                <a:ext cx="3763592" cy="1888153"/>
              </a:xfrm>
              <a:prstGeom prst="rect">
                <a:avLst/>
              </a:prstGeom>
              <a:noFill/>
              <a:ln w="9525">
                <a:noFill/>
                <a:miter lim="800000"/>
                <a:headEnd/>
                <a:tailEnd/>
              </a:ln>
            </p:spPr>
          </p:pic>
          <p:sp>
            <p:nvSpPr>
              <p:cNvPr id="70" name="矩形 69"/>
              <p:cNvSpPr/>
              <p:nvPr/>
            </p:nvSpPr>
            <p:spPr bwMode="auto">
              <a:xfrm>
                <a:off x="35700" y="5904501"/>
                <a:ext cx="4464457" cy="503397"/>
              </a:xfrm>
              <a:prstGeom prst="rect">
                <a:avLst/>
              </a:prstGeom>
              <a:gradFill>
                <a:gsLst>
                  <a:gs pos="0">
                    <a:srgbClr val="FFFF00"/>
                  </a:gs>
                  <a:gs pos="100000">
                    <a:srgbClr val="FFC000"/>
                  </a:gs>
                </a:gsLst>
                <a:lin ang="0" scaled="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hangingPunct="1">
                  <a:defRPr/>
                </a:pPr>
                <a:r>
                  <a:rPr lang="zh-TW" altLang="en-US" sz="2000">
                    <a:latin typeface="微軟正黑體" pitchFamily="34" charset="-120"/>
                    <a:ea typeface="微軟正黑體" pitchFamily="34" charset="-120"/>
                  </a:rPr>
                  <a:t>進高中</a:t>
                </a:r>
              </a:p>
            </p:txBody>
          </p:sp>
          <p:sp>
            <p:nvSpPr>
              <p:cNvPr id="71" name="矩形 70"/>
              <p:cNvSpPr/>
              <p:nvPr/>
            </p:nvSpPr>
            <p:spPr bwMode="auto">
              <a:xfrm>
                <a:off x="4500157" y="5904501"/>
                <a:ext cx="4536339" cy="503397"/>
              </a:xfrm>
              <a:prstGeom prst="rect">
                <a:avLst/>
              </a:prstGeom>
              <a:gradFill>
                <a:gsLst>
                  <a:gs pos="0">
                    <a:schemeClr val="tx2">
                      <a:lumMod val="60000"/>
                      <a:lumOff val="40000"/>
                    </a:schemeClr>
                  </a:gs>
                  <a:gs pos="50000">
                    <a:schemeClr val="accent1">
                      <a:tint val="44500"/>
                      <a:satMod val="160000"/>
                    </a:schemeClr>
                  </a:gs>
                  <a:gs pos="100000">
                    <a:schemeClr val="accent1">
                      <a:lumMod val="40000"/>
                      <a:lumOff val="60000"/>
                    </a:schemeClr>
                  </a:gs>
                </a:gsLst>
                <a:lin ang="0" scaled="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hangingPunct="1">
                  <a:defRPr/>
                </a:pPr>
                <a:r>
                  <a:rPr lang="zh-TW" altLang="en-US" sz="2000">
                    <a:latin typeface="微軟正黑體" pitchFamily="34" charset="-120"/>
                    <a:ea typeface="微軟正黑體" pitchFamily="34" charset="-120"/>
                  </a:rPr>
                  <a:t>選技職</a:t>
                </a:r>
              </a:p>
            </p:txBody>
          </p:sp>
          <p:sp>
            <p:nvSpPr>
              <p:cNvPr id="72" name="向上箭號 2"/>
              <p:cNvSpPr/>
              <p:nvPr/>
            </p:nvSpPr>
            <p:spPr bwMode="auto">
              <a:xfrm>
                <a:off x="3363644" y="1484432"/>
                <a:ext cx="2271084" cy="4393466"/>
              </a:xfrm>
              <a:custGeom>
                <a:avLst/>
                <a:gdLst>
                  <a:gd name="connsiteX0" fmla="*/ 0 w 2592288"/>
                  <a:gd name="connsiteY0" fmla="*/ 1246709 h 4392488"/>
                  <a:gd name="connsiteX1" fmla="*/ 1296144 w 2592288"/>
                  <a:gd name="connsiteY1" fmla="*/ 0 h 4392488"/>
                  <a:gd name="connsiteX2" fmla="*/ 2592288 w 2592288"/>
                  <a:gd name="connsiteY2" fmla="*/ 1246709 h 4392488"/>
                  <a:gd name="connsiteX3" fmla="*/ 1944216 w 2592288"/>
                  <a:gd name="connsiteY3" fmla="*/ 1246709 h 4392488"/>
                  <a:gd name="connsiteX4" fmla="*/ 1944216 w 2592288"/>
                  <a:gd name="connsiteY4" fmla="*/ 4392488 h 4392488"/>
                  <a:gd name="connsiteX5" fmla="*/ 648072 w 2592288"/>
                  <a:gd name="connsiteY5" fmla="*/ 4392488 h 4392488"/>
                  <a:gd name="connsiteX6" fmla="*/ 648072 w 2592288"/>
                  <a:gd name="connsiteY6" fmla="*/ 1246709 h 4392488"/>
                  <a:gd name="connsiteX7" fmla="*/ 0 w 2592288"/>
                  <a:gd name="connsiteY7" fmla="*/ 1246709 h 4392488"/>
                  <a:gd name="connsiteX0" fmla="*/ 0 w 2431650"/>
                  <a:gd name="connsiteY0" fmla="*/ 1259066 h 4392488"/>
                  <a:gd name="connsiteX1" fmla="*/ 1135506 w 2431650"/>
                  <a:gd name="connsiteY1" fmla="*/ 0 h 4392488"/>
                  <a:gd name="connsiteX2" fmla="*/ 2431650 w 2431650"/>
                  <a:gd name="connsiteY2" fmla="*/ 1246709 h 4392488"/>
                  <a:gd name="connsiteX3" fmla="*/ 1783578 w 2431650"/>
                  <a:gd name="connsiteY3" fmla="*/ 1246709 h 4392488"/>
                  <a:gd name="connsiteX4" fmla="*/ 1783578 w 2431650"/>
                  <a:gd name="connsiteY4" fmla="*/ 4392488 h 4392488"/>
                  <a:gd name="connsiteX5" fmla="*/ 487434 w 2431650"/>
                  <a:gd name="connsiteY5" fmla="*/ 4392488 h 4392488"/>
                  <a:gd name="connsiteX6" fmla="*/ 487434 w 2431650"/>
                  <a:gd name="connsiteY6" fmla="*/ 1246709 h 4392488"/>
                  <a:gd name="connsiteX7" fmla="*/ 0 w 2431650"/>
                  <a:gd name="connsiteY7" fmla="*/ 1259066 h 4392488"/>
                  <a:gd name="connsiteX0" fmla="*/ 0 w 2308082"/>
                  <a:gd name="connsiteY0" fmla="*/ 1259066 h 4392488"/>
                  <a:gd name="connsiteX1" fmla="*/ 1135506 w 2308082"/>
                  <a:gd name="connsiteY1" fmla="*/ 0 h 4392488"/>
                  <a:gd name="connsiteX2" fmla="*/ 2308082 w 2308082"/>
                  <a:gd name="connsiteY2" fmla="*/ 1259066 h 4392488"/>
                  <a:gd name="connsiteX3" fmla="*/ 1783578 w 2308082"/>
                  <a:gd name="connsiteY3" fmla="*/ 1246709 h 4392488"/>
                  <a:gd name="connsiteX4" fmla="*/ 1783578 w 2308082"/>
                  <a:gd name="connsiteY4" fmla="*/ 4392488 h 4392488"/>
                  <a:gd name="connsiteX5" fmla="*/ 487434 w 2308082"/>
                  <a:gd name="connsiteY5" fmla="*/ 4392488 h 4392488"/>
                  <a:gd name="connsiteX6" fmla="*/ 487434 w 2308082"/>
                  <a:gd name="connsiteY6" fmla="*/ 1246709 h 4392488"/>
                  <a:gd name="connsiteX7" fmla="*/ 0 w 2308082"/>
                  <a:gd name="connsiteY7" fmla="*/ 1259066 h 4392488"/>
                  <a:gd name="connsiteX0" fmla="*/ 0 w 2271012"/>
                  <a:gd name="connsiteY0" fmla="*/ 1259066 h 4392488"/>
                  <a:gd name="connsiteX1" fmla="*/ 1135506 w 2271012"/>
                  <a:gd name="connsiteY1" fmla="*/ 0 h 4392488"/>
                  <a:gd name="connsiteX2" fmla="*/ 2271012 w 2271012"/>
                  <a:gd name="connsiteY2" fmla="*/ 1246709 h 4392488"/>
                  <a:gd name="connsiteX3" fmla="*/ 1783578 w 2271012"/>
                  <a:gd name="connsiteY3" fmla="*/ 1246709 h 4392488"/>
                  <a:gd name="connsiteX4" fmla="*/ 1783578 w 2271012"/>
                  <a:gd name="connsiteY4" fmla="*/ 4392488 h 4392488"/>
                  <a:gd name="connsiteX5" fmla="*/ 487434 w 2271012"/>
                  <a:gd name="connsiteY5" fmla="*/ 4392488 h 4392488"/>
                  <a:gd name="connsiteX6" fmla="*/ 487434 w 2271012"/>
                  <a:gd name="connsiteY6" fmla="*/ 1246709 h 4392488"/>
                  <a:gd name="connsiteX7" fmla="*/ 0 w 2271012"/>
                  <a:gd name="connsiteY7" fmla="*/ 1259066 h 439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1012" h="4392488">
                    <a:moveTo>
                      <a:pt x="0" y="1259066"/>
                    </a:moveTo>
                    <a:lnTo>
                      <a:pt x="1135506" y="0"/>
                    </a:lnTo>
                    <a:lnTo>
                      <a:pt x="2271012" y="1246709"/>
                    </a:lnTo>
                    <a:lnTo>
                      <a:pt x="1783578" y="1246709"/>
                    </a:lnTo>
                    <a:lnTo>
                      <a:pt x="1783578" y="4392488"/>
                    </a:lnTo>
                    <a:lnTo>
                      <a:pt x="487434" y="4392488"/>
                    </a:lnTo>
                    <a:lnTo>
                      <a:pt x="487434" y="1246709"/>
                    </a:lnTo>
                    <a:lnTo>
                      <a:pt x="0" y="1259066"/>
                    </a:lnTo>
                    <a:close/>
                  </a:path>
                </a:pathLst>
              </a:custGeom>
              <a:solidFill>
                <a:srgbClr val="FFCCFF"/>
              </a:solidFill>
              <a:ln w="38100" cap="flat" cmpd="sng" algn="ctr">
                <a:solidFill>
                  <a:srgbClr val="FF33CC"/>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hangingPunct="1">
                  <a:defRPr/>
                </a:pP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（博士班）</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（碩士班）</a:t>
                </a: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科技大學</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技術學院</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一般大學</a:t>
                </a:r>
                <a:endParaRPr lang="en-US" altLang="zh-TW" sz="1200" dirty="0">
                  <a:latin typeface="微軟正黑體" pitchFamily="34" charset="-120"/>
                  <a:ea typeface="微軟正黑體" pitchFamily="34" charset="-120"/>
                </a:endParaRPr>
              </a:p>
              <a:p>
                <a:pPr algn="ctr" eaLnBrk="1" hangingPunct="1">
                  <a:defRPr/>
                </a:pPr>
                <a:endParaRPr lang="zh-TW" altLang="en-US" sz="1400" dirty="0">
                  <a:latin typeface="微軟正黑體" pitchFamily="34" charset="-120"/>
                  <a:ea typeface="微軟正黑體" pitchFamily="34" charset="-120"/>
                </a:endParaRPr>
              </a:p>
            </p:txBody>
          </p:sp>
          <p:sp>
            <p:nvSpPr>
              <p:cNvPr id="76819" name="矩形 3"/>
              <p:cNvSpPr>
                <a:spLocks noChangeArrowheads="1"/>
              </p:cNvSpPr>
              <p:nvPr/>
            </p:nvSpPr>
            <p:spPr bwMode="auto">
              <a:xfrm>
                <a:off x="2627784" y="3573016"/>
                <a:ext cx="1184495" cy="2304256"/>
              </a:xfrm>
              <a:prstGeom prst="rect">
                <a:avLst/>
              </a:prstGeom>
              <a:solidFill>
                <a:srgbClr val="FFFFCC"/>
              </a:solidFill>
              <a:ln w="38100" algn="ctr">
                <a:solidFill>
                  <a:srgbClr val="FFC000"/>
                </a:solidFill>
                <a:round/>
                <a:headEnd/>
                <a:tailEnd/>
              </a:ln>
            </p:spPr>
            <p:txBody>
              <a:bodyPr/>
              <a:lstStyle/>
              <a:p>
                <a:pPr eaLnBrk="1" hangingPunct="1"/>
                <a:endParaRPr lang="en-US" altLang="zh-TW" sz="16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一般大學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科技大學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技術學院</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軍警學校</a:t>
                </a:r>
                <a:endParaRPr lang="en-US" altLang="zh-TW" sz="1200">
                  <a:latin typeface="微軟正黑體" pitchFamily="34" charset="-120"/>
                  <a:ea typeface="微軟正黑體" pitchFamily="34" charset="-120"/>
                </a:endParaRPr>
              </a:p>
              <a:p>
                <a:pPr eaLnBrk="1" hangingPunct="1"/>
                <a:endParaRPr lang="zh-TW" altLang="en-US" sz="1600">
                  <a:latin typeface="微軟正黑體" pitchFamily="34" charset="-120"/>
                  <a:ea typeface="微軟正黑體" pitchFamily="34" charset="-120"/>
                </a:endParaRPr>
              </a:p>
            </p:txBody>
          </p:sp>
          <p:sp>
            <p:nvSpPr>
              <p:cNvPr id="76820" name="矩形 7"/>
              <p:cNvSpPr>
                <a:spLocks noChangeArrowheads="1"/>
              </p:cNvSpPr>
              <p:nvPr/>
            </p:nvSpPr>
            <p:spPr bwMode="auto">
              <a:xfrm>
                <a:off x="5184068" y="3573017"/>
                <a:ext cx="1224136" cy="2330822"/>
              </a:xfrm>
              <a:prstGeom prst="rect">
                <a:avLst/>
              </a:prstGeom>
              <a:solidFill>
                <a:srgbClr val="FFFFCC"/>
              </a:solidFill>
              <a:ln w="38100" algn="ctr">
                <a:solidFill>
                  <a:srgbClr val="FFC000"/>
                </a:solidFill>
                <a:round/>
                <a:headEnd/>
                <a:tailEnd/>
              </a:ln>
            </p:spPr>
            <p:txBody>
              <a:bodyPr/>
              <a:lstStyle/>
              <a:p>
                <a:pPr eaLnBrk="1" hangingPunct="1"/>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科技大學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技術學院</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二專</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一般大學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軍警校院</a:t>
                </a:r>
              </a:p>
            </p:txBody>
          </p:sp>
          <p:sp>
            <p:nvSpPr>
              <p:cNvPr id="75" name="矩形 74"/>
              <p:cNvSpPr/>
              <p:nvPr/>
            </p:nvSpPr>
            <p:spPr bwMode="auto">
              <a:xfrm>
                <a:off x="1403402" y="4365663"/>
                <a:ext cx="1225879" cy="1512236"/>
              </a:xfrm>
              <a:prstGeom prst="rect">
                <a:avLst/>
              </a:prstGeom>
              <a:solidFill>
                <a:srgbClr val="CCFF99"/>
              </a:solidFill>
              <a:ln w="38100" cap="flat" cmpd="sng" algn="ctr">
                <a:solidFill>
                  <a:srgbClr val="92D05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普通高中</a:t>
                </a:r>
                <a:endParaRPr lang="en-US" altLang="zh-TW" sz="1200" dirty="0">
                  <a:latin typeface="微軟正黑體" pitchFamily="34" charset="-120"/>
                  <a:ea typeface="微軟正黑體" pitchFamily="34" charset="-120"/>
                </a:endParaRPr>
              </a:p>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綜合高中</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（學術學程）</a:t>
                </a:r>
                <a:endParaRPr lang="en-US" altLang="zh-TW" sz="1200" dirty="0">
                  <a:latin typeface="微軟正黑體" pitchFamily="34" charset="-120"/>
                  <a:ea typeface="微軟正黑體" pitchFamily="34" charset="-120"/>
                </a:endParaRPr>
              </a:p>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單科高中</a:t>
                </a:r>
                <a:endParaRPr lang="en-US" altLang="zh-TW" sz="1200" dirty="0">
                  <a:latin typeface="微軟正黑體" pitchFamily="34" charset="-120"/>
                  <a:ea typeface="微軟正黑體" pitchFamily="34" charset="-120"/>
                </a:endParaRPr>
              </a:p>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實驗高中</a:t>
                </a:r>
                <a:endParaRPr lang="en-US" altLang="zh-TW" sz="1200" dirty="0">
                  <a:latin typeface="微軟正黑體" pitchFamily="34" charset="-120"/>
                  <a:ea typeface="微軟正黑體" pitchFamily="34" charset="-120"/>
                </a:endParaRPr>
              </a:p>
              <a:p>
                <a:pPr eaLnBrk="1" hangingPunct="1">
                  <a:defRPr/>
                </a:pPr>
                <a:endParaRPr lang="zh-TW" altLang="en-US" sz="1600" dirty="0">
                  <a:latin typeface="微軟正黑體" pitchFamily="34" charset="-120"/>
                  <a:ea typeface="微軟正黑體" pitchFamily="34" charset="-120"/>
                </a:endParaRPr>
              </a:p>
            </p:txBody>
          </p:sp>
          <p:sp>
            <p:nvSpPr>
              <p:cNvPr id="76" name="矩形 75"/>
              <p:cNvSpPr/>
              <p:nvPr/>
            </p:nvSpPr>
            <p:spPr bwMode="auto">
              <a:xfrm>
                <a:off x="179464" y="5229213"/>
                <a:ext cx="1223937" cy="648685"/>
              </a:xfrm>
              <a:prstGeom prst="rect">
                <a:avLst/>
              </a:prstGeom>
              <a:solidFill>
                <a:schemeClr val="tx2">
                  <a:lumMod val="20000"/>
                  <a:lumOff val="80000"/>
                </a:schemeClr>
              </a:solidFill>
              <a:ln w="38100" cap="flat" cmpd="sng" algn="ctr">
                <a:solidFill>
                  <a:srgbClr val="00B0F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eaLnBrk="1" hangingPunct="1">
                  <a:defRPr/>
                </a:pPr>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國中畢業</a:t>
                </a:r>
                <a:endParaRPr lang="en-US" altLang="zh-TW" sz="1200">
                  <a:latin typeface="微軟正黑體" pitchFamily="34" charset="-120"/>
                  <a:ea typeface="微軟正黑體" pitchFamily="34" charset="-120"/>
                </a:endParaRPr>
              </a:p>
            </p:txBody>
          </p:sp>
          <p:sp>
            <p:nvSpPr>
              <p:cNvPr id="77" name="矩形 76"/>
              <p:cNvSpPr/>
              <p:nvPr/>
            </p:nvSpPr>
            <p:spPr bwMode="auto">
              <a:xfrm>
                <a:off x="6442915" y="4365663"/>
                <a:ext cx="1225879" cy="1512236"/>
              </a:xfrm>
              <a:prstGeom prst="rect">
                <a:avLst/>
              </a:prstGeom>
              <a:solidFill>
                <a:srgbClr val="CCFF99"/>
              </a:solidFill>
              <a:ln w="38100" cap="flat" cmpd="sng" algn="ctr">
                <a:solidFill>
                  <a:srgbClr val="92D05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高職</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五專</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綜合高中</a:t>
                </a:r>
                <a:endParaRPr lang="en-US" altLang="zh-TW" sz="1100">
                  <a:latin typeface="微軟正黑體" pitchFamily="34" charset="-120"/>
                  <a:ea typeface="微軟正黑體" pitchFamily="34" charset="-120"/>
                </a:endParaRPr>
              </a:p>
              <a:p>
                <a:pPr eaLnBrk="1" hangingPunct="1">
                  <a:defRPr/>
                </a:pPr>
                <a:r>
                  <a:rPr lang="zh-TW" altLang="en-US" sz="1100">
                    <a:latin typeface="微軟正黑體" pitchFamily="34" charset="-120"/>
                    <a:ea typeface="微軟正黑體" pitchFamily="34" charset="-120"/>
                  </a:rPr>
                  <a:t>（專門學程）</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實用技能學程</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建教合作班</a:t>
                </a:r>
              </a:p>
            </p:txBody>
          </p:sp>
          <p:sp>
            <p:nvSpPr>
              <p:cNvPr id="78" name="矩形 77"/>
              <p:cNvSpPr/>
              <p:nvPr/>
            </p:nvSpPr>
            <p:spPr bwMode="auto">
              <a:xfrm>
                <a:off x="7668795" y="5229213"/>
                <a:ext cx="1223937" cy="648685"/>
              </a:xfrm>
              <a:prstGeom prst="rect">
                <a:avLst/>
              </a:prstGeom>
              <a:solidFill>
                <a:schemeClr val="tx2">
                  <a:lumMod val="20000"/>
                  <a:lumOff val="80000"/>
                </a:schemeClr>
              </a:solidFill>
              <a:ln w="38100" cap="flat" cmpd="sng" algn="ctr">
                <a:solidFill>
                  <a:srgbClr val="00B0F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eaLnBrk="1" hangingPunct="1">
                  <a:defRPr/>
                </a:pPr>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國中畢業</a:t>
                </a:r>
                <a:endParaRPr lang="en-US" altLang="zh-TW" sz="1200">
                  <a:latin typeface="微軟正黑體" pitchFamily="34" charset="-120"/>
                  <a:ea typeface="微軟正黑體" pitchFamily="34" charset="-120"/>
                </a:endParaRPr>
              </a:p>
            </p:txBody>
          </p:sp>
          <p:sp>
            <p:nvSpPr>
              <p:cNvPr id="76825" name="矩形 13"/>
              <p:cNvSpPr>
                <a:spLocks noChangeArrowheads="1"/>
              </p:cNvSpPr>
              <p:nvPr/>
            </p:nvSpPr>
            <p:spPr bwMode="auto">
              <a:xfrm>
                <a:off x="179512" y="4351711"/>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國中</a:t>
                </a:r>
              </a:p>
            </p:txBody>
          </p:sp>
          <p:grpSp>
            <p:nvGrpSpPr>
              <p:cNvPr id="76826" name="群組 16"/>
              <p:cNvGrpSpPr>
                <a:grpSpLocks/>
              </p:cNvGrpSpPr>
              <p:nvPr/>
            </p:nvGrpSpPr>
            <p:grpSpPr bwMode="auto">
              <a:xfrm>
                <a:off x="33757" y="3476427"/>
                <a:ext cx="3780085" cy="2438008"/>
                <a:chOff x="33757" y="3476427"/>
                <a:chExt cx="3780085" cy="2438008"/>
              </a:xfrm>
            </p:grpSpPr>
            <p:sp>
              <p:nvSpPr>
                <p:cNvPr id="76848" name="矩形 15"/>
                <p:cNvSpPr>
                  <a:spLocks noChangeArrowheads="1"/>
                </p:cNvSpPr>
                <p:nvPr/>
              </p:nvSpPr>
              <p:spPr bwMode="auto">
                <a:xfrm>
                  <a:off x="34925" y="5131784"/>
                  <a:ext cx="140004" cy="782651"/>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9" name="矩形 18"/>
                <p:cNvSpPr>
                  <a:spLocks noChangeArrowheads="1"/>
                </p:cNvSpPr>
                <p:nvPr/>
              </p:nvSpPr>
              <p:spPr bwMode="auto">
                <a:xfrm>
                  <a:off x="33757" y="5096788"/>
                  <a:ext cx="1256184" cy="130906"/>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0" name="矩形 19"/>
                <p:cNvSpPr>
                  <a:spLocks noChangeArrowheads="1"/>
                </p:cNvSpPr>
                <p:nvPr/>
              </p:nvSpPr>
              <p:spPr bwMode="auto">
                <a:xfrm>
                  <a:off x="1291680" y="4273320"/>
                  <a:ext cx="111968" cy="922568"/>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1" name="矩形 20"/>
                <p:cNvSpPr>
                  <a:spLocks noChangeArrowheads="1"/>
                </p:cNvSpPr>
                <p:nvPr/>
              </p:nvSpPr>
              <p:spPr bwMode="auto">
                <a:xfrm>
                  <a:off x="1291680" y="4250258"/>
                  <a:ext cx="1205086" cy="101453"/>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2" name="矩形 21"/>
                <p:cNvSpPr>
                  <a:spLocks noChangeArrowheads="1"/>
                </p:cNvSpPr>
                <p:nvPr/>
              </p:nvSpPr>
              <p:spPr bwMode="auto">
                <a:xfrm>
                  <a:off x="2496766" y="3490913"/>
                  <a:ext cx="127372" cy="862012"/>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3" name="矩形 22"/>
                <p:cNvSpPr>
                  <a:spLocks noChangeArrowheads="1"/>
                </p:cNvSpPr>
                <p:nvPr/>
              </p:nvSpPr>
              <p:spPr bwMode="auto">
                <a:xfrm>
                  <a:off x="2490788" y="3476427"/>
                  <a:ext cx="1323054" cy="96589"/>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grpSp>
          <p:grpSp>
            <p:nvGrpSpPr>
              <p:cNvPr id="76827" name="群組 24"/>
              <p:cNvGrpSpPr>
                <a:grpSpLocks/>
              </p:cNvGrpSpPr>
              <p:nvPr/>
            </p:nvGrpSpPr>
            <p:grpSpPr bwMode="auto">
              <a:xfrm flipH="1">
                <a:off x="5184067" y="3476427"/>
                <a:ext cx="3812043" cy="2438008"/>
                <a:chOff x="33757" y="3476427"/>
                <a:chExt cx="3780085" cy="2438008"/>
              </a:xfrm>
            </p:grpSpPr>
            <p:sp>
              <p:nvSpPr>
                <p:cNvPr id="76842" name="矩形 25"/>
                <p:cNvSpPr>
                  <a:spLocks noChangeArrowheads="1"/>
                </p:cNvSpPr>
                <p:nvPr/>
              </p:nvSpPr>
              <p:spPr bwMode="auto">
                <a:xfrm>
                  <a:off x="34925" y="5131784"/>
                  <a:ext cx="140004" cy="782651"/>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3" name="矩形 26"/>
                <p:cNvSpPr>
                  <a:spLocks noChangeArrowheads="1"/>
                </p:cNvSpPr>
                <p:nvPr/>
              </p:nvSpPr>
              <p:spPr bwMode="auto">
                <a:xfrm>
                  <a:off x="33757" y="5096788"/>
                  <a:ext cx="1256184" cy="130906"/>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4" name="矩形 27"/>
                <p:cNvSpPr>
                  <a:spLocks noChangeArrowheads="1"/>
                </p:cNvSpPr>
                <p:nvPr/>
              </p:nvSpPr>
              <p:spPr bwMode="auto">
                <a:xfrm>
                  <a:off x="1291680" y="4273320"/>
                  <a:ext cx="111968" cy="922568"/>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5" name="矩形 28"/>
                <p:cNvSpPr>
                  <a:spLocks noChangeArrowheads="1"/>
                </p:cNvSpPr>
                <p:nvPr/>
              </p:nvSpPr>
              <p:spPr bwMode="auto">
                <a:xfrm>
                  <a:off x="1291680" y="4250258"/>
                  <a:ext cx="1205086" cy="101453"/>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6" name="矩形 29"/>
                <p:cNvSpPr>
                  <a:spLocks noChangeArrowheads="1"/>
                </p:cNvSpPr>
                <p:nvPr/>
              </p:nvSpPr>
              <p:spPr bwMode="auto">
                <a:xfrm>
                  <a:off x="2496766" y="3490913"/>
                  <a:ext cx="127372" cy="862012"/>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7" name="矩形 30"/>
                <p:cNvSpPr>
                  <a:spLocks noChangeArrowheads="1"/>
                </p:cNvSpPr>
                <p:nvPr/>
              </p:nvSpPr>
              <p:spPr bwMode="auto">
                <a:xfrm>
                  <a:off x="2490788" y="3476427"/>
                  <a:ext cx="1323054" cy="96589"/>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grpSp>
          <p:sp>
            <p:nvSpPr>
              <p:cNvPr id="76828" name="直角三角形 17"/>
              <p:cNvSpPr>
                <a:spLocks noChangeArrowheads="1"/>
              </p:cNvSpPr>
              <p:nvPr/>
            </p:nvSpPr>
            <p:spPr bwMode="auto">
              <a:xfrm>
                <a:off x="6588224" y="3921919"/>
                <a:ext cx="216024" cy="263165"/>
              </a:xfrm>
              <a:prstGeom prst="rtTriangle">
                <a:avLst/>
              </a:prstGeom>
              <a:gradFill rotWithShape="0">
                <a:gsLst>
                  <a:gs pos="0">
                    <a:srgbClr val="92D050"/>
                  </a:gs>
                  <a:gs pos="100000">
                    <a:srgbClr val="FFC00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29" name="直角三角形 32"/>
              <p:cNvSpPr>
                <a:spLocks noChangeArrowheads="1"/>
              </p:cNvSpPr>
              <p:nvPr/>
            </p:nvSpPr>
            <p:spPr bwMode="auto">
              <a:xfrm flipH="1">
                <a:off x="2195735" y="3922133"/>
                <a:ext cx="218293" cy="263165"/>
              </a:xfrm>
              <a:prstGeom prst="rtTriangle">
                <a:avLst/>
              </a:prstGeom>
              <a:gradFill rotWithShape="0">
                <a:gsLst>
                  <a:gs pos="0">
                    <a:srgbClr val="92D050"/>
                  </a:gs>
                  <a:gs pos="100000">
                    <a:srgbClr val="FFC00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30" name="直角三角形 33"/>
              <p:cNvSpPr>
                <a:spLocks noChangeArrowheads="1"/>
              </p:cNvSpPr>
              <p:nvPr/>
            </p:nvSpPr>
            <p:spPr bwMode="auto">
              <a:xfrm flipH="1">
                <a:off x="988462" y="4766296"/>
                <a:ext cx="218293" cy="263165"/>
              </a:xfrm>
              <a:prstGeom prst="rtTriangle">
                <a:avLst/>
              </a:prstGeom>
              <a:gradFill rotWithShape="0">
                <a:gsLst>
                  <a:gs pos="0">
                    <a:srgbClr val="00B0F0"/>
                  </a:gs>
                  <a:gs pos="100000">
                    <a:srgbClr val="92D05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31" name="直角三角形 34"/>
              <p:cNvSpPr>
                <a:spLocks noChangeArrowheads="1"/>
              </p:cNvSpPr>
              <p:nvPr/>
            </p:nvSpPr>
            <p:spPr bwMode="auto">
              <a:xfrm>
                <a:off x="7812359" y="4769874"/>
                <a:ext cx="218457" cy="263165"/>
              </a:xfrm>
              <a:prstGeom prst="rtTriangle">
                <a:avLst/>
              </a:prstGeom>
              <a:gradFill rotWithShape="0">
                <a:gsLst>
                  <a:gs pos="0">
                    <a:srgbClr val="00B0F0"/>
                  </a:gs>
                  <a:gs pos="100000">
                    <a:srgbClr val="92D05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32" name="矩形 35"/>
              <p:cNvSpPr>
                <a:spLocks noChangeArrowheads="1"/>
              </p:cNvSpPr>
              <p:nvPr/>
            </p:nvSpPr>
            <p:spPr bwMode="auto">
              <a:xfrm>
                <a:off x="1331639" y="3429000"/>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高中</a:t>
                </a:r>
              </a:p>
            </p:txBody>
          </p:sp>
          <p:sp>
            <p:nvSpPr>
              <p:cNvPr id="76833" name="矩形 36"/>
              <p:cNvSpPr>
                <a:spLocks noChangeArrowheads="1"/>
              </p:cNvSpPr>
              <p:nvPr/>
            </p:nvSpPr>
            <p:spPr bwMode="auto">
              <a:xfrm>
                <a:off x="2509910" y="2759945"/>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大學</a:t>
                </a:r>
              </a:p>
            </p:txBody>
          </p:sp>
          <p:sp>
            <p:nvSpPr>
              <p:cNvPr id="76834" name="矩形 37"/>
              <p:cNvSpPr>
                <a:spLocks noChangeArrowheads="1"/>
              </p:cNvSpPr>
              <p:nvPr/>
            </p:nvSpPr>
            <p:spPr bwMode="auto">
              <a:xfrm>
                <a:off x="7956376" y="4365104"/>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國中</a:t>
                </a:r>
              </a:p>
            </p:txBody>
          </p:sp>
          <p:sp>
            <p:nvSpPr>
              <p:cNvPr id="76835" name="矩形 38"/>
              <p:cNvSpPr>
                <a:spLocks noChangeArrowheads="1"/>
              </p:cNvSpPr>
              <p:nvPr/>
            </p:nvSpPr>
            <p:spPr bwMode="auto">
              <a:xfrm>
                <a:off x="6804248" y="3442392"/>
                <a:ext cx="864096" cy="634679"/>
              </a:xfrm>
              <a:prstGeom prst="rect">
                <a:avLst/>
              </a:prstGeom>
              <a:solidFill>
                <a:srgbClr val="CCFFFF"/>
              </a:solidFill>
              <a:ln w="9525">
                <a:noFill/>
                <a:miter lim="800000"/>
                <a:headEnd/>
                <a:tailEnd/>
              </a:ln>
            </p:spPr>
            <p:txBody>
              <a:bodyPr/>
              <a:lstStyle/>
              <a:p>
                <a:pPr algn="ctr" eaLnBrk="1" hangingPunct="1"/>
                <a:r>
                  <a:rPr lang="zh-TW" altLang="en-US" sz="1600">
                    <a:latin typeface="微軟正黑體" pitchFamily="34" charset="-120"/>
                    <a:ea typeface="微軟正黑體" pitchFamily="34" charset="-120"/>
                  </a:rPr>
                  <a:t>高職</a:t>
                </a:r>
                <a:r>
                  <a:rPr lang="en-US" altLang="zh-TW" sz="1600">
                    <a:latin typeface="微軟正黑體" pitchFamily="34" charset="-120"/>
                    <a:ea typeface="微軟正黑體" pitchFamily="34" charset="-120"/>
                  </a:rPr>
                  <a:t>/</a:t>
                </a:r>
                <a:r>
                  <a:rPr lang="zh-TW" altLang="en-US" sz="1600">
                    <a:latin typeface="微軟正黑體" pitchFamily="34" charset="-120"/>
                    <a:ea typeface="微軟正黑體" pitchFamily="34" charset="-120"/>
                  </a:rPr>
                  <a:t>五專</a:t>
                </a:r>
              </a:p>
            </p:txBody>
          </p:sp>
          <p:sp>
            <p:nvSpPr>
              <p:cNvPr id="76836" name="矩形 39"/>
              <p:cNvSpPr>
                <a:spLocks noChangeArrowheads="1"/>
              </p:cNvSpPr>
              <p:nvPr/>
            </p:nvSpPr>
            <p:spPr bwMode="auto">
              <a:xfrm>
                <a:off x="5652120" y="2773338"/>
                <a:ext cx="864096" cy="655662"/>
              </a:xfrm>
              <a:prstGeom prst="rect">
                <a:avLst/>
              </a:prstGeom>
              <a:solidFill>
                <a:srgbClr val="CCFFFF"/>
              </a:solidFill>
              <a:ln w="9525">
                <a:noFill/>
                <a:miter lim="800000"/>
                <a:headEnd/>
                <a:tailEnd/>
              </a:ln>
            </p:spPr>
            <p:txBody>
              <a:bodyPr/>
              <a:lstStyle/>
              <a:p>
                <a:pPr algn="ctr" eaLnBrk="1" hangingPunct="1"/>
                <a:r>
                  <a:rPr lang="zh-TW" altLang="en-US" sz="1600">
                    <a:latin typeface="微軟正黑體" pitchFamily="34" charset="-120"/>
                    <a:ea typeface="微軟正黑體" pitchFamily="34" charset="-120"/>
                  </a:rPr>
                  <a:t>大學</a:t>
                </a:r>
                <a:r>
                  <a:rPr lang="en-US" altLang="zh-TW" sz="1600">
                    <a:latin typeface="微軟正黑體" pitchFamily="34" charset="-120"/>
                    <a:ea typeface="微軟正黑體" pitchFamily="34" charset="-120"/>
                  </a:rPr>
                  <a:t>/</a:t>
                </a:r>
                <a:r>
                  <a:rPr lang="zh-TW" altLang="en-US" sz="1600">
                    <a:latin typeface="微軟正黑體" pitchFamily="34" charset="-120"/>
                    <a:ea typeface="微軟正黑體" pitchFamily="34" charset="-120"/>
                  </a:rPr>
                  <a:t>二專</a:t>
                </a:r>
              </a:p>
            </p:txBody>
          </p:sp>
          <p:sp>
            <p:nvSpPr>
              <p:cNvPr id="76837" name="矩形 40"/>
              <p:cNvSpPr>
                <a:spLocks noChangeArrowheads="1"/>
              </p:cNvSpPr>
              <p:nvPr/>
            </p:nvSpPr>
            <p:spPr bwMode="auto">
              <a:xfrm>
                <a:off x="3904889" y="844662"/>
                <a:ext cx="119020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研究所</a:t>
                </a:r>
              </a:p>
            </p:txBody>
          </p:sp>
          <p:grpSp>
            <p:nvGrpSpPr>
              <p:cNvPr id="76838" name="群組 41"/>
              <p:cNvGrpSpPr>
                <a:grpSpLocks/>
              </p:cNvGrpSpPr>
              <p:nvPr/>
            </p:nvGrpSpPr>
            <p:grpSpPr bwMode="auto">
              <a:xfrm rot="-1116729">
                <a:off x="233223" y="487870"/>
                <a:ext cx="8505043" cy="4119887"/>
                <a:chOff x="-1097941" y="1152808"/>
                <a:chExt cx="6198322" cy="4200461"/>
              </a:xfrm>
            </p:grpSpPr>
            <p:sp>
              <p:nvSpPr>
                <p:cNvPr id="93" name="圖案 92"/>
                <p:cNvSpPr/>
                <p:nvPr/>
              </p:nvSpPr>
              <p:spPr>
                <a:xfrm rot="474396">
                  <a:off x="-1097647" y="1150812"/>
                  <a:ext cx="2472068" cy="2286638"/>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4" name="手繪多邊形 93"/>
                <p:cNvSpPr/>
                <p:nvPr/>
              </p:nvSpPr>
              <p:spPr>
                <a:xfrm>
                  <a:off x="-513477" y="1254253"/>
                  <a:ext cx="1645214" cy="650941"/>
                </a:xfrm>
                <a:custGeom>
                  <a:avLst/>
                  <a:gdLst>
                    <a:gd name="connsiteX0" fmla="*/ 0 w 1654048"/>
                    <a:gd name="connsiteY0" fmla="*/ 0 h 650240"/>
                    <a:gd name="connsiteX1" fmla="*/ 1654048 w 1654048"/>
                    <a:gd name="connsiteY1" fmla="*/ 0 h 650240"/>
                    <a:gd name="connsiteX2" fmla="*/ 1654048 w 1654048"/>
                    <a:gd name="connsiteY2" fmla="*/ 650240 h 650240"/>
                    <a:gd name="connsiteX3" fmla="*/ 0 w 1654048"/>
                    <a:gd name="connsiteY3" fmla="*/ 650240 h 650240"/>
                    <a:gd name="connsiteX4" fmla="*/ 0 w 1654048"/>
                    <a:gd name="connsiteY4" fmla="*/ 0 h 65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048" h="650240">
                      <a:moveTo>
                        <a:pt x="0" y="0"/>
                      </a:moveTo>
                      <a:lnTo>
                        <a:pt x="1654048" y="0"/>
                      </a:lnTo>
                      <a:lnTo>
                        <a:pt x="1654048" y="650240"/>
                      </a:lnTo>
                      <a:lnTo>
                        <a:pt x="0" y="6502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45720" rIns="45720" spcCol="1270" anchor="b"/>
                <a:lstStyle/>
                <a:p>
                  <a:pPr algn="ctr" defTabSz="1600200" eaLnBrk="1" hangingPunct="1">
                    <a:lnSpc>
                      <a:spcPct val="90000"/>
                    </a:lnSpc>
                    <a:spcAft>
                      <a:spcPct val="35000"/>
                    </a:spcAft>
                    <a:defRPr/>
                  </a:pPr>
                  <a:endParaRPr lang="zh-TW" altLang="en-US" sz="3600" dirty="0"/>
                </a:p>
              </p:txBody>
            </p:sp>
            <p:sp>
              <p:nvSpPr>
                <p:cNvPr id="95" name="圖案 94"/>
                <p:cNvSpPr/>
                <p:nvPr/>
              </p:nvSpPr>
              <p:spPr>
                <a:xfrm rot="1561976" flipH="1">
                  <a:off x="2627634" y="2861913"/>
                  <a:ext cx="2433841" cy="2430596"/>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sp>
          <p:nvSpPr>
            <p:cNvPr id="65" name="向右箭號 64"/>
            <p:cNvSpPr/>
            <p:nvPr/>
          </p:nvSpPr>
          <p:spPr bwMode="auto">
            <a:xfrm>
              <a:off x="470088" y="6247084"/>
              <a:ext cx="523491" cy="360339"/>
            </a:xfrm>
            <a:prstGeom prst="rightArrow">
              <a:avLst/>
            </a:prstGeom>
            <a:solidFill>
              <a:schemeClr val="accent2">
                <a:lumMod val="20000"/>
                <a:lumOff val="80000"/>
              </a:schemeClr>
            </a:solidFill>
            <a:ln w="9525" cap="flat" cmpd="sng" algn="ctr">
              <a:noFill/>
              <a:prstDash val="solid"/>
              <a:round/>
              <a:headEnd type="none" w="med" len="med"/>
              <a:tailEnd type="none" w="med" len="med"/>
            </a:ln>
            <a:effectLst/>
          </p:spPr>
          <p:txBody>
            <a:bodyPr/>
            <a:lstStyle/>
            <a:p>
              <a:pPr eaLnBrk="1" hangingPunct="1">
                <a:defRPr/>
              </a:pPr>
              <a:endParaRPr lang="zh-TW" altLang="en-US">
                <a:latin typeface="微軟正黑體" pitchFamily="34" charset="-120"/>
                <a:ea typeface="微軟正黑體" pitchFamily="34" charset="-120"/>
              </a:endParaRPr>
            </a:p>
          </p:txBody>
        </p:sp>
        <p:sp>
          <p:nvSpPr>
            <p:cNvPr id="66" name="向右箭號 65"/>
            <p:cNvSpPr/>
            <p:nvPr/>
          </p:nvSpPr>
          <p:spPr bwMode="auto">
            <a:xfrm flipH="1">
              <a:off x="8223083" y="6257840"/>
              <a:ext cx="468480" cy="358546"/>
            </a:xfrm>
            <a:prstGeom prst="rightArrow">
              <a:avLst/>
            </a:prstGeom>
            <a:solidFill>
              <a:schemeClr val="accent2">
                <a:lumMod val="20000"/>
                <a:lumOff val="80000"/>
              </a:schemeClr>
            </a:solidFill>
            <a:ln w="9525" cap="flat" cmpd="sng" algn="ctr">
              <a:noFill/>
              <a:prstDash val="solid"/>
              <a:round/>
              <a:headEnd type="none" w="med" len="med"/>
              <a:tailEnd type="none" w="med" len="med"/>
            </a:ln>
            <a:effectLst/>
          </p:spPr>
          <p:txBody>
            <a:bodyPr/>
            <a:lstStyle/>
            <a:p>
              <a:pPr eaLnBrk="1" hangingPunct="1">
                <a:defRPr/>
              </a:pPr>
              <a:endParaRPr lang="zh-TW" altLang="en-US">
                <a:latin typeface="微軟正黑體" pitchFamily="34" charset="-120"/>
                <a:ea typeface="微軟正黑體" pitchFamily="34" charset="-120"/>
              </a:endParaRPr>
            </a:p>
          </p:txBody>
        </p:sp>
        <p:sp>
          <p:nvSpPr>
            <p:cNvPr id="67" name="弧形 51"/>
            <p:cNvSpPr/>
            <p:nvPr/>
          </p:nvSpPr>
          <p:spPr bwMode="auto">
            <a:xfrm>
              <a:off x="3143388" y="2268714"/>
              <a:ext cx="3734927" cy="1441193"/>
            </a:xfrm>
            <a:custGeom>
              <a:avLst/>
              <a:gdLst>
                <a:gd name="connsiteX0" fmla="*/ 2713 w 2880389"/>
                <a:gd name="connsiteY0" fmla="*/ 646379 h 1377254"/>
                <a:gd name="connsiteX1" fmla="*/ 1450271 w 2880389"/>
                <a:gd name="connsiteY1" fmla="*/ 17 h 1377254"/>
                <a:gd name="connsiteX2" fmla="*/ 2880390 w 2880389"/>
                <a:gd name="connsiteY2" fmla="*/ 688457 h 1377254"/>
                <a:gd name="connsiteX3" fmla="*/ 1440195 w 2880389"/>
                <a:gd name="connsiteY3" fmla="*/ 688627 h 1377254"/>
                <a:gd name="connsiteX4" fmla="*/ 2713 w 2880389"/>
                <a:gd name="connsiteY4" fmla="*/ 646379 h 1377254"/>
                <a:gd name="connsiteX0" fmla="*/ 2713 w 2880389"/>
                <a:gd name="connsiteY0" fmla="*/ 646379 h 1377254"/>
                <a:gd name="connsiteX1" fmla="*/ 1450271 w 2880389"/>
                <a:gd name="connsiteY1" fmla="*/ 17 h 1377254"/>
                <a:gd name="connsiteX2" fmla="*/ 2880390 w 2880389"/>
                <a:gd name="connsiteY2" fmla="*/ 688457 h 1377254"/>
                <a:gd name="connsiteX0" fmla="*/ 0 w 3487277"/>
                <a:gd name="connsiteY0" fmla="*/ 646379 h 1640957"/>
                <a:gd name="connsiteX1" fmla="*/ 1447558 w 3487277"/>
                <a:gd name="connsiteY1" fmla="*/ 17 h 1640957"/>
                <a:gd name="connsiteX2" fmla="*/ 2877677 w 3487277"/>
                <a:gd name="connsiteY2" fmla="*/ 688457 h 1640957"/>
                <a:gd name="connsiteX3" fmla="*/ 1437482 w 3487277"/>
                <a:gd name="connsiteY3" fmla="*/ 688627 h 1640957"/>
                <a:gd name="connsiteX4" fmla="*/ 0 w 3487277"/>
                <a:gd name="connsiteY4" fmla="*/ 646379 h 1640957"/>
                <a:gd name="connsiteX0" fmla="*/ 0 w 3487277"/>
                <a:gd name="connsiteY0" fmla="*/ 646379 h 1640957"/>
                <a:gd name="connsiteX1" fmla="*/ 1447558 w 3487277"/>
                <a:gd name="connsiteY1" fmla="*/ 17 h 1640957"/>
                <a:gd name="connsiteX2" fmla="*/ 3487277 w 3487277"/>
                <a:gd name="connsiteY2" fmla="*/ 1640957 h 1640957"/>
                <a:gd name="connsiteX0" fmla="*/ 266700 w 3753977"/>
                <a:gd name="connsiteY0" fmla="*/ 646379 h 1640957"/>
                <a:gd name="connsiteX1" fmla="*/ 1714258 w 3753977"/>
                <a:gd name="connsiteY1" fmla="*/ 17 h 1640957"/>
                <a:gd name="connsiteX2" fmla="*/ 3144377 w 3753977"/>
                <a:gd name="connsiteY2" fmla="*/ 688457 h 1640957"/>
                <a:gd name="connsiteX3" fmla="*/ 1704182 w 3753977"/>
                <a:gd name="connsiteY3" fmla="*/ 688627 h 1640957"/>
                <a:gd name="connsiteX4" fmla="*/ 266700 w 3753977"/>
                <a:gd name="connsiteY4" fmla="*/ 646379 h 1640957"/>
                <a:gd name="connsiteX0" fmla="*/ 0 w 3753977"/>
                <a:gd name="connsiteY0" fmla="*/ 884504 h 1640957"/>
                <a:gd name="connsiteX1" fmla="*/ 1714258 w 3753977"/>
                <a:gd name="connsiteY1" fmla="*/ 17 h 1640957"/>
                <a:gd name="connsiteX2" fmla="*/ 3753977 w 3753977"/>
                <a:gd name="connsiteY2" fmla="*/ 1640957 h 1640957"/>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102500 w 3753977"/>
                <a:gd name="connsiteY2" fmla="*/ 786157 h 1644098"/>
                <a:gd name="connsiteX3" fmla="*/ 3753977 w 3753977"/>
                <a:gd name="connsiteY3"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035825 w 3753977"/>
                <a:gd name="connsiteY2" fmla="*/ 954297 h 1644098"/>
                <a:gd name="connsiteX3" fmla="*/ 3753977 w 3753977"/>
                <a:gd name="connsiteY3" fmla="*/ 1644098 h 1644098"/>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035825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595457 h 1590035"/>
                <a:gd name="connsiteX1" fmla="*/ 1647583 w 3753977"/>
                <a:gd name="connsiteY1" fmla="*/ 1639 h 1590035"/>
                <a:gd name="connsiteX2" fmla="*/ 3030077 w 3753977"/>
                <a:gd name="connsiteY2" fmla="*/ 742622 h 1590035"/>
                <a:gd name="connsiteX3" fmla="*/ 1704182 w 3753977"/>
                <a:gd name="connsiteY3" fmla="*/ 637705 h 1590035"/>
                <a:gd name="connsiteX4" fmla="*/ 266700 w 3753977"/>
                <a:gd name="connsiteY4" fmla="*/ 595457 h 1590035"/>
                <a:gd name="connsiteX0" fmla="*/ 0 w 3753977"/>
                <a:gd name="connsiteY0" fmla="*/ 833582 h 1590035"/>
                <a:gd name="connsiteX1" fmla="*/ 1514233 w 3753977"/>
                <a:gd name="connsiteY1" fmla="*/ 12148 h 1590035"/>
                <a:gd name="connsiteX2" fmla="*/ 3121550 w 3753977"/>
                <a:gd name="connsiteY2" fmla="*/ 942269 h 1590035"/>
                <a:gd name="connsiteX3" fmla="*/ 3753977 w 3753977"/>
                <a:gd name="connsiteY3" fmla="*/ 1590035 h 1590035"/>
                <a:gd name="connsiteX0" fmla="*/ 247650 w 3734927"/>
                <a:gd name="connsiteY0" fmla="*/ 595457 h 1590035"/>
                <a:gd name="connsiteX1" fmla="*/ 1628533 w 3734927"/>
                <a:gd name="connsiteY1" fmla="*/ 1639 h 1590035"/>
                <a:gd name="connsiteX2" fmla="*/ 3011027 w 3734927"/>
                <a:gd name="connsiteY2" fmla="*/ 742622 h 1590035"/>
                <a:gd name="connsiteX3" fmla="*/ 1685132 w 3734927"/>
                <a:gd name="connsiteY3" fmla="*/ 637705 h 1590035"/>
                <a:gd name="connsiteX4" fmla="*/ 247650 w 3734927"/>
                <a:gd name="connsiteY4" fmla="*/ 595457 h 1590035"/>
                <a:gd name="connsiteX0" fmla="*/ 0 w 3734927"/>
                <a:gd name="connsiteY0" fmla="*/ 1127826 h 1590035"/>
                <a:gd name="connsiteX1" fmla="*/ 1495183 w 3734927"/>
                <a:gd name="connsiteY1" fmla="*/ 12148 h 1590035"/>
                <a:gd name="connsiteX2" fmla="*/ 3102500 w 3734927"/>
                <a:gd name="connsiteY2" fmla="*/ 942269 h 1590035"/>
                <a:gd name="connsiteX3" fmla="*/ 3734927 w 3734927"/>
                <a:gd name="connsiteY3" fmla="*/ 1590035 h 1590035"/>
              </a:gdLst>
              <a:ahLst/>
              <a:cxnLst>
                <a:cxn ang="0">
                  <a:pos x="connsiteX0" y="connsiteY0"/>
                </a:cxn>
                <a:cxn ang="0">
                  <a:pos x="connsiteX1" y="connsiteY1"/>
                </a:cxn>
                <a:cxn ang="0">
                  <a:pos x="connsiteX2" y="connsiteY2"/>
                </a:cxn>
                <a:cxn ang="0">
                  <a:pos x="connsiteX3" y="connsiteY3"/>
                </a:cxn>
              </a:cxnLst>
              <a:rect l="l" t="t" r="r" b="b"/>
              <a:pathLst>
                <a:path w="3734927" h="1590035" stroke="0" extrusionOk="0">
                  <a:moveTo>
                    <a:pt x="247650" y="595457"/>
                  </a:moveTo>
                  <a:cubicBezTo>
                    <a:pt x="294582" y="230374"/>
                    <a:pt x="1167970" y="-22889"/>
                    <a:pt x="1628533" y="1639"/>
                  </a:cubicBezTo>
                  <a:cubicBezTo>
                    <a:pt x="2089096" y="26167"/>
                    <a:pt x="2934632" y="711039"/>
                    <a:pt x="3011027" y="742622"/>
                  </a:cubicBezTo>
                  <a:lnTo>
                    <a:pt x="1685132" y="637705"/>
                  </a:lnTo>
                  <a:lnTo>
                    <a:pt x="247650" y="595457"/>
                  </a:lnTo>
                  <a:close/>
                </a:path>
                <a:path w="3734927" h="1590035" fill="none">
                  <a:moveTo>
                    <a:pt x="0" y="1127826"/>
                  </a:moveTo>
                  <a:cubicBezTo>
                    <a:pt x="46932" y="762743"/>
                    <a:pt x="730227" y="9589"/>
                    <a:pt x="1495183" y="12148"/>
                  </a:cubicBezTo>
                  <a:cubicBezTo>
                    <a:pt x="2010679" y="-11773"/>
                    <a:pt x="2762547" y="668779"/>
                    <a:pt x="3102500" y="942269"/>
                  </a:cubicBezTo>
                  <a:cubicBezTo>
                    <a:pt x="3432928" y="1268303"/>
                    <a:pt x="3624760" y="1440039"/>
                    <a:pt x="3734927" y="1590035"/>
                  </a:cubicBezTo>
                </a:path>
              </a:pathLst>
            </a:custGeom>
            <a:noFill/>
            <a:ln w="60325" cap="flat" cmpd="sng" algn="ctr">
              <a:gradFill>
                <a:gsLst>
                  <a:gs pos="0">
                    <a:schemeClr val="tx2">
                      <a:lumMod val="40000"/>
                      <a:lumOff val="60000"/>
                    </a:schemeClr>
                  </a:gs>
                  <a:gs pos="50000">
                    <a:schemeClr val="tx2">
                      <a:lumMod val="60000"/>
                      <a:lumOff val="40000"/>
                    </a:schemeClr>
                  </a:gs>
                  <a:gs pos="100000">
                    <a:schemeClr val="bg1"/>
                  </a:gs>
                </a:gsLst>
                <a:lin ang="5400000" scaled="0"/>
              </a:gradFill>
              <a:prstDash val="solid"/>
              <a:bevel/>
              <a:headEnd type="stealth" w="lg" len="lg"/>
              <a:tailEnd type="none" w="med" len="med"/>
            </a:ln>
            <a:effectLst>
              <a:outerShdw blurRad="50800" dist="50800" sx="1000" sy="1000" algn="ctr" rotWithShape="0">
                <a:srgbClr val="000000">
                  <a:alpha val="43137"/>
                </a:srgbClr>
              </a:outerShdw>
            </a:effectLst>
          </p:spPr>
          <p:txBody>
            <a:bodyPr/>
            <a:lstStyle/>
            <a:p>
              <a:pPr eaLnBrk="1" hangingPunct="1">
                <a:defRPr/>
              </a:pPr>
              <a:endParaRPr lang="zh-TW" altLang="en-US">
                <a:latin typeface="微軟正黑體" pitchFamily="34" charset="-120"/>
                <a:ea typeface="微軟正黑體" pitchFamily="34" charset="-120"/>
              </a:endParaRPr>
            </a:p>
          </p:txBody>
        </p:sp>
        <p:sp>
          <p:nvSpPr>
            <p:cNvPr id="68" name="弧形 51"/>
            <p:cNvSpPr/>
            <p:nvPr/>
          </p:nvSpPr>
          <p:spPr bwMode="auto">
            <a:xfrm flipH="1">
              <a:off x="2268538" y="2276872"/>
              <a:ext cx="3665860" cy="1441193"/>
            </a:xfrm>
            <a:custGeom>
              <a:avLst/>
              <a:gdLst>
                <a:gd name="connsiteX0" fmla="*/ 2713 w 2880389"/>
                <a:gd name="connsiteY0" fmla="*/ 646379 h 1377254"/>
                <a:gd name="connsiteX1" fmla="*/ 1450271 w 2880389"/>
                <a:gd name="connsiteY1" fmla="*/ 17 h 1377254"/>
                <a:gd name="connsiteX2" fmla="*/ 2880390 w 2880389"/>
                <a:gd name="connsiteY2" fmla="*/ 688457 h 1377254"/>
                <a:gd name="connsiteX3" fmla="*/ 1440195 w 2880389"/>
                <a:gd name="connsiteY3" fmla="*/ 688627 h 1377254"/>
                <a:gd name="connsiteX4" fmla="*/ 2713 w 2880389"/>
                <a:gd name="connsiteY4" fmla="*/ 646379 h 1377254"/>
                <a:gd name="connsiteX0" fmla="*/ 2713 w 2880389"/>
                <a:gd name="connsiteY0" fmla="*/ 646379 h 1377254"/>
                <a:gd name="connsiteX1" fmla="*/ 1450271 w 2880389"/>
                <a:gd name="connsiteY1" fmla="*/ 17 h 1377254"/>
                <a:gd name="connsiteX2" fmla="*/ 2880390 w 2880389"/>
                <a:gd name="connsiteY2" fmla="*/ 688457 h 1377254"/>
                <a:gd name="connsiteX0" fmla="*/ 0 w 3487277"/>
                <a:gd name="connsiteY0" fmla="*/ 646379 h 1640957"/>
                <a:gd name="connsiteX1" fmla="*/ 1447558 w 3487277"/>
                <a:gd name="connsiteY1" fmla="*/ 17 h 1640957"/>
                <a:gd name="connsiteX2" fmla="*/ 2877677 w 3487277"/>
                <a:gd name="connsiteY2" fmla="*/ 688457 h 1640957"/>
                <a:gd name="connsiteX3" fmla="*/ 1437482 w 3487277"/>
                <a:gd name="connsiteY3" fmla="*/ 688627 h 1640957"/>
                <a:gd name="connsiteX4" fmla="*/ 0 w 3487277"/>
                <a:gd name="connsiteY4" fmla="*/ 646379 h 1640957"/>
                <a:gd name="connsiteX0" fmla="*/ 0 w 3487277"/>
                <a:gd name="connsiteY0" fmla="*/ 646379 h 1640957"/>
                <a:gd name="connsiteX1" fmla="*/ 1447558 w 3487277"/>
                <a:gd name="connsiteY1" fmla="*/ 17 h 1640957"/>
                <a:gd name="connsiteX2" fmla="*/ 3487277 w 3487277"/>
                <a:gd name="connsiteY2" fmla="*/ 1640957 h 1640957"/>
                <a:gd name="connsiteX0" fmla="*/ 266700 w 3753977"/>
                <a:gd name="connsiteY0" fmla="*/ 646379 h 1640957"/>
                <a:gd name="connsiteX1" fmla="*/ 1714258 w 3753977"/>
                <a:gd name="connsiteY1" fmla="*/ 17 h 1640957"/>
                <a:gd name="connsiteX2" fmla="*/ 3144377 w 3753977"/>
                <a:gd name="connsiteY2" fmla="*/ 688457 h 1640957"/>
                <a:gd name="connsiteX3" fmla="*/ 1704182 w 3753977"/>
                <a:gd name="connsiteY3" fmla="*/ 688627 h 1640957"/>
                <a:gd name="connsiteX4" fmla="*/ 266700 w 3753977"/>
                <a:gd name="connsiteY4" fmla="*/ 646379 h 1640957"/>
                <a:gd name="connsiteX0" fmla="*/ 0 w 3753977"/>
                <a:gd name="connsiteY0" fmla="*/ 884504 h 1640957"/>
                <a:gd name="connsiteX1" fmla="*/ 1714258 w 3753977"/>
                <a:gd name="connsiteY1" fmla="*/ 17 h 1640957"/>
                <a:gd name="connsiteX2" fmla="*/ 3753977 w 3753977"/>
                <a:gd name="connsiteY2" fmla="*/ 1640957 h 1640957"/>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102500 w 3753977"/>
                <a:gd name="connsiteY2" fmla="*/ 786157 h 1644098"/>
                <a:gd name="connsiteX3" fmla="*/ 3753977 w 3753977"/>
                <a:gd name="connsiteY3"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035825 w 3753977"/>
                <a:gd name="connsiteY2" fmla="*/ 954297 h 1644098"/>
                <a:gd name="connsiteX3" fmla="*/ 3753977 w 3753977"/>
                <a:gd name="connsiteY3" fmla="*/ 1644098 h 1644098"/>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035825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595457 h 1590035"/>
                <a:gd name="connsiteX1" fmla="*/ 1647583 w 3753977"/>
                <a:gd name="connsiteY1" fmla="*/ 1639 h 1590035"/>
                <a:gd name="connsiteX2" fmla="*/ 3030077 w 3753977"/>
                <a:gd name="connsiteY2" fmla="*/ 742622 h 1590035"/>
                <a:gd name="connsiteX3" fmla="*/ 1704182 w 3753977"/>
                <a:gd name="connsiteY3" fmla="*/ 637705 h 1590035"/>
                <a:gd name="connsiteX4" fmla="*/ 266700 w 3753977"/>
                <a:gd name="connsiteY4" fmla="*/ 595457 h 1590035"/>
                <a:gd name="connsiteX0" fmla="*/ 0 w 3753977"/>
                <a:gd name="connsiteY0" fmla="*/ 833582 h 1590035"/>
                <a:gd name="connsiteX1" fmla="*/ 1514233 w 3753977"/>
                <a:gd name="connsiteY1" fmla="*/ 12148 h 1590035"/>
                <a:gd name="connsiteX2" fmla="*/ 3121550 w 3753977"/>
                <a:gd name="connsiteY2" fmla="*/ 942269 h 1590035"/>
                <a:gd name="connsiteX3" fmla="*/ 3753977 w 3753977"/>
                <a:gd name="connsiteY3" fmla="*/ 1590035 h 1590035"/>
                <a:gd name="connsiteX0" fmla="*/ 247293 w 3734570"/>
                <a:gd name="connsiteY0" fmla="*/ 595457 h 1590035"/>
                <a:gd name="connsiteX1" fmla="*/ 1628176 w 3734570"/>
                <a:gd name="connsiteY1" fmla="*/ 1639 h 1590035"/>
                <a:gd name="connsiteX2" fmla="*/ 3010670 w 3734570"/>
                <a:gd name="connsiteY2" fmla="*/ 742622 h 1590035"/>
                <a:gd name="connsiteX3" fmla="*/ 1684775 w 3734570"/>
                <a:gd name="connsiteY3" fmla="*/ 637705 h 1590035"/>
                <a:gd name="connsiteX4" fmla="*/ 247293 w 3734570"/>
                <a:gd name="connsiteY4" fmla="*/ 595457 h 1590035"/>
                <a:gd name="connsiteX0" fmla="*/ 0 w 3734570"/>
                <a:gd name="connsiteY0" fmla="*/ 1085791 h 1590035"/>
                <a:gd name="connsiteX1" fmla="*/ 1494826 w 3734570"/>
                <a:gd name="connsiteY1" fmla="*/ 12148 h 1590035"/>
                <a:gd name="connsiteX2" fmla="*/ 3102143 w 3734570"/>
                <a:gd name="connsiteY2" fmla="*/ 942269 h 1590035"/>
                <a:gd name="connsiteX3" fmla="*/ 3734570 w 3734570"/>
                <a:gd name="connsiteY3" fmla="*/ 1590035 h 1590035"/>
              </a:gdLst>
              <a:ahLst/>
              <a:cxnLst>
                <a:cxn ang="0">
                  <a:pos x="connsiteX0" y="connsiteY0"/>
                </a:cxn>
                <a:cxn ang="0">
                  <a:pos x="connsiteX1" y="connsiteY1"/>
                </a:cxn>
                <a:cxn ang="0">
                  <a:pos x="connsiteX2" y="connsiteY2"/>
                </a:cxn>
                <a:cxn ang="0">
                  <a:pos x="connsiteX3" y="connsiteY3"/>
                </a:cxn>
              </a:cxnLst>
              <a:rect l="l" t="t" r="r" b="b"/>
              <a:pathLst>
                <a:path w="3734570" h="1590035" stroke="0" extrusionOk="0">
                  <a:moveTo>
                    <a:pt x="247293" y="595457"/>
                  </a:moveTo>
                  <a:cubicBezTo>
                    <a:pt x="294225" y="230374"/>
                    <a:pt x="1167613" y="-22889"/>
                    <a:pt x="1628176" y="1639"/>
                  </a:cubicBezTo>
                  <a:cubicBezTo>
                    <a:pt x="2088739" y="26167"/>
                    <a:pt x="2934275" y="711039"/>
                    <a:pt x="3010670" y="742622"/>
                  </a:cubicBezTo>
                  <a:lnTo>
                    <a:pt x="1684775" y="637705"/>
                  </a:lnTo>
                  <a:lnTo>
                    <a:pt x="247293" y="595457"/>
                  </a:lnTo>
                  <a:close/>
                </a:path>
                <a:path w="3734570" h="1590035" fill="none">
                  <a:moveTo>
                    <a:pt x="0" y="1085791"/>
                  </a:moveTo>
                  <a:cubicBezTo>
                    <a:pt x="46932" y="720708"/>
                    <a:pt x="729870" y="9589"/>
                    <a:pt x="1494826" y="12148"/>
                  </a:cubicBezTo>
                  <a:cubicBezTo>
                    <a:pt x="2010322" y="-11773"/>
                    <a:pt x="2762190" y="668779"/>
                    <a:pt x="3102143" y="942269"/>
                  </a:cubicBezTo>
                  <a:cubicBezTo>
                    <a:pt x="3432571" y="1268303"/>
                    <a:pt x="3624403" y="1440039"/>
                    <a:pt x="3734570" y="1590035"/>
                  </a:cubicBezTo>
                </a:path>
              </a:pathLst>
            </a:custGeom>
            <a:noFill/>
            <a:ln w="60325" cap="flat" cmpd="sng" algn="ctr">
              <a:gradFill>
                <a:gsLst>
                  <a:gs pos="0">
                    <a:srgbClr val="FFC000"/>
                  </a:gs>
                  <a:gs pos="50000">
                    <a:srgbClr val="FFC000"/>
                  </a:gs>
                  <a:gs pos="100000">
                    <a:schemeClr val="bg1"/>
                  </a:gs>
                </a:gsLst>
                <a:lin ang="5400000" scaled="0"/>
              </a:gradFill>
              <a:prstDash val="solid"/>
              <a:bevel/>
              <a:headEnd type="stealth" w="lg" len="lg"/>
              <a:tailEnd type="none" w="med" len="med"/>
            </a:ln>
            <a:effectLst>
              <a:outerShdw blurRad="50800" dist="50800" sx="1000" sy="1000" algn="ctr" rotWithShape="0">
                <a:srgbClr val="000000">
                  <a:alpha val="43137"/>
                </a:srgbClr>
              </a:outerShdw>
            </a:effectLst>
          </p:spPr>
          <p:txBody>
            <a:bodyPr/>
            <a:lstStyle/>
            <a:p>
              <a:pPr eaLnBrk="1" hangingPunct="1">
                <a:defRPr/>
              </a:pPr>
              <a:endParaRPr lang="zh-TW" altLang="en-US">
                <a:latin typeface="微軟正黑體" pitchFamily="34" charset="-120"/>
                <a:ea typeface="微軟正黑體" pitchFamily="34" charset="-12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內容版面配置區 18"/>
          <p:cNvSpPr>
            <a:spLocks noGrp="1"/>
          </p:cNvSpPr>
          <p:nvPr>
            <p:ph idx="4294967295"/>
          </p:nvPr>
        </p:nvSpPr>
        <p:spPr>
          <a:xfrm>
            <a:off x="1524000" y="1628776"/>
            <a:ext cx="8135938" cy="576263"/>
          </a:xfrm>
        </p:spPr>
        <p:txBody>
          <a:bodyPr>
            <a:noAutofit/>
          </a:bodyPr>
          <a:lstStyle/>
          <a:p>
            <a:pPr marL="273050" indent="-273050">
              <a:defRPr/>
            </a:pPr>
            <a:r>
              <a:rPr lang="zh-TW" altLang="en-US" sz="3600" dirty="0">
                <a:latin typeface="標楷體" pitchFamily="65" charset="-120"/>
                <a:ea typeface="標楷體" pitchFamily="65" charset="-120"/>
              </a:rPr>
              <a:t>共</a:t>
            </a:r>
            <a:r>
              <a:rPr lang="en-US" altLang="zh-TW" sz="3600" dirty="0">
                <a:latin typeface="標楷體" pitchFamily="65" charset="-120"/>
                <a:ea typeface="標楷體" pitchFamily="65" charset="-120"/>
              </a:rPr>
              <a:t>12</a:t>
            </a:r>
            <a:r>
              <a:rPr lang="zh-TW" altLang="en-US" sz="3600" dirty="0">
                <a:latin typeface="標楷體" pitchFamily="65" charset="-120"/>
                <a:ea typeface="標楷體" pitchFamily="65" charset="-120"/>
              </a:rPr>
              <a:t>群，</a:t>
            </a:r>
            <a:r>
              <a:rPr lang="en-US" altLang="zh-TW" sz="3600" dirty="0">
                <a:latin typeface="標楷體" pitchFamily="65" charset="-120"/>
                <a:ea typeface="標楷體" pitchFamily="65" charset="-120"/>
              </a:rPr>
              <a:t>23</a:t>
            </a:r>
            <a:r>
              <a:rPr lang="zh-TW" altLang="en-US" sz="3600" dirty="0">
                <a:latin typeface="標楷體" pitchFamily="65" charset="-120"/>
                <a:ea typeface="標楷體" pitchFamily="65" charset="-120"/>
              </a:rPr>
              <a:t>校 </a:t>
            </a:r>
            <a:r>
              <a:rPr lang="en-US" altLang="zh-TW" sz="3600" dirty="0">
                <a:latin typeface="標楷體" pitchFamily="65" charset="-120"/>
                <a:ea typeface="標楷體" pitchFamily="65" charset="-120"/>
              </a:rPr>
              <a:t>40</a:t>
            </a:r>
            <a:r>
              <a:rPr lang="zh-TW" altLang="en-US" sz="3600" dirty="0">
                <a:latin typeface="標楷體" pitchFamily="65" charset="-120"/>
                <a:ea typeface="標楷體" pitchFamily="65" charset="-120"/>
              </a:rPr>
              <a:t>科</a:t>
            </a:r>
          </a:p>
        </p:txBody>
      </p:sp>
      <p:sp>
        <p:nvSpPr>
          <p:cNvPr id="78851" name="標題 1"/>
          <p:cNvSpPr>
            <a:spLocks noGrp="1"/>
          </p:cNvSpPr>
          <p:nvPr>
            <p:ph type="title" idx="4294967295"/>
          </p:nvPr>
        </p:nvSpPr>
        <p:spPr>
          <a:xfrm>
            <a:off x="1524000" y="274638"/>
            <a:ext cx="8229600" cy="1143000"/>
          </a:xfrm>
        </p:spPr>
        <p:txBody>
          <a:bodyPr/>
          <a:lstStyle/>
          <a:p>
            <a:r>
              <a:rPr lang="zh-TW" altLang="en-US" sz="4800" dirty="0">
                <a:ea typeface="標楷體" pitchFamily="65" charset="-120"/>
              </a:rPr>
              <a:t>桃連區職業類科之群科屬性</a:t>
            </a:r>
          </a:p>
        </p:txBody>
      </p:sp>
      <p:sp>
        <p:nvSpPr>
          <p:cNvPr id="4" name="六邊形 3"/>
          <p:cNvSpPr/>
          <p:nvPr/>
        </p:nvSpPr>
        <p:spPr>
          <a:xfrm>
            <a:off x="3359150" y="23495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hlinkClick r:id="rId3"/>
              </a:rPr>
              <a:t>機械群</a:t>
            </a:r>
            <a:endParaRPr kumimoji="0" lang="zh-TW" altLang="en-US" sz="2000" b="1" dirty="0">
              <a:solidFill>
                <a:srgbClr val="000000"/>
              </a:solidFill>
            </a:endParaRPr>
          </a:p>
        </p:txBody>
      </p:sp>
      <p:sp>
        <p:nvSpPr>
          <p:cNvPr id="5" name="六邊形 4"/>
          <p:cNvSpPr/>
          <p:nvPr/>
        </p:nvSpPr>
        <p:spPr>
          <a:xfrm>
            <a:off x="3359150" y="36449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hlinkClick r:id="rId4" action="ppaction://hlinkfile"/>
              </a:rPr>
              <a:t>動力機械群</a:t>
            </a:r>
            <a:endParaRPr kumimoji="0" lang="zh-TW" altLang="en-US" sz="2000" b="1" dirty="0">
              <a:solidFill>
                <a:srgbClr val="000000"/>
              </a:solidFill>
            </a:endParaRPr>
          </a:p>
        </p:txBody>
      </p:sp>
      <p:sp>
        <p:nvSpPr>
          <p:cNvPr id="6" name="六邊形 5"/>
          <p:cNvSpPr/>
          <p:nvPr/>
        </p:nvSpPr>
        <p:spPr>
          <a:xfrm>
            <a:off x="4583113" y="29972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電機電子群</a:t>
            </a:r>
          </a:p>
        </p:txBody>
      </p:sp>
      <p:sp>
        <p:nvSpPr>
          <p:cNvPr id="7" name="六邊形 6"/>
          <p:cNvSpPr/>
          <p:nvPr/>
        </p:nvSpPr>
        <p:spPr>
          <a:xfrm>
            <a:off x="4583113" y="4292601"/>
            <a:ext cx="1441450" cy="1223963"/>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土木與建築群</a:t>
            </a:r>
          </a:p>
        </p:txBody>
      </p:sp>
      <p:sp>
        <p:nvSpPr>
          <p:cNvPr id="8" name="六邊形 7"/>
          <p:cNvSpPr/>
          <p:nvPr/>
        </p:nvSpPr>
        <p:spPr>
          <a:xfrm>
            <a:off x="5808663" y="23495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化工群</a:t>
            </a:r>
          </a:p>
        </p:txBody>
      </p:sp>
      <p:sp>
        <p:nvSpPr>
          <p:cNvPr id="9" name="六邊形 8"/>
          <p:cNvSpPr/>
          <p:nvPr/>
        </p:nvSpPr>
        <p:spPr>
          <a:xfrm>
            <a:off x="7032626" y="2997201"/>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外語群</a:t>
            </a:r>
          </a:p>
        </p:txBody>
      </p:sp>
      <p:sp>
        <p:nvSpPr>
          <p:cNvPr id="10" name="六邊形 9"/>
          <p:cNvSpPr/>
          <p:nvPr/>
        </p:nvSpPr>
        <p:spPr>
          <a:xfrm>
            <a:off x="5808663" y="36449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餐旅群</a:t>
            </a:r>
          </a:p>
        </p:txBody>
      </p:sp>
      <p:sp>
        <p:nvSpPr>
          <p:cNvPr id="11" name="六邊形 10"/>
          <p:cNvSpPr/>
          <p:nvPr/>
        </p:nvSpPr>
        <p:spPr>
          <a:xfrm>
            <a:off x="5808663" y="4941888"/>
            <a:ext cx="1439862" cy="122396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海事群</a:t>
            </a:r>
          </a:p>
        </p:txBody>
      </p:sp>
      <p:sp>
        <p:nvSpPr>
          <p:cNvPr id="12" name="六邊形 11"/>
          <p:cNvSpPr/>
          <p:nvPr/>
        </p:nvSpPr>
        <p:spPr>
          <a:xfrm>
            <a:off x="7032626" y="4292601"/>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農業群</a:t>
            </a:r>
          </a:p>
        </p:txBody>
      </p:sp>
      <p:sp>
        <p:nvSpPr>
          <p:cNvPr id="13" name="六邊形 12"/>
          <p:cNvSpPr/>
          <p:nvPr/>
        </p:nvSpPr>
        <p:spPr>
          <a:xfrm>
            <a:off x="8256588" y="36449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家政群</a:t>
            </a:r>
          </a:p>
        </p:txBody>
      </p:sp>
      <p:sp>
        <p:nvSpPr>
          <p:cNvPr id="14" name="六邊形 13"/>
          <p:cNvSpPr/>
          <p:nvPr/>
        </p:nvSpPr>
        <p:spPr>
          <a:xfrm>
            <a:off x="8256588" y="4941888"/>
            <a:ext cx="1439862" cy="1223962"/>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食品群</a:t>
            </a:r>
          </a:p>
        </p:txBody>
      </p:sp>
      <p:sp>
        <p:nvSpPr>
          <p:cNvPr id="15" name="六邊形 14"/>
          <p:cNvSpPr/>
          <p:nvPr/>
        </p:nvSpPr>
        <p:spPr>
          <a:xfrm>
            <a:off x="8256588" y="23495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商業與管理群</a:t>
            </a:r>
          </a:p>
        </p:txBody>
      </p:sp>
      <p:sp>
        <p:nvSpPr>
          <p:cNvPr id="16" name="六邊形 15"/>
          <p:cNvSpPr/>
          <p:nvPr/>
        </p:nvSpPr>
        <p:spPr>
          <a:xfrm>
            <a:off x="2135188" y="29972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設計群</a:t>
            </a:r>
          </a:p>
        </p:txBody>
      </p:sp>
      <p:sp>
        <p:nvSpPr>
          <p:cNvPr id="17" name="六邊形 16"/>
          <p:cNvSpPr/>
          <p:nvPr/>
        </p:nvSpPr>
        <p:spPr>
          <a:xfrm>
            <a:off x="3359150" y="4941888"/>
            <a:ext cx="1441450" cy="122396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水產群</a:t>
            </a:r>
          </a:p>
        </p:txBody>
      </p:sp>
      <p:sp>
        <p:nvSpPr>
          <p:cNvPr id="18" name="六邊形 17"/>
          <p:cNvSpPr/>
          <p:nvPr/>
        </p:nvSpPr>
        <p:spPr>
          <a:xfrm>
            <a:off x="2135188" y="42926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藝術群</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標題 3"/>
          <p:cNvSpPr>
            <a:spLocks noGrp="1"/>
          </p:cNvSpPr>
          <p:nvPr>
            <p:ph type="title" idx="4294967295"/>
          </p:nvPr>
        </p:nvSpPr>
        <p:spPr>
          <a:xfrm>
            <a:off x="1524000" y="274638"/>
            <a:ext cx="8229600" cy="1143000"/>
          </a:xfrm>
        </p:spPr>
        <p:txBody>
          <a:bodyPr/>
          <a:lstStyle/>
          <a:p>
            <a:r>
              <a:rPr lang="zh-TW" altLang="en-US" sz="4200" dirty="0">
                <a:ea typeface="標楷體" pitchFamily="65" charset="-120"/>
              </a:rPr>
              <a:t>分析職業類科升學進路的觀察重點</a:t>
            </a:r>
          </a:p>
        </p:txBody>
      </p:sp>
      <p:sp>
        <p:nvSpPr>
          <p:cNvPr id="2" name="向上箭號圖說文字 1"/>
          <p:cNvSpPr/>
          <p:nvPr/>
        </p:nvSpPr>
        <p:spPr>
          <a:xfrm>
            <a:off x="2566988" y="5445126"/>
            <a:ext cx="2736850" cy="1152525"/>
          </a:xfrm>
          <a:prstGeom prst="upArrowCallout">
            <a:avLst>
              <a:gd name="adj1" fmla="val 53516"/>
              <a:gd name="adj2" fmla="val 41040"/>
              <a:gd name="adj3" fmla="val 25000"/>
              <a:gd name="adj4" fmla="val 64977"/>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免試入學</a:t>
            </a:r>
            <a:endParaRPr kumimoji="0" lang="en-US" altLang="zh-TW" sz="1800" dirty="0"/>
          </a:p>
          <a:p>
            <a:pPr algn="ctr" eaLnBrk="1" fontAlgn="auto" hangingPunct="1">
              <a:spcBef>
                <a:spcPts val="0"/>
              </a:spcBef>
              <a:spcAft>
                <a:spcPts val="0"/>
              </a:spcAft>
              <a:defRPr/>
            </a:pPr>
            <a:r>
              <a:rPr kumimoji="0" lang="zh-TW" altLang="en-US" sz="1800" dirty="0"/>
              <a:t>特色招生甄選入學</a:t>
            </a:r>
          </a:p>
        </p:txBody>
      </p:sp>
      <p:sp>
        <p:nvSpPr>
          <p:cNvPr id="5" name="流程圖: 程序 4"/>
          <p:cNvSpPr/>
          <p:nvPr/>
        </p:nvSpPr>
        <p:spPr>
          <a:xfrm>
            <a:off x="2555892" y="5013176"/>
            <a:ext cx="2759736" cy="432048"/>
          </a:xfrm>
          <a:prstGeom prst="flowChartProcess">
            <a:avLst/>
          </a:prstGeom>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r>
              <a:rPr kumimoji="0" lang="zh-TW" altLang="en-US" sz="1800" dirty="0"/>
              <a:t>高職一般科目課程</a:t>
            </a:r>
          </a:p>
        </p:txBody>
      </p:sp>
      <p:sp>
        <p:nvSpPr>
          <p:cNvPr id="6" name="流程圖: 程序 5"/>
          <p:cNvSpPr/>
          <p:nvPr/>
        </p:nvSpPr>
        <p:spPr>
          <a:xfrm>
            <a:off x="2555892" y="4005064"/>
            <a:ext cx="1379868" cy="1008112"/>
          </a:xfrm>
          <a:prstGeom prst="flowChartProcess">
            <a:avLst/>
          </a:prstGeom>
        </p:spPr>
        <p:style>
          <a:lnRef idx="0">
            <a:schemeClr val="accent3"/>
          </a:lnRef>
          <a:fillRef idx="3">
            <a:schemeClr val="accent3"/>
          </a:fillRef>
          <a:effectRef idx="3">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rgbClr val="FF0000"/>
                </a:solidFill>
              </a:rPr>
              <a:t>專業科目</a:t>
            </a:r>
            <a:endParaRPr kumimoji="0" lang="en-US" altLang="zh-TW" sz="1800" dirty="0">
              <a:solidFill>
                <a:srgbClr val="FF0000"/>
              </a:solidFill>
            </a:endParaRPr>
          </a:p>
          <a:p>
            <a:pPr algn="ctr" eaLnBrk="1" fontAlgn="auto" hangingPunct="1">
              <a:spcBef>
                <a:spcPts val="0"/>
              </a:spcBef>
              <a:spcAft>
                <a:spcPts val="0"/>
              </a:spcAft>
              <a:defRPr/>
            </a:pPr>
            <a:r>
              <a:rPr kumimoji="0" lang="zh-TW" altLang="en-US" sz="1800" dirty="0">
                <a:solidFill>
                  <a:srgbClr val="FF0000"/>
                </a:solidFill>
              </a:rPr>
              <a:t>理論課程</a:t>
            </a:r>
          </a:p>
        </p:txBody>
      </p:sp>
      <p:sp>
        <p:nvSpPr>
          <p:cNvPr id="7" name="流程圖: 程序 6"/>
          <p:cNvSpPr/>
          <p:nvPr/>
        </p:nvSpPr>
        <p:spPr>
          <a:xfrm>
            <a:off x="3935760" y="4005064"/>
            <a:ext cx="1379868" cy="1008112"/>
          </a:xfrm>
          <a:prstGeom prst="flowChartProcess">
            <a:avLst/>
          </a:prstGeom>
        </p:spPr>
        <p:style>
          <a:lnRef idx="0">
            <a:schemeClr val="dk1"/>
          </a:lnRef>
          <a:fillRef idx="3">
            <a:schemeClr val="dk1"/>
          </a:fillRef>
          <a:effectRef idx="3">
            <a:schemeClr val="dk1"/>
          </a:effectRef>
          <a:fontRef idx="minor">
            <a:schemeClr val="lt1"/>
          </a:fontRef>
        </p:style>
        <p:txBody>
          <a:bodyPr anchor="ctr"/>
          <a:lstStyle/>
          <a:p>
            <a:pPr algn="ctr" eaLnBrk="1" fontAlgn="auto" hangingPunct="1">
              <a:spcBef>
                <a:spcPts val="0"/>
              </a:spcBef>
              <a:spcAft>
                <a:spcPts val="0"/>
              </a:spcAft>
              <a:defRPr/>
            </a:pPr>
            <a:r>
              <a:rPr kumimoji="0" lang="zh-TW" altLang="en-US" sz="1800" dirty="0"/>
              <a:t>專業科目</a:t>
            </a:r>
            <a:endParaRPr kumimoji="0" lang="en-US" altLang="zh-TW" sz="1800" dirty="0"/>
          </a:p>
          <a:p>
            <a:pPr algn="ctr" eaLnBrk="1" fontAlgn="auto" hangingPunct="1">
              <a:spcBef>
                <a:spcPts val="0"/>
              </a:spcBef>
              <a:spcAft>
                <a:spcPts val="0"/>
              </a:spcAft>
              <a:defRPr/>
            </a:pPr>
            <a:r>
              <a:rPr kumimoji="0" lang="zh-TW" altLang="en-US" sz="1800" dirty="0"/>
              <a:t>實習課程</a:t>
            </a:r>
          </a:p>
        </p:txBody>
      </p:sp>
      <p:sp>
        <p:nvSpPr>
          <p:cNvPr id="8" name="剪去同側角落矩形 7"/>
          <p:cNvSpPr/>
          <p:nvPr/>
        </p:nvSpPr>
        <p:spPr>
          <a:xfrm>
            <a:off x="2544764" y="1989138"/>
            <a:ext cx="2759075" cy="635000"/>
          </a:xfrm>
          <a:prstGeom prst="snip2SameRect">
            <a:avLst>
              <a:gd name="adj1" fmla="val 50000"/>
              <a:gd name="adj2" fmla="val 0"/>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研究所</a:t>
            </a:r>
          </a:p>
        </p:txBody>
      </p:sp>
      <p:sp>
        <p:nvSpPr>
          <p:cNvPr id="9" name="流程圖: 程序 8"/>
          <p:cNvSpPr/>
          <p:nvPr/>
        </p:nvSpPr>
        <p:spPr>
          <a:xfrm>
            <a:off x="2544764" y="2624138"/>
            <a:ext cx="2759075" cy="647700"/>
          </a:xfrm>
          <a:prstGeom prst="flowChartProcess">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普通大學 </a:t>
            </a:r>
            <a:r>
              <a:rPr kumimoji="0" lang="en-US" altLang="zh-TW" sz="1800" dirty="0"/>
              <a:t>/</a:t>
            </a:r>
            <a:r>
              <a:rPr kumimoji="0" lang="zh-TW" altLang="en-US" sz="1800" dirty="0"/>
              <a:t> 四技二專</a:t>
            </a:r>
            <a:endParaRPr kumimoji="0" lang="en-US" altLang="zh-TW" sz="1800" dirty="0"/>
          </a:p>
        </p:txBody>
      </p:sp>
      <p:sp>
        <p:nvSpPr>
          <p:cNvPr id="12" name="十二邊形 11"/>
          <p:cNvSpPr/>
          <p:nvPr/>
        </p:nvSpPr>
        <p:spPr>
          <a:xfrm>
            <a:off x="7671929" y="1406397"/>
            <a:ext cx="2088232" cy="1937838"/>
          </a:xfrm>
          <a:prstGeom prst="dodecagon">
            <a:avLst/>
          </a:prstGeom>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就業市場</a:t>
            </a:r>
          </a:p>
        </p:txBody>
      </p:sp>
      <p:sp>
        <p:nvSpPr>
          <p:cNvPr id="13" name="流程圖: 多重文件 12"/>
          <p:cNvSpPr/>
          <p:nvPr/>
        </p:nvSpPr>
        <p:spPr>
          <a:xfrm>
            <a:off x="6672263" y="3860800"/>
            <a:ext cx="1638300" cy="1728788"/>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專業證照</a:t>
            </a:r>
          </a:p>
        </p:txBody>
      </p:sp>
      <p:cxnSp>
        <p:nvCxnSpPr>
          <p:cNvPr id="15" name="肘形接點 14"/>
          <p:cNvCxnSpPr>
            <a:stCxn id="8" idx="3"/>
            <a:endCxn id="12" idx="9"/>
          </p:cNvCxnSpPr>
          <p:nvPr/>
        </p:nvCxnSpPr>
        <p:spPr>
          <a:xfrm rot="5400000" flipH="1" flipV="1">
            <a:off x="5776119" y="-186531"/>
            <a:ext cx="323850" cy="4027488"/>
          </a:xfrm>
          <a:prstGeom prst="bentConnector2">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肘形接點 19"/>
          <p:cNvCxnSpPr>
            <a:stCxn id="9" idx="3"/>
            <a:endCxn id="12" idx="7"/>
          </p:cNvCxnSpPr>
          <p:nvPr/>
        </p:nvCxnSpPr>
        <p:spPr>
          <a:xfrm flipV="1">
            <a:off x="5303838" y="2635250"/>
            <a:ext cx="2368550" cy="312738"/>
          </a:xfrm>
          <a:prstGeom prst="bentConnector3">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向上箭號 22"/>
          <p:cNvSpPr/>
          <p:nvPr/>
        </p:nvSpPr>
        <p:spPr>
          <a:xfrm>
            <a:off x="4014054" y="3272228"/>
            <a:ext cx="1145842" cy="705009"/>
          </a:xfrm>
          <a:prstGeom prst="upArrow">
            <a:avLst>
              <a:gd name="adj1" fmla="val 69919"/>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統測</a:t>
            </a:r>
          </a:p>
        </p:txBody>
      </p:sp>
      <p:sp>
        <p:nvSpPr>
          <p:cNvPr id="24" name="向上箭號 23"/>
          <p:cNvSpPr/>
          <p:nvPr/>
        </p:nvSpPr>
        <p:spPr>
          <a:xfrm>
            <a:off x="2717910" y="3272228"/>
            <a:ext cx="1145842" cy="705008"/>
          </a:xfrm>
          <a:prstGeom prst="upArrow">
            <a:avLst>
              <a:gd name="adj1" fmla="val 69919"/>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400" dirty="0">
                <a:solidFill>
                  <a:schemeClr val="tx1"/>
                </a:solidFill>
              </a:rPr>
              <a:t>學測</a:t>
            </a:r>
            <a:endParaRPr kumimoji="0" lang="en-US" altLang="zh-TW" sz="1400" dirty="0">
              <a:solidFill>
                <a:schemeClr val="tx1"/>
              </a:solidFill>
            </a:endParaRPr>
          </a:p>
          <a:p>
            <a:pPr algn="ctr" eaLnBrk="1" fontAlgn="auto" hangingPunct="1">
              <a:spcBef>
                <a:spcPts val="0"/>
              </a:spcBef>
              <a:spcAft>
                <a:spcPts val="0"/>
              </a:spcAft>
              <a:defRPr/>
            </a:pPr>
            <a:r>
              <a:rPr kumimoji="0" lang="zh-TW" altLang="en-US" sz="1400" dirty="0">
                <a:solidFill>
                  <a:schemeClr val="tx1"/>
                </a:solidFill>
              </a:rPr>
              <a:t>指考</a:t>
            </a:r>
          </a:p>
        </p:txBody>
      </p:sp>
      <p:sp>
        <p:nvSpPr>
          <p:cNvPr id="25" name="向右箭號 24"/>
          <p:cNvSpPr/>
          <p:nvPr/>
        </p:nvSpPr>
        <p:spPr>
          <a:xfrm>
            <a:off x="5315628" y="4509120"/>
            <a:ext cx="1356436" cy="720080"/>
          </a:xfrm>
          <a:prstGeom prst="rightArrow">
            <a:avLst>
              <a:gd name="adj1" fmla="val 60694"/>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技能檢定</a:t>
            </a:r>
          </a:p>
        </p:txBody>
      </p:sp>
      <p:cxnSp>
        <p:nvCxnSpPr>
          <p:cNvPr id="28" name="肘形接點 27"/>
          <p:cNvCxnSpPr>
            <a:stCxn id="13" idx="3"/>
            <a:endCxn id="12" idx="4"/>
          </p:cNvCxnSpPr>
          <p:nvPr/>
        </p:nvCxnSpPr>
        <p:spPr>
          <a:xfrm flipV="1">
            <a:off x="8310563" y="3344864"/>
            <a:ext cx="685800" cy="1379537"/>
          </a:xfrm>
          <a:prstGeom prst="bentConnector2">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544763" y="4005263"/>
            <a:ext cx="5765800" cy="143986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8" name="矩形 17"/>
          <p:cNvSpPr/>
          <p:nvPr/>
        </p:nvSpPr>
        <p:spPr>
          <a:xfrm>
            <a:off x="2544764" y="1989138"/>
            <a:ext cx="2759075" cy="130651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9" name="矩形 18"/>
          <p:cNvSpPr/>
          <p:nvPr/>
        </p:nvSpPr>
        <p:spPr>
          <a:xfrm>
            <a:off x="7672388" y="1403351"/>
            <a:ext cx="2087562" cy="194151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0" name="橢圓 9"/>
          <p:cNvSpPr/>
          <p:nvPr/>
        </p:nvSpPr>
        <p:spPr>
          <a:xfrm>
            <a:off x="2008189" y="3783014"/>
            <a:ext cx="503237" cy="5032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1</a:t>
            </a:r>
            <a:endParaRPr kumimoji="0" lang="zh-TW" altLang="en-US" sz="1800" dirty="0">
              <a:solidFill>
                <a:srgbClr val="FF0000"/>
              </a:solidFill>
            </a:endParaRPr>
          </a:p>
        </p:txBody>
      </p:sp>
      <p:sp>
        <p:nvSpPr>
          <p:cNvPr id="21" name="橢圓 20"/>
          <p:cNvSpPr/>
          <p:nvPr/>
        </p:nvSpPr>
        <p:spPr>
          <a:xfrm>
            <a:off x="2051051" y="1736726"/>
            <a:ext cx="504825" cy="50482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2</a:t>
            </a:r>
            <a:endParaRPr kumimoji="0" lang="zh-TW" altLang="en-US" sz="1800" dirty="0">
              <a:solidFill>
                <a:srgbClr val="FF0000"/>
              </a:solidFill>
            </a:endParaRPr>
          </a:p>
        </p:txBody>
      </p:sp>
      <p:sp>
        <p:nvSpPr>
          <p:cNvPr id="22" name="橢圓 21"/>
          <p:cNvSpPr/>
          <p:nvPr/>
        </p:nvSpPr>
        <p:spPr>
          <a:xfrm>
            <a:off x="9759951" y="1323975"/>
            <a:ext cx="504825" cy="50323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3</a:t>
            </a:r>
            <a:endParaRPr kumimoji="0" lang="zh-TW" altLang="en-US" sz="1800" dirty="0">
              <a:solidFill>
                <a:srgbClr val="FF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59496" y="247846"/>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112學年度適性入學成果</a:t>
            </a:r>
          </a:p>
        </p:txBody>
      </p:sp>
      <p:graphicFrame>
        <p:nvGraphicFramePr>
          <p:cNvPr id="5" name="表格 4"/>
          <p:cNvGraphicFramePr>
            <a:graphicFrameLocks noGrp="1"/>
          </p:cNvGraphicFramePr>
          <p:nvPr>
            <p:extLst>
              <p:ext uri="{D42A27DB-BD31-4B8C-83A1-F6EECF244321}">
                <p14:modId xmlns:p14="http://schemas.microsoft.com/office/powerpoint/2010/main" val="2745294478"/>
              </p:ext>
            </p:extLst>
          </p:nvPr>
        </p:nvGraphicFramePr>
        <p:xfrm>
          <a:off x="1127448" y="1957329"/>
          <a:ext cx="9289033" cy="4279984"/>
        </p:xfrm>
        <a:graphic>
          <a:graphicData uri="http://schemas.openxmlformats.org/drawingml/2006/table">
            <a:tbl>
              <a:tblPr firstRow="1" firstCol="1" bandRow="1">
                <a:tableStyleId>{5C22544A-7EE6-4342-B048-85BDC9FD1C3A}</a:tableStyleId>
              </a:tblPr>
              <a:tblGrid>
                <a:gridCol w="1760028">
                  <a:extLst>
                    <a:ext uri="{9D8B030D-6E8A-4147-A177-3AD203B41FA5}">
                      <a16:colId xmlns:a16="http://schemas.microsoft.com/office/drawing/2014/main" val="494805573"/>
                    </a:ext>
                  </a:extLst>
                </a:gridCol>
                <a:gridCol w="1505801">
                  <a:extLst>
                    <a:ext uri="{9D8B030D-6E8A-4147-A177-3AD203B41FA5}">
                      <a16:colId xmlns:a16="http://schemas.microsoft.com/office/drawing/2014/main" val="2385537653"/>
                    </a:ext>
                  </a:extLst>
                </a:gridCol>
                <a:gridCol w="1505801">
                  <a:extLst>
                    <a:ext uri="{9D8B030D-6E8A-4147-A177-3AD203B41FA5}">
                      <a16:colId xmlns:a16="http://schemas.microsoft.com/office/drawing/2014/main" val="2596078452"/>
                    </a:ext>
                  </a:extLst>
                </a:gridCol>
                <a:gridCol w="1505801">
                  <a:extLst>
                    <a:ext uri="{9D8B030D-6E8A-4147-A177-3AD203B41FA5}">
                      <a16:colId xmlns:a16="http://schemas.microsoft.com/office/drawing/2014/main" val="1965127403"/>
                    </a:ext>
                  </a:extLst>
                </a:gridCol>
                <a:gridCol w="1505801">
                  <a:extLst>
                    <a:ext uri="{9D8B030D-6E8A-4147-A177-3AD203B41FA5}">
                      <a16:colId xmlns:a16="http://schemas.microsoft.com/office/drawing/2014/main" val="1405118383"/>
                    </a:ext>
                  </a:extLst>
                </a:gridCol>
                <a:gridCol w="1505801">
                  <a:extLst>
                    <a:ext uri="{9D8B030D-6E8A-4147-A177-3AD203B41FA5}">
                      <a16:colId xmlns:a16="http://schemas.microsoft.com/office/drawing/2014/main" val="2795580015"/>
                    </a:ext>
                  </a:extLst>
                </a:gridCol>
              </a:tblGrid>
              <a:tr h="848285">
                <a:tc>
                  <a:txBody>
                    <a:bodyPr/>
                    <a:lstStyle/>
                    <a:p>
                      <a:pPr marL="304800" algn="l">
                        <a:lnSpc>
                          <a:spcPts val="2200"/>
                        </a:lnSpc>
                        <a:spcAft>
                          <a:spcPts val="0"/>
                        </a:spcAft>
                      </a:pPr>
                      <a:r>
                        <a:rPr lang="zh-TW" sz="2000" kern="100" dirty="0">
                          <a:effectLst/>
                        </a:rPr>
                        <a:t>統計項目</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桃連區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基北區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a:effectLst/>
                        </a:rPr>
                        <a:t>中投區</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台南區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a:effectLst/>
                        </a:rPr>
                        <a:t>高雄區</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964108968"/>
                  </a:ext>
                </a:extLst>
              </a:tr>
              <a:tr h="848285">
                <a:tc>
                  <a:txBody>
                    <a:bodyPr/>
                    <a:lstStyle/>
                    <a:p>
                      <a:pPr marL="304800" algn="l">
                        <a:lnSpc>
                          <a:spcPts val="2200"/>
                        </a:lnSpc>
                        <a:spcAft>
                          <a:spcPts val="0"/>
                        </a:spcAft>
                      </a:pPr>
                      <a:r>
                        <a:rPr lang="zh-TW" sz="2000" kern="100" dirty="0">
                          <a:effectLst/>
                        </a:rPr>
                        <a:t>報名人數</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15,302</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33,085</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22,003</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10,237</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16,044</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546076622"/>
                  </a:ext>
                </a:extLst>
              </a:tr>
              <a:tr h="848285">
                <a:tc>
                  <a:txBody>
                    <a:bodyPr/>
                    <a:lstStyle/>
                    <a:p>
                      <a:pPr marL="304800" algn="l">
                        <a:lnSpc>
                          <a:spcPts val="2200"/>
                        </a:lnSpc>
                        <a:spcAft>
                          <a:spcPts val="0"/>
                        </a:spcAft>
                      </a:pPr>
                      <a:r>
                        <a:rPr lang="zh-TW" sz="2000" kern="100" dirty="0">
                          <a:effectLst/>
                        </a:rPr>
                        <a:t>錄取人數</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15,088</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32,313</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21,888</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10,114</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15,924</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162464501"/>
                  </a:ext>
                </a:extLst>
              </a:tr>
              <a:tr h="424143">
                <a:tc>
                  <a:txBody>
                    <a:bodyPr/>
                    <a:lstStyle/>
                    <a:p>
                      <a:pPr marL="304800" algn="l">
                        <a:lnSpc>
                          <a:spcPts val="2200"/>
                        </a:lnSpc>
                        <a:spcAft>
                          <a:spcPts val="0"/>
                        </a:spcAft>
                      </a:pPr>
                      <a:r>
                        <a:rPr lang="zh-TW" sz="2000" kern="100" dirty="0">
                          <a:effectLst/>
                        </a:rPr>
                        <a:t>錄取率</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98.6</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97.67</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99.48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98.8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99.25</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236395083"/>
                  </a:ext>
                </a:extLst>
              </a:tr>
              <a:tr h="655493">
                <a:tc>
                  <a:txBody>
                    <a:bodyPr/>
                    <a:lstStyle/>
                    <a:p>
                      <a:pPr marL="304800" algn="l">
                        <a:lnSpc>
                          <a:spcPts val="1700"/>
                        </a:lnSpc>
                        <a:spcAft>
                          <a:spcPts val="0"/>
                        </a:spcAft>
                      </a:pPr>
                      <a:r>
                        <a:rPr lang="zh-TW" sz="1600" kern="100" dirty="0">
                          <a:effectLst/>
                        </a:rPr>
                        <a:t>第</a:t>
                      </a:r>
                      <a:r>
                        <a:rPr lang="en-US" sz="1600" kern="100" dirty="0">
                          <a:effectLst/>
                        </a:rPr>
                        <a:t>1</a:t>
                      </a:r>
                      <a:r>
                        <a:rPr lang="zh-TW" sz="1600" kern="100" dirty="0">
                          <a:effectLst/>
                        </a:rPr>
                        <a:t>志願</a:t>
                      </a:r>
                    </a:p>
                    <a:p>
                      <a:pPr marL="304800" algn="l">
                        <a:lnSpc>
                          <a:spcPts val="1700"/>
                        </a:lnSpc>
                        <a:spcAft>
                          <a:spcPts val="0"/>
                        </a:spcAft>
                      </a:pPr>
                      <a:r>
                        <a:rPr lang="zh-TW" sz="1600" kern="100" dirty="0">
                          <a:effectLst/>
                        </a:rPr>
                        <a:t>錄取率</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u="sng" kern="100" dirty="0">
                          <a:effectLst/>
                        </a:rPr>
                        <a:t>48.32</a:t>
                      </a:r>
                      <a:r>
                        <a:rPr lang="zh-TW" sz="2000" u="sng"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23.66</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37.39</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48.13</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39.8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244844207"/>
                  </a:ext>
                </a:extLst>
              </a:tr>
              <a:tr h="655493">
                <a:tc>
                  <a:txBody>
                    <a:bodyPr/>
                    <a:lstStyle/>
                    <a:p>
                      <a:pPr marL="304800" algn="l">
                        <a:lnSpc>
                          <a:spcPts val="1700"/>
                        </a:lnSpc>
                        <a:spcAft>
                          <a:spcPts val="0"/>
                        </a:spcAft>
                      </a:pPr>
                      <a:r>
                        <a:rPr lang="zh-TW" sz="1600" kern="100" dirty="0">
                          <a:effectLst/>
                        </a:rPr>
                        <a:t>前</a:t>
                      </a:r>
                      <a:r>
                        <a:rPr lang="en-US" sz="1600" kern="100" dirty="0">
                          <a:effectLst/>
                        </a:rPr>
                        <a:t>3</a:t>
                      </a:r>
                      <a:r>
                        <a:rPr lang="zh-TW" sz="1600" kern="100" dirty="0">
                          <a:effectLst/>
                        </a:rPr>
                        <a:t>志願</a:t>
                      </a:r>
                    </a:p>
                    <a:p>
                      <a:pPr marL="304800" algn="l">
                        <a:lnSpc>
                          <a:spcPts val="1700"/>
                        </a:lnSpc>
                        <a:spcAft>
                          <a:spcPts val="0"/>
                        </a:spcAft>
                      </a:pPr>
                      <a:r>
                        <a:rPr lang="zh-TW" sz="1600" kern="100" dirty="0">
                          <a:effectLst/>
                        </a:rPr>
                        <a:t>錄取率</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u="sng" kern="100" dirty="0">
                          <a:effectLst/>
                        </a:rPr>
                        <a:t>91.47</a:t>
                      </a:r>
                      <a:r>
                        <a:rPr lang="zh-TW" sz="2000" u="sng"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67.13</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67.79</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82.9</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73.31</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35859161"/>
                  </a:ext>
                </a:extLst>
              </a:tr>
            </a:tbl>
          </a:graphicData>
        </a:graphic>
      </p:graphicFrame>
      <p:sp>
        <p:nvSpPr>
          <p:cNvPr id="9" name="Shape 84"/>
          <p:cNvSpPr>
            <a:spLocks noChangeArrowheads="1"/>
          </p:cNvSpPr>
          <p:nvPr/>
        </p:nvSpPr>
        <p:spPr bwMode="auto">
          <a:xfrm>
            <a:off x="2927648" y="1957329"/>
            <a:ext cx="1440160" cy="4279984"/>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
        <p:nvSpPr>
          <p:cNvPr id="11" name="Shape 82"/>
          <p:cNvSpPr txBox="1">
            <a:spLocks/>
          </p:cNvSpPr>
          <p:nvPr/>
        </p:nvSpPr>
        <p:spPr bwMode="auto">
          <a:xfrm>
            <a:off x="1127448" y="1156256"/>
            <a:ext cx="1008112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en-US" altLang="zh-TW" sz="3200" b="1" dirty="0">
                <a:solidFill>
                  <a:srgbClr val="FF0000"/>
                </a:solidFill>
                <a:latin typeface="標楷體" panose="03000509000000000000" pitchFamily="65" charset="-120"/>
                <a:ea typeface="標楷體" panose="03000509000000000000" pitchFamily="65" charset="-120"/>
              </a:rPr>
              <a:t>112</a:t>
            </a:r>
            <a:r>
              <a:rPr lang="zh-TW" altLang="zh-TW" sz="3200" b="1" dirty="0">
                <a:solidFill>
                  <a:srgbClr val="FF0000"/>
                </a:solidFill>
                <a:latin typeface="標楷體" panose="03000509000000000000" pitchFamily="65" charset="-120"/>
                <a:ea typeface="標楷體" panose="03000509000000000000" pitchFamily="65" charset="-120"/>
              </a:rPr>
              <a:t>學年度高級中等學校</a:t>
            </a:r>
            <a:r>
              <a:rPr lang="en-US" altLang="zh-TW" sz="3200" b="1" dirty="0">
                <a:solidFill>
                  <a:srgbClr val="FF0000"/>
                </a:solidFill>
                <a:latin typeface="標楷體" panose="03000509000000000000" pitchFamily="65" charset="-120"/>
                <a:ea typeface="標楷體" panose="03000509000000000000" pitchFamily="65" charset="-120"/>
              </a:rPr>
              <a:t>6</a:t>
            </a:r>
            <a:r>
              <a:rPr lang="zh-TW" altLang="zh-TW" sz="3200" b="1" dirty="0">
                <a:solidFill>
                  <a:srgbClr val="FF0000"/>
                </a:solidFill>
                <a:latin typeface="標楷體" panose="03000509000000000000" pitchFamily="65" charset="-120"/>
                <a:ea typeface="標楷體" panose="03000509000000000000" pitchFamily="65" charset="-120"/>
              </a:rPr>
              <a:t>都免試入學錄取資訊一覽表</a:t>
            </a:r>
            <a:endParaRPr kumimoji="0" lang="en-US" altLang="zh-TW" sz="3200" b="1" kern="0" dirty="0">
              <a:solidFill>
                <a:srgbClr val="FF0000"/>
              </a:solidFill>
              <a:latin typeface="標楷體" pitchFamily="65" charset="-120"/>
              <a:ea typeface="標楷體" pitchFamily="65" charset="-120"/>
            </a:endParaRPr>
          </a:p>
        </p:txBody>
      </p:sp>
      <p:sp>
        <p:nvSpPr>
          <p:cNvPr id="12" name="Shape 82"/>
          <p:cNvSpPr txBox="1">
            <a:spLocks/>
          </p:cNvSpPr>
          <p:nvPr/>
        </p:nvSpPr>
        <p:spPr bwMode="auto">
          <a:xfrm>
            <a:off x="1919536" y="6165304"/>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r>
              <a:rPr lang="zh-TW" altLang="zh-TW" sz="2400" dirty="0">
                <a:solidFill>
                  <a:srgbClr val="002060"/>
                </a:solidFill>
                <a:latin typeface="標楷體" panose="03000509000000000000" pitchFamily="65" charset="-120"/>
                <a:ea typeface="標楷體" panose="03000509000000000000" pitchFamily="65" charset="-120"/>
              </a:rPr>
              <a:t>註：本區第</a:t>
            </a:r>
            <a:r>
              <a:rPr lang="en-US" altLang="zh-TW" sz="2400" dirty="0">
                <a:solidFill>
                  <a:srgbClr val="002060"/>
                </a:solidFill>
                <a:latin typeface="標楷體" panose="03000509000000000000" pitchFamily="65" charset="-120"/>
                <a:ea typeface="標楷體" panose="03000509000000000000" pitchFamily="65" charset="-120"/>
              </a:rPr>
              <a:t>1</a:t>
            </a:r>
            <a:r>
              <a:rPr lang="zh-TW" altLang="zh-TW" sz="2400" dirty="0">
                <a:solidFill>
                  <a:srgbClr val="002060"/>
                </a:solidFill>
                <a:latin typeface="標楷體" panose="03000509000000000000" pitchFamily="65" charset="-120"/>
                <a:ea typeface="標楷體" panose="03000509000000000000" pitchFamily="65" charset="-120"/>
              </a:rPr>
              <a:t>志願錄取率及前</a:t>
            </a:r>
            <a:r>
              <a:rPr lang="en-US" altLang="zh-TW" sz="2400" dirty="0">
                <a:solidFill>
                  <a:srgbClr val="002060"/>
                </a:solidFill>
                <a:latin typeface="標楷體" panose="03000509000000000000" pitchFamily="65" charset="-120"/>
                <a:ea typeface="標楷體" panose="03000509000000000000" pitchFamily="65" charset="-120"/>
              </a:rPr>
              <a:t>3</a:t>
            </a:r>
            <a:r>
              <a:rPr lang="zh-TW" altLang="zh-TW" sz="2400" dirty="0">
                <a:solidFill>
                  <a:srgbClr val="002060"/>
                </a:solidFill>
                <a:latin typeface="標楷體" panose="03000509000000000000" pitchFamily="65" charset="-120"/>
                <a:ea typeface="標楷體" panose="03000509000000000000" pitchFamily="65" charset="-120"/>
              </a:rPr>
              <a:t>志願錄取率皆為</a:t>
            </a:r>
            <a:r>
              <a:rPr lang="en-US" altLang="zh-TW" sz="2400" dirty="0">
                <a:solidFill>
                  <a:srgbClr val="002060"/>
                </a:solidFill>
                <a:latin typeface="標楷體" panose="03000509000000000000" pitchFamily="65" charset="-120"/>
                <a:ea typeface="標楷體" panose="03000509000000000000" pitchFamily="65" charset="-120"/>
              </a:rPr>
              <a:t>6</a:t>
            </a:r>
            <a:r>
              <a:rPr lang="zh-TW" altLang="zh-TW" sz="2400" dirty="0">
                <a:solidFill>
                  <a:srgbClr val="002060"/>
                </a:solidFill>
                <a:latin typeface="標楷體" panose="03000509000000000000" pitchFamily="65" charset="-120"/>
                <a:ea typeface="標楷體" panose="03000509000000000000" pitchFamily="65" charset="-120"/>
              </a:rPr>
              <a:t>都中最高。</a:t>
            </a: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內容版面配置區 2"/>
          <p:cNvSpPr>
            <a:spLocks noGrp="1"/>
          </p:cNvSpPr>
          <p:nvPr>
            <p:ph idx="4294967295"/>
          </p:nvPr>
        </p:nvSpPr>
        <p:spPr>
          <a:xfrm>
            <a:off x="501552" y="2086857"/>
            <a:ext cx="4713337" cy="4771143"/>
          </a:xfrm>
        </p:spPr>
        <p:txBody>
          <a:bodyPr/>
          <a:lstStyle/>
          <a:p>
            <a:pPr marL="273050" indent="-273050"/>
            <a:r>
              <a:rPr lang="zh-TW" altLang="en-US" sz="2400" dirty="0">
                <a:latin typeface="標楷體" pitchFamily="65" charset="-120"/>
                <a:ea typeface="標楷體" pitchFamily="65" charset="-120"/>
              </a:rPr>
              <a:t>主要專業課程</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電腦輔助機械設計與製造</a:t>
            </a:r>
            <a:r>
              <a:rPr lang="en-US" altLang="zh-TW" sz="2400" dirty="0">
                <a:latin typeface="標楷體" pitchFamily="65" charset="-120"/>
                <a:ea typeface="標楷體" pitchFamily="65" charset="-120"/>
              </a:rPr>
              <a:t>(CAD/CAM)</a:t>
            </a:r>
          </a:p>
          <a:p>
            <a:pPr marL="576263" lvl="1" indent="-273050"/>
            <a:r>
              <a:rPr lang="zh-TW" altLang="en-US" sz="2400" dirty="0">
                <a:latin typeface="標楷體" pitchFamily="65" charset="-120"/>
                <a:ea typeface="標楷體" pitchFamily="65" charset="-120"/>
              </a:rPr>
              <a:t>模具之設計、製造</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材料檢驗</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琉璃及金銀細工</a:t>
            </a:r>
          </a:p>
          <a:p>
            <a:pPr marL="576263" lvl="1" indent="-273050"/>
            <a:r>
              <a:rPr lang="zh-TW" altLang="en-US" sz="2400" dirty="0">
                <a:latin typeface="標楷體" pitchFamily="65" charset="-120"/>
                <a:ea typeface="標楷體" pitchFamily="65" charset="-120"/>
              </a:rPr>
              <a:t>機電整合自動化技術</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板狀金屬彎折成型、銲接組合、防銹塗裝</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氣油壓實習</a:t>
            </a:r>
            <a:endParaRPr lang="en-US" altLang="zh-TW" sz="2400" dirty="0">
              <a:latin typeface="標楷體" pitchFamily="65" charset="-120"/>
              <a:ea typeface="標楷體" pitchFamily="65" charset="-120"/>
            </a:endParaRPr>
          </a:p>
          <a:p>
            <a:pPr marL="576263" lvl="1" indent="-273050"/>
            <a:r>
              <a:rPr lang="en-US" altLang="zh-TW" sz="2400" dirty="0">
                <a:latin typeface="標楷體" pitchFamily="65" charset="-120"/>
                <a:ea typeface="標楷體" pitchFamily="65" charset="-120"/>
              </a:rPr>
              <a:t>PLC</a:t>
            </a:r>
            <a:r>
              <a:rPr lang="zh-TW" altLang="en-US" sz="2400" dirty="0">
                <a:latin typeface="標楷體" pitchFamily="65" charset="-120"/>
                <a:ea typeface="標楷體" pitchFamily="65" charset="-120"/>
              </a:rPr>
              <a:t>與機電整合</a:t>
            </a:r>
          </a:p>
        </p:txBody>
      </p:sp>
      <p:sp>
        <p:nvSpPr>
          <p:cNvPr id="80899" name="標題 1"/>
          <p:cNvSpPr>
            <a:spLocks noGrp="1"/>
          </p:cNvSpPr>
          <p:nvPr>
            <p:ph type="title" idx="4294967295"/>
          </p:nvPr>
        </p:nvSpPr>
        <p:spPr>
          <a:xfrm>
            <a:off x="2438400" y="404814"/>
            <a:ext cx="8229600" cy="733425"/>
          </a:xfrm>
        </p:spPr>
        <p:txBody>
          <a:bodyPr/>
          <a:lstStyle/>
          <a:p>
            <a:r>
              <a:rPr lang="zh-TW" altLang="en-US" dirty="0">
                <a:ea typeface="標楷體" pitchFamily="65" charset="-120"/>
              </a:rPr>
              <a:t>機械群簡介</a:t>
            </a:r>
          </a:p>
        </p:txBody>
      </p:sp>
      <p:pic>
        <p:nvPicPr>
          <p:cNvPr id="80900" name="圖片 3">
            <a:hlinkClick r:id="rId2"/>
          </p:cNvPr>
          <p:cNvPicPr>
            <a:picLocks noChangeAspect="1"/>
          </p:cNvPicPr>
          <p:nvPr/>
        </p:nvPicPr>
        <p:blipFill>
          <a:blip r:embed="rId3"/>
          <a:srcRect/>
          <a:stretch>
            <a:fillRect/>
          </a:stretch>
        </p:blipFill>
        <p:spPr bwMode="auto">
          <a:xfrm>
            <a:off x="9120189" y="269876"/>
            <a:ext cx="498475" cy="373063"/>
          </a:xfrm>
          <a:prstGeom prst="rect">
            <a:avLst/>
          </a:prstGeom>
          <a:noFill/>
          <a:ln w="9525">
            <a:noFill/>
            <a:miter lim="800000"/>
            <a:headEnd/>
            <a:tailEnd/>
          </a:ln>
        </p:spPr>
      </p:pic>
      <p:grpSp>
        <p:nvGrpSpPr>
          <p:cNvPr id="80902" name="群組 5"/>
          <p:cNvGrpSpPr>
            <a:grpSpLocks/>
          </p:cNvGrpSpPr>
          <p:nvPr/>
        </p:nvGrpSpPr>
        <p:grpSpPr bwMode="auto">
          <a:xfrm>
            <a:off x="439739" y="1138239"/>
            <a:ext cx="3246437" cy="798512"/>
            <a:chOff x="318170" y="1389058"/>
            <a:chExt cx="3245717" cy="918513"/>
          </a:xfrm>
        </p:grpSpPr>
        <p:grpSp>
          <p:nvGrpSpPr>
            <p:cNvPr id="80912" name="群組 6"/>
            <p:cNvGrpSpPr>
              <a:grpSpLocks/>
            </p:cNvGrpSpPr>
            <p:nvPr/>
          </p:nvGrpSpPr>
          <p:grpSpPr bwMode="auto">
            <a:xfrm>
              <a:off x="318170" y="1389058"/>
              <a:ext cx="2348565" cy="797200"/>
              <a:chOff x="351227" y="1213328"/>
              <a:chExt cx="2708605" cy="1008935"/>
            </a:xfrm>
          </p:grpSpPr>
          <p:grpSp>
            <p:nvGrpSpPr>
              <p:cNvPr id="80914" name="流程圖: 程序 8"/>
              <p:cNvGrpSpPr>
                <a:grpSpLocks/>
              </p:cNvGrpSpPr>
              <p:nvPr/>
            </p:nvGrpSpPr>
            <p:grpSpPr bwMode="auto">
              <a:xfrm>
                <a:off x="820220" y="1370209"/>
                <a:ext cx="1230343" cy="986693"/>
                <a:chOff x="560832" y="1249680"/>
                <a:chExt cx="1066800" cy="676656"/>
              </a:xfrm>
            </p:grpSpPr>
            <p:pic>
              <p:nvPicPr>
                <p:cNvPr id="80919" name="流程圖: 程序 8"/>
                <p:cNvPicPr>
                  <a:picLocks noChangeArrowheads="1"/>
                </p:cNvPicPr>
                <p:nvPr/>
              </p:nvPicPr>
              <p:blipFill>
                <a:blip r:embed="rId4"/>
                <a:srcRect/>
                <a:stretch>
                  <a:fillRect/>
                </a:stretch>
              </p:blipFill>
              <p:spPr bwMode="auto">
                <a:xfrm>
                  <a:off x="560832" y="1249680"/>
                  <a:ext cx="1066800" cy="676656"/>
                </a:xfrm>
                <a:prstGeom prst="rect">
                  <a:avLst/>
                </a:prstGeom>
                <a:noFill/>
                <a:ln w="9525">
                  <a:noFill/>
                  <a:miter lim="800000"/>
                  <a:headEnd/>
                  <a:tailEnd/>
                </a:ln>
              </p:spPr>
            </p:pic>
            <p:sp>
              <p:nvSpPr>
                <p:cNvPr id="80920" name="Text Box 10"/>
                <p:cNvSpPr txBox="1">
                  <a:spLocks noChangeArrowheads="1"/>
                </p:cNvSpPr>
                <p:nvPr/>
              </p:nvSpPr>
              <p:spPr bwMode="auto">
                <a:xfrm>
                  <a:off x="629654" y="1294614"/>
                  <a:ext cx="936546" cy="539389"/>
                </a:xfrm>
                <a:prstGeom prst="rect">
                  <a:avLst/>
                </a:prstGeom>
                <a:noFill/>
                <a:ln w="9525">
                  <a:noFill/>
                  <a:miter lim="800000"/>
                  <a:headEnd/>
                  <a:tailEnd/>
                </a:ln>
              </p:spPr>
              <p:txBody>
                <a:bodyPr anchor="ctr"/>
                <a:lstStyle/>
                <a:p>
                  <a:pPr algn="ctr" eaLnBrk="1" hangingPunct="1"/>
                  <a:r>
                    <a:rPr kumimoji="0" lang="zh-TW" altLang="en-US" sz="1400">
                      <a:solidFill>
                        <a:srgbClr val="FF0000"/>
                      </a:solidFill>
                      <a:latin typeface="Candara" pitchFamily="34" charset="0"/>
                      <a:ea typeface="標楷體" pitchFamily="65" charset="-120"/>
                    </a:rPr>
                    <a:t>專業科目</a:t>
                  </a:r>
                  <a:endParaRPr kumimoji="0" lang="en-US" altLang="zh-TW" sz="1400">
                    <a:solidFill>
                      <a:srgbClr val="FF0000"/>
                    </a:solidFill>
                    <a:latin typeface="Candara" pitchFamily="34" charset="0"/>
                    <a:ea typeface="標楷體" pitchFamily="65" charset="-120"/>
                  </a:endParaRPr>
                </a:p>
                <a:p>
                  <a:pPr algn="ctr" eaLnBrk="1" hangingPunct="1"/>
                  <a:r>
                    <a:rPr kumimoji="0" lang="zh-TW" altLang="en-US" sz="1400">
                      <a:solidFill>
                        <a:srgbClr val="FF0000"/>
                      </a:solidFill>
                      <a:latin typeface="Candara" pitchFamily="34" charset="0"/>
                      <a:ea typeface="標楷體" pitchFamily="65" charset="-120"/>
                    </a:rPr>
                    <a:t>理論課程</a:t>
                  </a:r>
                </a:p>
              </p:txBody>
            </p:sp>
          </p:grpSp>
          <p:grpSp>
            <p:nvGrpSpPr>
              <p:cNvPr id="80915" name="流程圖: 程序 9"/>
              <p:cNvGrpSpPr>
                <a:grpSpLocks/>
              </p:cNvGrpSpPr>
              <p:nvPr/>
            </p:nvGrpSpPr>
            <p:grpSpPr bwMode="auto">
              <a:xfrm>
                <a:off x="1924013" y="1370209"/>
                <a:ext cx="1223312" cy="986693"/>
                <a:chOff x="1517904" y="1249680"/>
                <a:chExt cx="1060704" cy="676656"/>
              </a:xfrm>
            </p:grpSpPr>
            <p:pic>
              <p:nvPicPr>
                <p:cNvPr id="80917" name="流程圖: 程序 9"/>
                <p:cNvPicPr>
                  <a:picLocks noChangeArrowheads="1"/>
                </p:cNvPicPr>
                <p:nvPr/>
              </p:nvPicPr>
              <p:blipFill>
                <a:blip r:embed="rId5"/>
                <a:srcRect/>
                <a:stretch>
                  <a:fillRect/>
                </a:stretch>
              </p:blipFill>
              <p:spPr bwMode="auto">
                <a:xfrm>
                  <a:off x="1517904" y="1249680"/>
                  <a:ext cx="1060704" cy="676656"/>
                </a:xfrm>
                <a:prstGeom prst="rect">
                  <a:avLst/>
                </a:prstGeom>
                <a:noFill/>
                <a:ln w="9525">
                  <a:noFill/>
                  <a:miter lim="800000"/>
                  <a:headEnd/>
                  <a:tailEnd/>
                </a:ln>
              </p:spPr>
            </p:pic>
            <p:sp>
              <p:nvSpPr>
                <p:cNvPr id="80918" name="Text Box 13"/>
                <p:cNvSpPr txBox="1">
                  <a:spLocks noChangeArrowheads="1"/>
                </p:cNvSpPr>
                <p:nvPr/>
              </p:nvSpPr>
              <p:spPr bwMode="auto">
                <a:xfrm>
                  <a:off x="1594069" y="1294614"/>
                  <a:ext cx="908676" cy="539389"/>
                </a:xfrm>
                <a:prstGeom prst="rect">
                  <a:avLst/>
                </a:prstGeom>
                <a:noFill/>
                <a:ln w="9525">
                  <a:noFill/>
                  <a:miter lim="800000"/>
                  <a:headEnd/>
                  <a:tailEnd/>
                </a:ln>
              </p:spPr>
              <p:txBody>
                <a:bodyPr anchor="ctr"/>
                <a:lstStyle/>
                <a:p>
                  <a:pPr algn="ctr" eaLnBrk="1" hangingPunct="1"/>
                  <a:r>
                    <a:rPr kumimoji="0" lang="zh-TW" altLang="en-US" sz="1400">
                      <a:solidFill>
                        <a:srgbClr val="FFFFFF"/>
                      </a:solidFill>
                      <a:latin typeface="Candara" pitchFamily="34" charset="0"/>
                      <a:ea typeface="標楷體" pitchFamily="65" charset="-120"/>
                    </a:rPr>
                    <a:t>專業科目</a:t>
                  </a:r>
                  <a:endParaRPr kumimoji="0" lang="en-US" altLang="zh-TW" sz="1400">
                    <a:solidFill>
                      <a:srgbClr val="FFFFFF"/>
                    </a:solidFill>
                    <a:latin typeface="Candara" pitchFamily="34" charset="0"/>
                    <a:ea typeface="標楷體" pitchFamily="65" charset="-120"/>
                  </a:endParaRPr>
                </a:p>
                <a:p>
                  <a:pPr algn="ctr" eaLnBrk="1" hangingPunct="1"/>
                  <a:r>
                    <a:rPr kumimoji="0" lang="zh-TW" altLang="en-US" sz="1400">
                      <a:solidFill>
                        <a:srgbClr val="FFFFFF"/>
                      </a:solidFill>
                      <a:latin typeface="Candara" pitchFamily="34" charset="0"/>
                      <a:ea typeface="標楷體" pitchFamily="65" charset="-120"/>
                    </a:rPr>
                    <a:t>實習課程</a:t>
                  </a:r>
                </a:p>
              </p:txBody>
            </p:sp>
          </p:grpSp>
          <p:sp>
            <p:nvSpPr>
              <p:cNvPr id="11" name="橢圓 10"/>
              <p:cNvSpPr/>
              <p:nvPr/>
            </p:nvSpPr>
            <p:spPr>
              <a:xfrm>
                <a:off x="351227" y="1213328"/>
                <a:ext cx="503376" cy="50381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1</a:t>
                </a:r>
                <a:endParaRPr kumimoji="0" lang="zh-TW" altLang="en-US" sz="1800" dirty="0">
                  <a:solidFill>
                    <a:srgbClr val="FF0000"/>
                  </a:solidFill>
                </a:endParaRPr>
              </a:p>
            </p:txBody>
          </p:sp>
        </p:grpSp>
        <p:sp>
          <p:nvSpPr>
            <p:cNvPr id="8" name="流程圖: 多重文件 7"/>
            <p:cNvSpPr/>
            <p:nvPr/>
          </p:nvSpPr>
          <p:spPr>
            <a:xfrm>
              <a:off x="2843322" y="1443840"/>
              <a:ext cx="720565" cy="863731"/>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200" dirty="0">
                  <a:solidFill>
                    <a:schemeClr val="tx1"/>
                  </a:solidFill>
                </a:rPr>
                <a:t>專業</a:t>
              </a:r>
              <a:endParaRPr kumimoji="0" lang="en-US" altLang="zh-TW" sz="1200" dirty="0">
                <a:solidFill>
                  <a:schemeClr val="tx1"/>
                </a:solidFill>
              </a:endParaRPr>
            </a:p>
            <a:p>
              <a:pPr algn="ctr" eaLnBrk="1" fontAlgn="auto" hangingPunct="1">
                <a:spcBef>
                  <a:spcPts val="0"/>
                </a:spcBef>
                <a:spcAft>
                  <a:spcPts val="0"/>
                </a:spcAft>
                <a:defRPr/>
              </a:pPr>
              <a:r>
                <a:rPr kumimoji="0" lang="zh-TW" altLang="en-US" sz="1200" dirty="0">
                  <a:solidFill>
                    <a:schemeClr val="tx1"/>
                  </a:solidFill>
                </a:rPr>
                <a:t>證照</a:t>
              </a:r>
            </a:p>
          </p:txBody>
        </p:sp>
      </p:grpSp>
      <p:grpSp>
        <p:nvGrpSpPr>
          <p:cNvPr id="80904" name="群組 12"/>
          <p:cNvGrpSpPr>
            <a:grpSpLocks/>
          </p:cNvGrpSpPr>
          <p:nvPr/>
        </p:nvGrpSpPr>
        <p:grpSpPr bwMode="auto">
          <a:xfrm>
            <a:off x="5426076" y="1260476"/>
            <a:ext cx="4683125" cy="1935163"/>
            <a:chOff x="754614" y="3710302"/>
            <a:chExt cx="7593256" cy="2513481"/>
          </a:xfrm>
        </p:grpSpPr>
        <p:pic>
          <p:nvPicPr>
            <p:cNvPr id="80910" name="圖片 13"/>
            <p:cNvPicPr>
              <a:picLocks noChangeAspect="1" noChangeArrowheads="1"/>
            </p:cNvPicPr>
            <p:nvPr/>
          </p:nvPicPr>
          <p:blipFill>
            <a:blip r:embed="rId6"/>
            <a:srcRect/>
            <a:stretch>
              <a:fillRect/>
            </a:stretch>
          </p:blipFill>
          <p:spPr bwMode="auto">
            <a:xfrm>
              <a:off x="4870417" y="3763912"/>
              <a:ext cx="3477453" cy="2459871"/>
            </a:xfrm>
            <a:prstGeom prst="rect">
              <a:avLst/>
            </a:prstGeom>
            <a:noFill/>
            <a:ln w="9525">
              <a:noFill/>
              <a:miter lim="800000"/>
              <a:headEnd/>
              <a:tailEnd/>
            </a:ln>
            <a:effectLst>
              <a:outerShdw dist="139700" dir="2700000" algn="tl" rotWithShape="0">
                <a:srgbClr val="333333">
                  <a:alpha val="64998"/>
                </a:srgbClr>
              </a:outerShdw>
            </a:effectLst>
          </p:spPr>
        </p:pic>
        <p:pic>
          <p:nvPicPr>
            <p:cNvPr id="15" name="圖片 14"/>
            <p:cNvPicPr>
              <a:picLocks noChangeAspect="1"/>
            </p:cNvPicPr>
            <p:nvPr/>
          </p:nvPicPr>
          <p:blipFill>
            <a:blip r:embed="rId7"/>
            <a:stretch>
              <a:fillRect/>
            </a:stretch>
          </p:blipFill>
          <p:spPr>
            <a:xfrm>
              <a:off x="754614" y="3710302"/>
              <a:ext cx="3737426" cy="2490799"/>
            </a:xfrm>
            <a:prstGeom prst="rect">
              <a:avLst/>
            </a:prstGeom>
            <a:ln>
              <a:noFill/>
            </a:ln>
            <a:effectLst>
              <a:outerShdw blurRad="292100" dist="139700" dir="2700000" algn="tl" rotWithShape="0">
                <a:srgbClr val="333333">
                  <a:alpha val="65000"/>
                </a:srgbClr>
              </a:outerShdw>
            </a:effectLst>
          </p:spPr>
        </p:pic>
      </p:grpSp>
      <p:pic>
        <p:nvPicPr>
          <p:cNvPr id="80905" name="Picture 6" descr="http://web.hcvs.hc.edu.tw/ezfiles/0/1000/img/61/r-002.jpg"/>
          <p:cNvPicPr>
            <a:picLocks noChangeAspect="1" noChangeArrowheads="1"/>
          </p:cNvPicPr>
          <p:nvPr/>
        </p:nvPicPr>
        <p:blipFill>
          <a:blip r:embed="rId8"/>
          <a:srcRect/>
          <a:stretch>
            <a:fillRect/>
          </a:stretch>
        </p:blipFill>
        <p:spPr bwMode="auto">
          <a:xfrm>
            <a:off x="7832726" y="3284539"/>
            <a:ext cx="2276475" cy="1684337"/>
          </a:xfrm>
          <a:prstGeom prst="rect">
            <a:avLst/>
          </a:prstGeom>
          <a:noFill/>
          <a:ln w="9525">
            <a:noFill/>
            <a:miter lim="800000"/>
            <a:headEnd/>
            <a:tailEnd/>
          </a:ln>
          <a:effectLst>
            <a:outerShdw dist="139700" dir="2700000" algn="tl" rotWithShape="0">
              <a:srgbClr val="333333">
                <a:alpha val="64998"/>
              </a:srgbClr>
            </a:outerShdw>
          </a:effectLst>
        </p:spPr>
      </p:pic>
      <p:pic>
        <p:nvPicPr>
          <p:cNvPr id="19" name="Picture 3" descr="E:\Documents and Settings\Administrator\桌面\照片\PIC REV\[000241].jpg"/>
          <p:cNvPicPr preferRelativeResize="0">
            <a:picLocks noChangeArrowheads="1"/>
          </p:cNvPicPr>
          <p:nvPr/>
        </p:nvPicPr>
        <p:blipFill>
          <a:blip r:embed="rId9"/>
          <a:srcRect/>
          <a:stretch>
            <a:fillRect/>
          </a:stretch>
        </p:blipFill>
        <p:spPr bwMode="auto">
          <a:xfrm>
            <a:off x="5426076" y="3251201"/>
            <a:ext cx="2365375" cy="1717675"/>
          </a:xfrm>
          <a:prstGeom prst="rect">
            <a:avLst/>
          </a:prstGeom>
          <a:ln>
            <a:noFill/>
          </a:ln>
          <a:effectLst>
            <a:outerShdw blurRad="292100" dist="139700" dir="2700000" algn="tl" rotWithShape="0">
              <a:srgbClr val="333333">
                <a:alpha val="65000"/>
              </a:srgbClr>
            </a:outerShdw>
          </a:effectLst>
        </p:spPr>
      </p:pic>
      <p:grpSp>
        <p:nvGrpSpPr>
          <p:cNvPr id="80907" name="群組 19"/>
          <p:cNvGrpSpPr>
            <a:grpSpLocks/>
          </p:cNvGrpSpPr>
          <p:nvPr/>
        </p:nvGrpSpPr>
        <p:grpSpPr bwMode="auto">
          <a:xfrm>
            <a:off x="5426076" y="5032375"/>
            <a:ext cx="4683125" cy="1709738"/>
            <a:chOff x="611560" y="2852936"/>
            <a:chExt cx="8136904" cy="2448272"/>
          </a:xfrm>
        </p:grpSpPr>
        <p:pic>
          <p:nvPicPr>
            <p:cNvPr id="21" name="圖片 20"/>
            <p:cNvPicPr>
              <a:picLocks noChangeAspect="1"/>
            </p:cNvPicPr>
            <p:nvPr/>
          </p:nvPicPr>
          <p:blipFill rotWithShape="1">
            <a:blip r:embed="rId10"/>
            <a:srcRect/>
            <a:stretch/>
          </p:blipFill>
          <p:spPr>
            <a:xfrm>
              <a:off x="611560" y="2852936"/>
              <a:ext cx="3867098" cy="2448272"/>
            </a:xfrm>
            <a:prstGeom prst="rect">
              <a:avLst/>
            </a:prstGeom>
            <a:ln>
              <a:noFill/>
            </a:ln>
            <a:effectLst>
              <a:outerShdw blurRad="292100" dist="139700" dir="2700000" algn="tl" rotWithShape="0">
                <a:srgbClr val="333333">
                  <a:alpha val="65000"/>
                </a:srgbClr>
              </a:outerShdw>
            </a:effectLst>
          </p:spPr>
        </p:pic>
        <p:pic>
          <p:nvPicPr>
            <p:cNvPr id="80909" name="圖片 21"/>
            <p:cNvPicPr>
              <a:picLocks noChangeAspect="1" noChangeArrowheads="1"/>
            </p:cNvPicPr>
            <p:nvPr/>
          </p:nvPicPr>
          <p:blipFill>
            <a:blip r:embed="rId11"/>
            <a:srcRect/>
            <a:stretch>
              <a:fillRect/>
            </a:stretch>
          </p:blipFill>
          <p:spPr bwMode="auto">
            <a:xfrm>
              <a:off x="4931015" y="2852936"/>
              <a:ext cx="3817449" cy="2448272"/>
            </a:xfrm>
            <a:prstGeom prst="rect">
              <a:avLst/>
            </a:prstGeom>
            <a:noFill/>
            <a:ln w="9525">
              <a:noFill/>
              <a:miter lim="800000"/>
              <a:headEnd/>
              <a:tailEnd/>
            </a:ln>
            <a:effectLst>
              <a:outerShdw dist="139700" dir="2700000" algn="tl" rotWithShape="0">
                <a:srgbClr val="333333">
                  <a:alpha val="64998"/>
                </a:srgbClr>
              </a:outerShdw>
            </a:effectLst>
          </p:spPr>
        </p:pic>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內容版面配置區 2"/>
          <p:cNvSpPr>
            <a:spLocks noGrp="1"/>
          </p:cNvSpPr>
          <p:nvPr>
            <p:ph idx="4294967295"/>
          </p:nvPr>
        </p:nvSpPr>
        <p:spPr>
          <a:xfrm>
            <a:off x="942926" y="2174528"/>
            <a:ext cx="11017224" cy="4566840"/>
          </a:xfrm>
        </p:spPr>
        <p:txBody>
          <a:bodyPr/>
          <a:lstStyle/>
          <a:p>
            <a:pPr marL="273050" indent="-273050">
              <a:lnSpc>
                <a:spcPct val="140000"/>
              </a:lnSpc>
            </a:pPr>
            <a:r>
              <a:rPr lang="zh-TW" altLang="en-US" sz="2400" dirty="0">
                <a:ea typeface="標楷體" pitchFamily="65" charset="-120"/>
              </a:rPr>
              <a:t>大學校院相關科系：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機械工程系、機電科技系、機械與自動化工程系、模具工程系、能源與冷凍空調工程</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動力機械工程系、飛機工程系、輪機工程系、生物機電工程系、造船及海洋工程系、航空機械系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材料科學與工程系、化工與材料工程系、環境工程系電機工程系、牙體技術暨材料系、光電工程系、生物醫學工程系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工業工程與管理系、工業設計系</a:t>
            </a:r>
          </a:p>
        </p:txBody>
      </p:sp>
      <p:sp>
        <p:nvSpPr>
          <p:cNvPr id="81923" name="標題 1"/>
          <p:cNvSpPr>
            <a:spLocks noGrp="1"/>
          </p:cNvSpPr>
          <p:nvPr>
            <p:ph type="title" idx="4294967295"/>
          </p:nvPr>
        </p:nvSpPr>
        <p:spPr>
          <a:xfrm>
            <a:off x="2438400" y="404813"/>
            <a:ext cx="8229600" cy="754062"/>
          </a:xfrm>
        </p:spPr>
        <p:txBody>
          <a:bodyPr/>
          <a:lstStyle/>
          <a:p>
            <a:r>
              <a:rPr lang="zh-TW" altLang="en-US">
                <a:ea typeface="標楷體" pitchFamily="65" charset="-120"/>
              </a:rPr>
              <a:t>機械群簡介</a:t>
            </a:r>
          </a:p>
        </p:txBody>
      </p:sp>
      <p:grpSp>
        <p:nvGrpSpPr>
          <p:cNvPr id="81924" name="群組 5"/>
          <p:cNvGrpSpPr>
            <a:grpSpLocks/>
          </p:cNvGrpSpPr>
          <p:nvPr/>
        </p:nvGrpSpPr>
        <p:grpSpPr bwMode="auto">
          <a:xfrm>
            <a:off x="479376" y="980728"/>
            <a:ext cx="2311400" cy="1193800"/>
            <a:chOff x="316617" y="1370393"/>
            <a:chExt cx="2311167" cy="1194511"/>
          </a:xfrm>
        </p:grpSpPr>
        <p:sp>
          <p:nvSpPr>
            <p:cNvPr id="7" name="剪去同側角落矩形 6"/>
            <p:cNvSpPr/>
            <p:nvPr/>
          </p:nvSpPr>
          <p:spPr>
            <a:xfrm>
              <a:off x="780120" y="1629309"/>
              <a:ext cx="1847664" cy="490830"/>
            </a:xfrm>
            <a:prstGeom prst="snip2SameRect">
              <a:avLst>
                <a:gd name="adj1" fmla="val 50000"/>
                <a:gd name="adj2" fmla="val 0"/>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研究所</a:t>
              </a:r>
            </a:p>
          </p:txBody>
        </p:sp>
        <p:sp>
          <p:nvSpPr>
            <p:cNvPr id="8" name="流程圖: 程序 7"/>
            <p:cNvSpPr/>
            <p:nvPr/>
          </p:nvSpPr>
          <p:spPr>
            <a:xfrm>
              <a:off x="780120" y="2120139"/>
              <a:ext cx="1847664" cy="444765"/>
            </a:xfrm>
            <a:prstGeom prst="flowChartProcess">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400" dirty="0"/>
                <a:t>普通大學 </a:t>
              </a:r>
              <a:r>
                <a:rPr kumimoji="0" lang="en-US" altLang="zh-TW" sz="1400" dirty="0"/>
                <a:t>/</a:t>
              </a:r>
              <a:r>
                <a:rPr kumimoji="0" lang="zh-TW" altLang="en-US" sz="1400" dirty="0"/>
                <a:t> 四技二專</a:t>
              </a:r>
              <a:endParaRPr kumimoji="0" lang="en-US" altLang="zh-TW" sz="1400" dirty="0"/>
            </a:p>
          </p:txBody>
        </p:sp>
        <p:sp>
          <p:nvSpPr>
            <p:cNvPr id="9" name="橢圓 8"/>
            <p:cNvSpPr/>
            <p:nvPr/>
          </p:nvSpPr>
          <p:spPr>
            <a:xfrm>
              <a:off x="316617" y="1370393"/>
              <a:ext cx="504774" cy="5035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2</a:t>
              </a:r>
              <a:endParaRPr kumimoji="0" lang="zh-TW" altLang="en-US" sz="1800" dirty="0">
                <a:solidFill>
                  <a:srgbClr val="FF0000"/>
                </a:solidFill>
              </a:endParaRPr>
            </a:p>
          </p:txBody>
        </p:sp>
      </p:grpSp>
      <p:pic>
        <p:nvPicPr>
          <p:cNvPr id="81925" name="圖片 9">
            <a:hlinkClick r:id="rId2"/>
          </p:cNvPr>
          <p:cNvPicPr>
            <a:picLocks noChangeAspect="1"/>
          </p:cNvPicPr>
          <p:nvPr/>
        </p:nvPicPr>
        <p:blipFill>
          <a:blip r:embed="rId3"/>
          <a:srcRect/>
          <a:stretch>
            <a:fillRect/>
          </a:stretch>
        </p:blipFill>
        <p:spPr bwMode="auto">
          <a:xfrm>
            <a:off x="9120189" y="269876"/>
            <a:ext cx="498475" cy="373063"/>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內容版面配置區 2"/>
          <p:cNvSpPr>
            <a:spLocks noGrp="1"/>
          </p:cNvSpPr>
          <p:nvPr>
            <p:ph idx="4294967295"/>
          </p:nvPr>
        </p:nvSpPr>
        <p:spPr>
          <a:xfrm>
            <a:off x="637536" y="2122947"/>
            <a:ext cx="5794087" cy="4604908"/>
          </a:xfrm>
        </p:spPr>
        <p:txBody>
          <a:bodyPr/>
          <a:lstStyle/>
          <a:p>
            <a:pPr marL="273050" indent="-273050"/>
            <a:r>
              <a:rPr lang="zh-TW" altLang="en-US" sz="2800" dirty="0">
                <a:latin typeface="標楷體" pitchFamily="65" charset="-120"/>
                <a:ea typeface="標楷體" pitchFamily="65" charset="-120"/>
              </a:rPr>
              <a:t>模具設計工程師、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機械設計工程師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設備維護工程師</a:t>
            </a:r>
            <a:endParaRPr lang="en-US" altLang="zh-TW" sz="2800" dirty="0">
              <a:latin typeface="標楷體" pitchFamily="65" charset="-120"/>
              <a:ea typeface="標楷體" pitchFamily="65" charset="-120"/>
            </a:endParaRPr>
          </a:p>
          <a:p>
            <a:pPr marL="273050" indent="-273050"/>
            <a:r>
              <a:rPr lang="en-US" altLang="zh-TW" sz="2800" dirty="0">
                <a:latin typeface="標楷體" pitchFamily="65" charset="-120"/>
                <a:ea typeface="標楷體" pitchFamily="65" charset="-120"/>
              </a:rPr>
              <a:t>CAD/CAM</a:t>
            </a:r>
            <a:r>
              <a:rPr lang="zh-TW" altLang="en-US" sz="2800" dirty="0">
                <a:latin typeface="標楷體" pitchFamily="65" charset="-120"/>
                <a:ea typeface="標楷體" pitchFamily="65" charset="-120"/>
              </a:rPr>
              <a:t>工程師</a:t>
            </a:r>
            <a:endParaRPr lang="en-US" altLang="zh-TW" sz="2800" dirty="0">
              <a:latin typeface="標楷體" pitchFamily="65" charset="-120"/>
              <a:ea typeface="標楷體" pitchFamily="65" charset="-120"/>
            </a:endParaRPr>
          </a:p>
          <a:p>
            <a:pPr marL="273050" indent="-273050"/>
            <a:r>
              <a:rPr lang="en-US" altLang="zh-TW" sz="2800" dirty="0">
                <a:latin typeface="標楷體" pitchFamily="65" charset="-120"/>
                <a:ea typeface="標楷體" pitchFamily="65" charset="-120"/>
              </a:rPr>
              <a:t>3C</a:t>
            </a:r>
            <a:r>
              <a:rPr lang="zh-TW" altLang="en-US" sz="2800" dirty="0">
                <a:latin typeface="標楷體" pitchFamily="65" charset="-120"/>
                <a:ea typeface="標楷體" pitchFamily="65" charset="-120"/>
              </a:rPr>
              <a:t>產品機構工程師、機構工程師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自動化生產設備技術員</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管路設計工程師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農業機械工程師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機電整合工程師</a:t>
            </a:r>
          </a:p>
        </p:txBody>
      </p:sp>
      <p:sp>
        <p:nvSpPr>
          <p:cNvPr id="82947" name="標題 1"/>
          <p:cNvSpPr>
            <a:spLocks noGrp="1"/>
          </p:cNvSpPr>
          <p:nvPr>
            <p:ph type="title" idx="4294967295"/>
          </p:nvPr>
        </p:nvSpPr>
        <p:spPr>
          <a:xfrm>
            <a:off x="1524000" y="274638"/>
            <a:ext cx="8229600" cy="1143000"/>
          </a:xfrm>
        </p:spPr>
        <p:txBody>
          <a:bodyPr/>
          <a:lstStyle/>
          <a:p>
            <a:r>
              <a:rPr lang="zh-TW" altLang="en-US">
                <a:ea typeface="標楷體" pitchFamily="65" charset="-120"/>
              </a:rPr>
              <a:t>機械群簡介</a:t>
            </a:r>
          </a:p>
        </p:txBody>
      </p:sp>
      <p:grpSp>
        <p:nvGrpSpPr>
          <p:cNvPr id="82948" name="群組 7"/>
          <p:cNvGrpSpPr>
            <a:grpSpLocks/>
          </p:cNvGrpSpPr>
          <p:nvPr/>
        </p:nvGrpSpPr>
        <p:grpSpPr bwMode="auto">
          <a:xfrm>
            <a:off x="407368" y="928866"/>
            <a:ext cx="1439863" cy="1173163"/>
            <a:chOff x="323528" y="980728"/>
            <a:chExt cx="1440161" cy="1173883"/>
          </a:xfrm>
        </p:grpSpPr>
        <p:grpSp>
          <p:nvGrpSpPr>
            <p:cNvPr id="82955" name="十二邊形 5"/>
            <p:cNvGrpSpPr>
              <a:grpSpLocks/>
            </p:cNvGrpSpPr>
            <p:nvPr/>
          </p:nvGrpSpPr>
          <p:grpSpPr bwMode="auto">
            <a:xfrm>
              <a:off x="542544" y="1036320"/>
              <a:ext cx="1280160" cy="1207008"/>
              <a:chOff x="542544" y="1036320"/>
              <a:chExt cx="1280160" cy="1207008"/>
            </a:xfrm>
          </p:grpSpPr>
          <p:pic>
            <p:nvPicPr>
              <p:cNvPr id="82957" name="十二邊形 5"/>
              <p:cNvPicPr>
                <a:picLocks noChangeArrowheads="1"/>
              </p:cNvPicPr>
              <p:nvPr/>
            </p:nvPicPr>
            <p:blipFill>
              <a:blip r:embed="rId2"/>
              <a:srcRect/>
              <a:stretch>
                <a:fillRect/>
              </a:stretch>
            </p:blipFill>
            <p:spPr bwMode="auto">
              <a:xfrm>
                <a:off x="542544" y="1036320"/>
                <a:ext cx="1280160" cy="1207008"/>
              </a:xfrm>
              <a:prstGeom prst="rect">
                <a:avLst/>
              </a:prstGeom>
              <a:noFill/>
              <a:ln w="9525">
                <a:noFill/>
                <a:miter lim="800000"/>
                <a:headEnd/>
                <a:tailEnd/>
              </a:ln>
            </p:spPr>
          </p:pic>
          <p:sp>
            <p:nvSpPr>
              <p:cNvPr id="82958" name="Text Box 7"/>
              <p:cNvSpPr txBox="1">
                <a:spLocks noChangeArrowheads="1"/>
              </p:cNvSpPr>
              <p:nvPr/>
            </p:nvSpPr>
            <p:spPr bwMode="auto">
              <a:xfrm>
                <a:off x="765925" y="1220671"/>
                <a:ext cx="843400" cy="789450"/>
              </a:xfrm>
              <a:prstGeom prst="rect">
                <a:avLst/>
              </a:prstGeom>
              <a:noFill/>
              <a:ln w="9525">
                <a:noFill/>
                <a:miter lim="800000"/>
                <a:headEnd/>
                <a:tailEnd/>
              </a:ln>
            </p:spPr>
            <p:txBody>
              <a:bodyPr anchor="ctr"/>
              <a:lstStyle/>
              <a:p>
                <a:pPr algn="ctr" eaLnBrk="1" hangingPunct="1"/>
                <a:r>
                  <a:rPr kumimoji="0" lang="zh-TW" altLang="en-US" sz="1600">
                    <a:latin typeface="Candara" pitchFamily="34" charset="0"/>
                    <a:ea typeface="標楷體" pitchFamily="65" charset="-120"/>
                  </a:rPr>
                  <a:t>就業</a:t>
                </a:r>
                <a:endParaRPr kumimoji="0" lang="en-US" altLang="zh-TW" sz="1600">
                  <a:latin typeface="Candara" pitchFamily="34" charset="0"/>
                  <a:ea typeface="標楷體" pitchFamily="65" charset="-120"/>
                </a:endParaRPr>
              </a:p>
              <a:p>
                <a:pPr algn="ctr" eaLnBrk="1" hangingPunct="1"/>
                <a:r>
                  <a:rPr kumimoji="0" lang="zh-TW" altLang="en-US" sz="1600">
                    <a:latin typeface="Candara" pitchFamily="34" charset="0"/>
                    <a:ea typeface="標楷體" pitchFamily="65" charset="-120"/>
                  </a:rPr>
                  <a:t>市場</a:t>
                </a:r>
              </a:p>
            </p:txBody>
          </p:sp>
        </p:grpSp>
        <p:sp>
          <p:nvSpPr>
            <p:cNvPr id="7" name="橢圓 6"/>
            <p:cNvSpPr/>
            <p:nvPr/>
          </p:nvSpPr>
          <p:spPr>
            <a:xfrm>
              <a:off x="323528" y="980728"/>
              <a:ext cx="376316" cy="3494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3</a:t>
              </a:r>
              <a:endParaRPr kumimoji="0" lang="zh-TW" altLang="en-US" sz="1800" dirty="0">
                <a:solidFill>
                  <a:srgbClr val="FF0000"/>
                </a:solidFill>
              </a:endParaRPr>
            </a:p>
          </p:txBody>
        </p:sp>
      </p:grpSp>
      <p:pic>
        <p:nvPicPr>
          <p:cNvPr id="82949" name="Picture 4" descr="http://sxzx.dgpt.edu.cn/_data/2012/03/30/9f314fb2_20c9_4cef_9fac_c495ecc428e8/images/%E6%A8%A1%E5%85%B7%E5%8A%A0%E5%B7%A5%E5%AE%9E%E8%AE%AD.jpg"/>
          <p:cNvPicPr>
            <a:picLocks noChangeAspect="1" noChangeArrowheads="1"/>
          </p:cNvPicPr>
          <p:nvPr/>
        </p:nvPicPr>
        <p:blipFill>
          <a:blip r:embed="rId3"/>
          <a:srcRect/>
          <a:stretch>
            <a:fillRect/>
          </a:stretch>
        </p:blipFill>
        <p:spPr bwMode="auto">
          <a:xfrm>
            <a:off x="4372679" y="1416125"/>
            <a:ext cx="2653831" cy="2336730"/>
          </a:xfrm>
          <a:prstGeom prst="rect">
            <a:avLst/>
          </a:prstGeom>
          <a:noFill/>
          <a:ln w="9525">
            <a:noFill/>
            <a:miter lim="800000"/>
            <a:headEnd/>
            <a:tailEnd/>
          </a:ln>
        </p:spPr>
      </p:pic>
      <p:pic>
        <p:nvPicPr>
          <p:cNvPr id="6150" name="Picture 6" descr="http://jpkc.ybzy.cn/ug/ug_kcwz/images/right01.jpg"/>
          <p:cNvPicPr>
            <a:picLocks noChangeAspect="1" noChangeArrowheads="1"/>
          </p:cNvPicPr>
          <p:nvPr/>
        </p:nvPicPr>
        <p:blipFill>
          <a:blip r:embed="rId4"/>
          <a:srcRect/>
          <a:stretch>
            <a:fillRect/>
          </a:stretch>
        </p:blipFill>
        <p:spPr bwMode="auto">
          <a:xfrm>
            <a:off x="7200173" y="3855781"/>
            <a:ext cx="4017139" cy="2872074"/>
          </a:xfrm>
          <a:prstGeom prst="rect">
            <a:avLst/>
          </a:prstGeom>
          <a:ln>
            <a:noFill/>
          </a:ln>
          <a:effectLst>
            <a:outerShdw blurRad="292100" dist="139700" dir="2700000" algn="tl" rotWithShape="0">
              <a:srgbClr val="333333">
                <a:alpha val="65000"/>
              </a:srgbClr>
            </a:outerShdw>
          </a:effectLst>
        </p:spPr>
      </p:pic>
      <p:pic>
        <p:nvPicPr>
          <p:cNvPr id="82951" name="Picture 8" descr="http://www.mitsuba.co.jp/randd/image/p13-02.jpg"/>
          <p:cNvPicPr>
            <a:picLocks noChangeAspect="1" noChangeArrowheads="1"/>
          </p:cNvPicPr>
          <p:nvPr/>
        </p:nvPicPr>
        <p:blipFill>
          <a:blip r:embed="rId5"/>
          <a:srcRect/>
          <a:stretch>
            <a:fillRect/>
          </a:stretch>
        </p:blipFill>
        <p:spPr bwMode="auto">
          <a:xfrm>
            <a:off x="7142163" y="1428594"/>
            <a:ext cx="3097438" cy="2336730"/>
          </a:xfrm>
          <a:prstGeom prst="rect">
            <a:avLst/>
          </a:prstGeom>
          <a:noFill/>
          <a:ln w="9525">
            <a:noFill/>
            <a:miter lim="800000"/>
            <a:headEnd/>
            <a:tailEnd/>
          </a:ln>
        </p:spPr>
      </p:pic>
      <p:pic>
        <p:nvPicPr>
          <p:cNvPr id="82952" name="圖片 11">
            <a:hlinkClick r:id="rId6"/>
          </p:cNvPr>
          <p:cNvPicPr>
            <a:picLocks noChangeAspect="1"/>
          </p:cNvPicPr>
          <p:nvPr/>
        </p:nvPicPr>
        <p:blipFill>
          <a:blip r:embed="rId7"/>
          <a:srcRect/>
          <a:stretch>
            <a:fillRect/>
          </a:stretch>
        </p:blipFill>
        <p:spPr bwMode="auto">
          <a:xfrm>
            <a:off x="9120189" y="269876"/>
            <a:ext cx="498475" cy="373063"/>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標題 1"/>
          <p:cNvSpPr>
            <a:spLocks noGrp="1"/>
          </p:cNvSpPr>
          <p:nvPr>
            <p:ph type="title" idx="4294967295"/>
          </p:nvPr>
        </p:nvSpPr>
        <p:spPr>
          <a:xfrm>
            <a:off x="1775520" y="260648"/>
            <a:ext cx="8229600" cy="1143000"/>
          </a:xfrm>
        </p:spPr>
        <p:txBody>
          <a:bodyPr/>
          <a:lstStyle/>
          <a:p>
            <a:r>
              <a:rPr lang="zh-TW" altLang="en-US" sz="4800" dirty="0">
                <a:ea typeface="標楷體" pitchFamily="65" charset="-120"/>
              </a:rPr>
              <a:t>高職與高中的進路比較分析</a:t>
            </a:r>
          </a:p>
        </p:txBody>
      </p:sp>
      <p:graphicFrame>
        <p:nvGraphicFramePr>
          <p:cNvPr id="292867" name="Group 3"/>
          <p:cNvGraphicFramePr>
            <a:graphicFrameLocks noGrp="1"/>
          </p:cNvGraphicFramePr>
          <p:nvPr>
            <p:extLst>
              <p:ext uri="{D42A27DB-BD31-4B8C-83A1-F6EECF244321}">
                <p14:modId xmlns:p14="http://schemas.microsoft.com/office/powerpoint/2010/main" val="3183535524"/>
              </p:ext>
            </p:extLst>
          </p:nvPr>
        </p:nvGraphicFramePr>
        <p:xfrm>
          <a:off x="777752" y="1221804"/>
          <a:ext cx="10225135" cy="5375548"/>
        </p:xfrm>
        <a:graphic>
          <a:graphicData uri="http://schemas.openxmlformats.org/drawingml/2006/table">
            <a:tbl>
              <a:tblPr/>
              <a:tblGrid>
                <a:gridCol w="1539112">
                  <a:extLst>
                    <a:ext uri="{9D8B030D-6E8A-4147-A177-3AD203B41FA5}">
                      <a16:colId xmlns:a16="http://schemas.microsoft.com/office/drawing/2014/main" val="20000"/>
                    </a:ext>
                  </a:extLst>
                </a:gridCol>
                <a:gridCol w="4151980">
                  <a:extLst>
                    <a:ext uri="{9D8B030D-6E8A-4147-A177-3AD203B41FA5}">
                      <a16:colId xmlns:a16="http://schemas.microsoft.com/office/drawing/2014/main" val="20001"/>
                    </a:ext>
                  </a:extLst>
                </a:gridCol>
                <a:gridCol w="4534043">
                  <a:extLst>
                    <a:ext uri="{9D8B030D-6E8A-4147-A177-3AD203B41FA5}">
                      <a16:colId xmlns:a16="http://schemas.microsoft.com/office/drawing/2014/main" val="20002"/>
                    </a:ext>
                  </a:extLst>
                </a:gridCol>
              </a:tblGrid>
              <a:tr h="733880">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類別</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項目</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高 職</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高 中</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84394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性　向</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rgbClr val="CC0066"/>
                          </a:solidFill>
                          <a:effectLst/>
                          <a:latin typeface="標楷體" pitchFamily="65" charset="-120"/>
                          <a:ea typeface="標楷體" pitchFamily="65" charset="-120"/>
                        </a:rPr>
                        <a:t>操作性向強</a:t>
                      </a:r>
                    </a:p>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喜歡動手做實作活動</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rgbClr val="CC0066"/>
                          </a:solidFill>
                          <a:effectLst/>
                          <a:latin typeface="標楷體" pitchFamily="65" charset="-120"/>
                          <a:ea typeface="標楷體" pitchFamily="65" charset="-120"/>
                        </a:rPr>
                        <a:t>學術性向強</a:t>
                      </a:r>
                    </a:p>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對學術研究興趣較濃</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3181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升學進路</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升大學部份：以科技大學、技術學院、二專為主，一般大學為輔</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繼續攻讀研究所：以進入</a:t>
                      </a:r>
                      <a:r>
                        <a:rPr kumimoji="0" lang="zh-TW" altLang="en-US" sz="2400" b="0" i="0" u="none" strike="noStrike" cap="none" normalizeH="0" baseline="0">
                          <a:ln>
                            <a:noFill/>
                          </a:ln>
                          <a:solidFill>
                            <a:srgbClr val="CC0066"/>
                          </a:solidFill>
                          <a:effectLst/>
                          <a:latin typeface="標楷體" pitchFamily="65" charset="-120"/>
                          <a:ea typeface="標楷體" pitchFamily="65" charset="-120"/>
                        </a:rPr>
                        <a:t>科技校院研究所</a:t>
                      </a:r>
                      <a:r>
                        <a:rPr kumimoji="0" lang="zh-TW" altLang="en-US" sz="2400" b="0" i="0" u="none" strike="noStrike" cap="none" normalizeH="0" baseline="0">
                          <a:ln>
                            <a:noFill/>
                          </a:ln>
                          <a:solidFill>
                            <a:schemeClr val="tx1"/>
                          </a:solidFill>
                          <a:effectLst/>
                          <a:latin typeface="標楷體" pitchFamily="65" charset="-120"/>
                          <a:ea typeface="標楷體" pitchFamily="65" charset="-120"/>
                        </a:rPr>
                        <a:t>為主，或轉考一般大學研究所為輔</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升大學部份：以一般大學為主，科技校院、二專為輔</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升學研究所：攻讀</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一般大學研究所</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為主</a:t>
                      </a:r>
                    </a:p>
                  </a:txBody>
                  <a:tcPr marL="57600" marR="576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65909">
                <a:tc>
                  <a:txBody>
                    <a:bodyPr/>
                    <a:lstStyle/>
                    <a:p>
                      <a:pPr marL="342900" marR="0" lvl="0" indent="-342900" algn="ctr" defTabSz="914400" rtl="0" eaLnBrk="0" fontAlgn="base" latinLnBrk="0" hangingPunct="0">
                        <a:lnSpc>
                          <a:spcPct val="100000"/>
                        </a:lnSpc>
                        <a:spcBef>
                          <a:spcPct val="0"/>
                        </a:spcBef>
                        <a:spcAft>
                          <a:spcPct val="0"/>
                        </a:spcAft>
                        <a:buClrTx/>
                        <a:buSzTx/>
                        <a:buFont typeface="Wingdings" pitchFamily="2" charset="2"/>
                        <a:buNone/>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未來發展</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較強的</a:t>
                      </a:r>
                      <a:r>
                        <a:rPr kumimoji="0" lang="zh-TW" altLang="en-US" sz="2400" b="0" i="0" u="none" strike="noStrike" cap="none" normalizeH="0" baseline="0">
                          <a:ln>
                            <a:noFill/>
                          </a:ln>
                          <a:solidFill>
                            <a:srgbClr val="CC0066"/>
                          </a:solidFill>
                          <a:effectLst/>
                          <a:latin typeface="標楷體" pitchFamily="65" charset="-120"/>
                          <a:ea typeface="標楷體" pitchFamily="65" charset="-120"/>
                        </a:rPr>
                        <a:t>實務及技術能力</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所學和</a:t>
                      </a:r>
                      <a:r>
                        <a:rPr kumimoji="0" lang="zh-TW" altLang="en-US" sz="2400" b="0" i="0" u="none" strike="noStrike" cap="none" normalizeH="0" baseline="0">
                          <a:ln>
                            <a:noFill/>
                          </a:ln>
                          <a:solidFill>
                            <a:srgbClr val="CC0066"/>
                          </a:solidFill>
                          <a:effectLst/>
                          <a:latin typeface="標楷體" pitchFamily="65" charset="-120"/>
                          <a:ea typeface="標楷體" pitchFamily="65" charset="-120"/>
                        </a:rPr>
                        <a:t>職場所需能力接軌</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升學、就業管道兼具</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偏具</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知識型</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工作知能</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基礎</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學科強</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，實務</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職能較弱</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標題 1"/>
          <p:cNvSpPr>
            <a:spLocks noGrp="1"/>
          </p:cNvSpPr>
          <p:nvPr>
            <p:ph type="title" idx="4294967295"/>
          </p:nvPr>
        </p:nvSpPr>
        <p:spPr>
          <a:xfrm>
            <a:off x="1524000" y="583701"/>
            <a:ext cx="9396536" cy="1143000"/>
          </a:xfrm>
        </p:spPr>
        <p:txBody>
          <a:bodyPr/>
          <a:lstStyle/>
          <a:p>
            <a:r>
              <a:rPr lang="zh-TW" altLang="en-US" sz="4800" dirty="0">
                <a:latin typeface="標楷體" pitchFamily="65" charset="-120"/>
                <a:ea typeface="標楷體" pitchFamily="65" charset="-120"/>
              </a:rPr>
              <a:t>桃連區</a:t>
            </a:r>
            <a:r>
              <a:rPr lang="zh-TW" altLang="en-US" sz="4800" dirty="0">
                <a:solidFill>
                  <a:srgbClr val="FF0000"/>
                </a:solidFill>
                <a:latin typeface="標楷體" pitchFamily="65" charset="-120"/>
                <a:ea typeface="標楷體" pitchFamily="65" charset="-120"/>
              </a:rPr>
              <a:t>機械群</a:t>
            </a:r>
            <a:r>
              <a:rPr lang="en-US" altLang="zh-TW" sz="4800" dirty="0">
                <a:latin typeface="標楷體" pitchFamily="65" charset="-120"/>
                <a:ea typeface="標楷體" pitchFamily="65" charset="-120"/>
              </a:rPr>
              <a:t>113</a:t>
            </a:r>
            <a:r>
              <a:rPr lang="zh-TW" altLang="en-US" sz="4800" dirty="0">
                <a:latin typeface="標楷體" pitchFamily="65" charset="-120"/>
                <a:ea typeface="標楷體" pitchFamily="65" charset="-120"/>
              </a:rPr>
              <a:t>學年度招生科別</a:t>
            </a:r>
          </a:p>
        </p:txBody>
      </p:sp>
      <p:sp>
        <p:nvSpPr>
          <p:cNvPr id="22" name="內容版面配置區 18"/>
          <p:cNvSpPr>
            <a:spLocks noGrp="1"/>
          </p:cNvSpPr>
          <p:nvPr>
            <p:ph idx="4294967295"/>
          </p:nvPr>
        </p:nvSpPr>
        <p:spPr>
          <a:xfrm>
            <a:off x="1415480" y="1656556"/>
            <a:ext cx="8424862" cy="619125"/>
          </a:xfrm>
        </p:spPr>
        <p:txBody>
          <a:bodyPr>
            <a:normAutofit lnSpcReduction="10000"/>
          </a:bodyPr>
          <a:lstStyle/>
          <a:p>
            <a:pPr marL="273050" indent="-273050">
              <a:defRPr/>
            </a:pPr>
            <a:r>
              <a:rPr lang="en-US" altLang="zh-TW" sz="3600" dirty="0">
                <a:latin typeface="標楷體" pitchFamily="65" charset="-120"/>
                <a:ea typeface="標楷體" pitchFamily="65" charset="-120"/>
              </a:rPr>
              <a:t>6</a:t>
            </a:r>
            <a:r>
              <a:rPr lang="zh-TW" altLang="en-US" sz="3600" dirty="0">
                <a:latin typeface="標楷體" pitchFamily="65" charset="-120"/>
                <a:ea typeface="標楷體" pitchFamily="65" charset="-120"/>
              </a:rPr>
              <a:t>校 </a:t>
            </a:r>
            <a:r>
              <a:rPr lang="en-US" altLang="zh-TW" sz="3600" dirty="0">
                <a:latin typeface="標楷體" pitchFamily="65" charset="-120"/>
                <a:ea typeface="標楷體" pitchFamily="65" charset="-120"/>
              </a:rPr>
              <a:t>8</a:t>
            </a:r>
            <a:r>
              <a:rPr lang="zh-TW" altLang="en-US" sz="3600" dirty="0">
                <a:latin typeface="標楷體" pitchFamily="65" charset="-120"/>
                <a:ea typeface="標楷體" pitchFamily="65" charset="-120"/>
              </a:rPr>
              <a:t>科</a:t>
            </a:r>
          </a:p>
        </p:txBody>
      </p:sp>
      <p:sp>
        <p:nvSpPr>
          <p:cNvPr id="4" name="六邊形 3"/>
          <p:cNvSpPr/>
          <p:nvPr/>
        </p:nvSpPr>
        <p:spPr>
          <a:xfrm>
            <a:off x="3359150" y="23495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tx1"/>
                </a:solidFill>
              </a:rPr>
              <a:t>機械群</a:t>
            </a:r>
          </a:p>
        </p:txBody>
      </p:sp>
      <p:sp>
        <p:nvSpPr>
          <p:cNvPr id="5" name="六邊形 4"/>
          <p:cNvSpPr/>
          <p:nvPr/>
        </p:nvSpPr>
        <p:spPr>
          <a:xfrm>
            <a:off x="3359150" y="3644901"/>
            <a:ext cx="1441450"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動力機械群</a:t>
            </a:r>
          </a:p>
        </p:txBody>
      </p:sp>
      <p:sp>
        <p:nvSpPr>
          <p:cNvPr id="6" name="六邊形 5"/>
          <p:cNvSpPr/>
          <p:nvPr/>
        </p:nvSpPr>
        <p:spPr>
          <a:xfrm>
            <a:off x="4583113" y="2997201"/>
            <a:ext cx="1441450"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電機電子群</a:t>
            </a:r>
          </a:p>
        </p:txBody>
      </p:sp>
      <p:sp>
        <p:nvSpPr>
          <p:cNvPr id="7" name="六邊形 6"/>
          <p:cNvSpPr/>
          <p:nvPr/>
        </p:nvSpPr>
        <p:spPr>
          <a:xfrm>
            <a:off x="4583113" y="4292601"/>
            <a:ext cx="1441450"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土木與建築群</a:t>
            </a:r>
          </a:p>
        </p:txBody>
      </p:sp>
      <p:sp>
        <p:nvSpPr>
          <p:cNvPr id="8" name="六邊形 7"/>
          <p:cNvSpPr/>
          <p:nvPr/>
        </p:nvSpPr>
        <p:spPr>
          <a:xfrm>
            <a:off x="5808663" y="23495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化工群</a:t>
            </a:r>
          </a:p>
        </p:txBody>
      </p:sp>
      <p:sp>
        <p:nvSpPr>
          <p:cNvPr id="9" name="六邊形 8"/>
          <p:cNvSpPr/>
          <p:nvPr/>
        </p:nvSpPr>
        <p:spPr>
          <a:xfrm>
            <a:off x="7032626" y="2997201"/>
            <a:ext cx="1439863"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外語群</a:t>
            </a:r>
          </a:p>
        </p:txBody>
      </p:sp>
      <p:sp>
        <p:nvSpPr>
          <p:cNvPr id="10" name="六邊形 9"/>
          <p:cNvSpPr/>
          <p:nvPr/>
        </p:nvSpPr>
        <p:spPr>
          <a:xfrm>
            <a:off x="5808663" y="36449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餐旅群</a:t>
            </a:r>
          </a:p>
        </p:txBody>
      </p:sp>
      <p:sp>
        <p:nvSpPr>
          <p:cNvPr id="11" name="六邊形 10"/>
          <p:cNvSpPr/>
          <p:nvPr/>
        </p:nvSpPr>
        <p:spPr>
          <a:xfrm>
            <a:off x="5808663" y="4941888"/>
            <a:ext cx="1439862" cy="1223962"/>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海事群</a:t>
            </a:r>
          </a:p>
        </p:txBody>
      </p:sp>
      <p:sp>
        <p:nvSpPr>
          <p:cNvPr id="12" name="六邊形 11"/>
          <p:cNvSpPr/>
          <p:nvPr/>
        </p:nvSpPr>
        <p:spPr>
          <a:xfrm>
            <a:off x="7032626" y="4292601"/>
            <a:ext cx="1439863"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農業群</a:t>
            </a:r>
          </a:p>
        </p:txBody>
      </p:sp>
      <p:sp>
        <p:nvSpPr>
          <p:cNvPr id="13" name="六邊形 12"/>
          <p:cNvSpPr/>
          <p:nvPr/>
        </p:nvSpPr>
        <p:spPr>
          <a:xfrm>
            <a:off x="8256588" y="36449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家政群</a:t>
            </a:r>
          </a:p>
        </p:txBody>
      </p:sp>
      <p:sp>
        <p:nvSpPr>
          <p:cNvPr id="14" name="六邊形 13"/>
          <p:cNvSpPr/>
          <p:nvPr/>
        </p:nvSpPr>
        <p:spPr>
          <a:xfrm>
            <a:off x="8256588" y="4941888"/>
            <a:ext cx="1439862" cy="1223962"/>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食品群</a:t>
            </a:r>
          </a:p>
        </p:txBody>
      </p:sp>
      <p:sp>
        <p:nvSpPr>
          <p:cNvPr id="15" name="六邊形 14"/>
          <p:cNvSpPr/>
          <p:nvPr/>
        </p:nvSpPr>
        <p:spPr>
          <a:xfrm>
            <a:off x="8256588" y="23495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商業與管理群</a:t>
            </a:r>
          </a:p>
        </p:txBody>
      </p:sp>
      <p:sp>
        <p:nvSpPr>
          <p:cNvPr id="16" name="六邊形 15"/>
          <p:cNvSpPr/>
          <p:nvPr/>
        </p:nvSpPr>
        <p:spPr>
          <a:xfrm>
            <a:off x="2135188" y="29972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設計群</a:t>
            </a:r>
          </a:p>
        </p:txBody>
      </p:sp>
      <p:sp>
        <p:nvSpPr>
          <p:cNvPr id="17" name="六邊形 16"/>
          <p:cNvSpPr/>
          <p:nvPr/>
        </p:nvSpPr>
        <p:spPr>
          <a:xfrm>
            <a:off x="3359150" y="4941888"/>
            <a:ext cx="1441450" cy="1223962"/>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水產群</a:t>
            </a:r>
          </a:p>
        </p:txBody>
      </p:sp>
      <p:sp>
        <p:nvSpPr>
          <p:cNvPr id="18" name="六邊形 17"/>
          <p:cNvSpPr/>
          <p:nvPr/>
        </p:nvSpPr>
        <p:spPr>
          <a:xfrm>
            <a:off x="2135188" y="42926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藝術群</a:t>
            </a:r>
          </a:p>
        </p:txBody>
      </p:sp>
      <p:sp>
        <p:nvSpPr>
          <p:cNvPr id="21" name="圓角矩形 20"/>
          <p:cNvSpPr/>
          <p:nvPr/>
        </p:nvSpPr>
        <p:spPr>
          <a:xfrm>
            <a:off x="5519738" y="1993895"/>
            <a:ext cx="1784350" cy="503237"/>
          </a:xfrm>
          <a:prstGeom prst="roundRect">
            <a:avLst>
              <a:gd name="adj" fmla="val 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學校</a:t>
            </a:r>
          </a:p>
        </p:txBody>
      </p:sp>
      <p:sp>
        <p:nvSpPr>
          <p:cNvPr id="23" name="圓角矩形 22"/>
          <p:cNvSpPr/>
          <p:nvPr/>
        </p:nvSpPr>
        <p:spPr>
          <a:xfrm>
            <a:off x="7304088" y="1989139"/>
            <a:ext cx="1763712" cy="503237"/>
          </a:xfrm>
          <a:prstGeom prst="roundRect">
            <a:avLst>
              <a:gd name="adj" fmla="val 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科別</a:t>
            </a:r>
          </a:p>
        </p:txBody>
      </p:sp>
      <p:sp>
        <p:nvSpPr>
          <p:cNvPr id="24" name="圓角矩形 23"/>
          <p:cNvSpPr/>
          <p:nvPr/>
        </p:nvSpPr>
        <p:spPr>
          <a:xfrm>
            <a:off x="5519738" y="2492375"/>
            <a:ext cx="1784350" cy="1296988"/>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kumimoji="0" lang="zh-TW" altLang="en-US" sz="1800" dirty="0">
                <a:solidFill>
                  <a:schemeClr val="tx1"/>
                </a:solidFill>
                <a:latin typeface="Candara" pitchFamily="34" charset="0"/>
                <a:ea typeface="標楷體" pitchFamily="65" charset="-120"/>
              </a:rPr>
              <a:t>國立台北科大附屬桃園農工</a:t>
            </a:r>
          </a:p>
        </p:txBody>
      </p:sp>
      <p:sp>
        <p:nvSpPr>
          <p:cNvPr id="25" name="圓角矩形 24"/>
          <p:cNvSpPr/>
          <p:nvPr/>
        </p:nvSpPr>
        <p:spPr>
          <a:xfrm>
            <a:off x="7304088" y="2492375"/>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
        <p:nvSpPr>
          <p:cNvPr id="26" name="圓角矩形 25"/>
          <p:cNvSpPr/>
          <p:nvPr/>
        </p:nvSpPr>
        <p:spPr>
          <a:xfrm>
            <a:off x="7304088" y="2924175"/>
            <a:ext cx="1763712" cy="433388"/>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模具科</a:t>
            </a:r>
          </a:p>
        </p:txBody>
      </p:sp>
      <p:sp>
        <p:nvSpPr>
          <p:cNvPr id="27" name="圓角矩形 26"/>
          <p:cNvSpPr/>
          <p:nvPr/>
        </p:nvSpPr>
        <p:spPr>
          <a:xfrm>
            <a:off x="7304088" y="33575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生物機電科</a:t>
            </a:r>
          </a:p>
        </p:txBody>
      </p:sp>
      <p:sp>
        <p:nvSpPr>
          <p:cNvPr id="28" name="圓角矩形 27"/>
          <p:cNvSpPr/>
          <p:nvPr/>
        </p:nvSpPr>
        <p:spPr>
          <a:xfrm>
            <a:off x="5519738" y="3789363"/>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國立龍潭農工</a:t>
            </a:r>
          </a:p>
        </p:txBody>
      </p:sp>
      <p:sp>
        <p:nvSpPr>
          <p:cNvPr id="31" name="圓角矩形 30"/>
          <p:cNvSpPr/>
          <p:nvPr/>
        </p:nvSpPr>
        <p:spPr>
          <a:xfrm>
            <a:off x="7304088" y="37893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
        <p:nvSpPr>
          <p:cNvPr id="32" name="圓角矩形 27"/>
          <p:cNvSpPr/>
          <p:nvPr/>
        </p:nvSpPr>
        <p:spPr>
          <a:xfrm>
            <a:off x="5519738" y="4221163"/>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dirty="0">
              <a:solidFill>
                <a:schemeClr val="tx1"/>
              </a:solidFill>
            </a:endParaRPr>
          </a:p>
        </p:txBody>
      </p:sp>
      <p:sp>
        <p:nvSpPr>
          <p:cNvPr id="33" name="圓角矩形 30"/>
          <p:cNvSpPr/>
          <p:nvPr/>
        </p:nvSpPr>
        <p:spPr>
          <a:xfrm>
            <a:off x="7304088" y="42211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dirty="0">
              <a:solidFill>
                <a:schemeClr val="tx1"/>
              </a:solidFill>
            </a:endParaRPr>
          </a:p>
        </p:txBody>
      </p:sp>
      <p:sp>
        <p:nvSpPr>
          <p:cNvPr id="34" name="圓角矩形 27"/>
          <p:cNvSpPr/>
          <p:nvPr/>
        </p:nvSpPr>
        <p:spPr>
          <a:xfrm>
            <a:off x="5519738" y="4652963"/>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私立光啓高中</a:t>
            </a:r>
          </a:p>
        </p:txBody>
      </p:sp>
      <p:sp>
        <p:nvSpPr>
          <p:cNvPr id="35" name="圓角矩形 30"/>
          <p:cNvSpPr/>
          <p:nvPr/>
        </p:nvSpPr>
        <p:spPr>
          <a:xfrm>
            <a:off x="7304088" y="46529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
        <p:nvSpPr>
          <p:cNvPr id="36" name="圓角矩形 27"/>
          <p:cNvSpPr/>
          <p:nvPr/>
        </p:nvSpPr>
        <p:spPr>
          <a:xfrm>
            <a:off x="5519738" y="5084763"/>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私立六和高中</a:t>
            </a:r>
          </a:p>
        </p:txBody>
      </p:sp>
      <p:sp>
        <p:nvSpPr>
          <p:cNvPr id="37" name="圓角矩形 30"/>
          <p:cNvSpPr/>
          <p:nvPr/>
        </p:nvSpPr>
        <p:spPr>
          <a:xfrm>
            <a:off x="7304088" y="50847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機電科</a:t>
            </a:r>
          </a:p>
        </p:txBody>
      </p:sp>
      <p:sp>
        <p:nvSpPr>
          <p:cNvPr id="38" name="圓角矩形 27"/>
          <p:cNvSpPr/>
          <p:nvPr/>
        </p:nvSpPr>
        <p:spPr>
          <a:xfrm>
            <a:off x="5524496" y="4214819"/>
            <a:ext cx="1784350" cy="433387"/>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私立新興高中</a:t>
            </a:r>
          </a:p>
        </p:txBody>
      </p:sp>
      <p:sp>
        <p:nvSpPr>
          <p:cNvPr id="39" name="圓角矩形 30"/>
          <p:cNvSpPr/>
          <p:nvPr/>
        </p:nvSpPr>
        <p:spPr>
          <a:xfrm>
            <a:off x="7310446" y="4214819"/>
            <a:ext cx="1763712" cy="433387"/>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
        <p:nvSpPr>
          <p:cNvPr id="40" name="圓角矩形 27"/>
          <p:cNvSpPr/>
          <p:nvPr/>
        </p:nvSpPr>
        <p:spPr>
          <a:xfrm>
            <a:off x="5519738" y="5533232"/>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私立成功工商</a:t>
            </a:r>
          </a:p>
        </p:txBody>
      </p:sp>
      <p:sp>
        <p:nvSpPr>
          <p:cNvPr id="41" name="圓角矩形 40"/>
          <p:cNvSpPr/>
          <p:nvPr/>
        </p:nvSpPr>
        <p:spPr>
          <a:xfrm>
            <a:off x="7319169" y="5533232"/>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1271464" y="2718884"/>
            <a:ext cx="9505056" cy="200626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prstClr val="white"/>
              </a:solidFill>
            </a:endParaRPr>
          </a:p>
        </p:txBody>
      </p:sp>
      <p:grpSp>
        <p:nvGrpSpPr>
          <p:cNvPr id="86019" name="向下箭號圖說文字 4"/>
          <p:cNvGrpSpPr>
            <a:grpSpLocks/>
          </p:cNvGrpSpPr>
          <p:nvPr/>
        </p:nvGrpSpPr>
        <p:grpSpPr bwMode="auto">
          <a:xfrm>
            <a:off x="7392144" y="420639"/>
            <a:ext cx="2981325" cy="1785938"/>
            <a:chOff x="3686" y="200"/>
            <a:chExt cx="1878" cy="1125"/>
          </a:xfrm>
        </p:grpSpPr>
        <p:pic>
          <p:nvPicPr>
            <p:cNvPr id="86067" name="向下箭號圖說文字 4"/>
            <p:cNvPicPr>
              <a:picLocks noChangeArrowheads="1"/>
            </p:cNvPicPr>
            <p:nvPr/>
          </p:nvPicPr>
          <p:blipFill>
            <a:blip r:embed="rId2"/>
            <a:srcRect/>
            <a:stretch>
              <a:fillRect/>
            </a:stretch>
          </p:blipFill>
          <p:spPr bwMode="auto">
            <a:xfrm>
              <a:off x="3686" y="200"/>
              <a:ext cx="1878" cy="1125"/>
            </a:xfrm>
            <a:prstGeom prst="rect">
              <a:avLst/>
            </a:prstGeom>
            <a:noFill/>
            <a:ln w="9525">
              <a:noFill/>
              <a:miter lim="800000"/>
              <a:headEnd/>
              <a:tailEnd/>
            </a:ln>
          </p:spPr>
        </p:pic>
        <p:sp>
          <p:nvSpPr>
            <p:cNvPr id="86068" name="Text Box 5"/>
            <p:cNvSpPr txBox="1">
              <a:spLocks noChangeArrowheads="1"/>
            </p:cNvSpPr>
            <p:nvPr/>
          </p:nvSpPr>
          <p:spPr bwMode="auto">
            <a:xfrm>
              <a:off x="3742" y="255"/>
              <a:ext cx="1769" cy="660"/>
            </a:xfrm>
            <a:prstGeom prst="rect">
              <a:avLst/>
            </a:prstGeom>
            <a:noFill/>
            <a:ln w="9525">
              <a:noFill/>
              <a:miter lim="800000"/>
              <a:headEnd/>
              <a:tailEnd/>
            </a:ln>
          </p:spPr>
          <p:txBody>
            <a:bodyPr anchor="ctr"/>
            <a:lstStyle/>
            <a:p>
              <a:pPr algn="ctr" eaLnBrk="1" hangingPunct="1"/>
              <a:r>
                <a:rPr kumimoji="0" lang="zh-TW" altLang="en-US" sz="3600" dirty="0">
                  <a:solidFill>
                    <a:srgbClr val="FF0000"/>
                  </a:solidFill>
                  <a:latin typeface="標楷體" pitchFamily="65" charset="-120"/>
                  <a:ea typeface="標楷體" pitchFamily="65" charset="-120"/>
                </a:rPr>
                <a:t>九年級統整評估與決定</a:t>
              </a:r>
            </a:p>
          </p:txBody>
        </p:sp>
      </p:grpSp>
      <p:sp>
        <p:nvSpPr>
          <p:cNvPr id="2" name="圓角矩形 1"/>
          <p:cNvSpPr/>
          <p:nvPr/>
        </p:nvSpPr>
        <p:spPr>
          <a:xfrm>
            <a:off x="8184232" y="2676022"/>
            <a:ext cx="2364540" cy="151885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prstClr val="white"/>
              </a:solidFill>
            </a:endParaRPr>
          </a:p>
        </p:txBody>
      </p:sp>
      <p:graphicFrame>
        <p:nvGraphicFramePr>
          <p:cNvPr id="7" name="表格 6"/>
          <p:cNvGraphicFramePr>
            <a:graphicFrameLocks noGrp="1"/>
          </p:cNvGraphicFramePr>
          <p:nvPr>
            <p:extLst>
              <p:ext uri="{D42A27DB-BD31-4B8C-83A1-F6EECF244321}">
                <p14:modId xmlns:p14="http://schemas.microsoft.com/office/powerpoint/2010/main" val="14836024"/>
              </p:ext>
            </p:extLst>
          </p:nvPr>
        </p:nvGraphicFramePr>
        <p:xfrm>
          <a:off x="1415480" y="2698751"/>
          <a:ext cx="9171559" cy="4042617"/>
        </p:xfrm>
        <a:graphic>
          <a:graphicData uri="http://schemas.openxmlformats.org/drawingml/2006/table">
            <a:tbl>
              <a:tblPr/>
              <a:tblGrid>
                <a:gridCol w="1767510">
                  <a:extLst>
                    <a:ext uri="{9D8B030D-6E8A-4147-A177-3AD203B41FA5}">
                      <a16:colId xmlns:a16="http://schemas.microsoft.com/office/drawing/2014/main" val="20000"/>
                    </a:ext>
                  </a:extLst>
                </a:gridCol>
                <a:gridCol w="1716960">
                  <a:extLst>
                    <a:ext uri="{9D8B030D-6E8A-4147-A177-3AD203B41FA5}">
                      <a16:colId xmlns:a16="http://schemas.microsoft.com/office/drawing/2014/main" val="20001"/>
                    </a:ext>
                  </a:extLst>
                </a:gridCol>
                <a:gridCol w="1009232">
                  <a:extLst>
                    <a:ext uri="{9D8B030D-6E8A-4147-A177-3AD203B41FA5}">
                      <a16:colId xmlns:a16="http://schemas.microsoft.com/office/drawing/2014/main" val="20002"/>
                    </a:ext>
                  </a:extLst>
                </a:gridCol>
                <a:gridCol w="2339831">
                  <a:extLst>
                    <a:ext uri="{9D8B030D-6E8A-4147-A177-3AD203B41FA5}">
                      <a16:colId xmlns:a16="http://schemas.microsoft.com/office/drawing/2014/main" val="20003"/>
                    </a:ext>
                  </a:extLst>
                </a:gridCol>
                <a:gridCol w="2338026">
                  <a:extLst>
                    <a:ext uri="{9D8B030D-6E8A-4147-A177-3AD203B41FA5}">
                      <a16:colId xmlns:a16="http://schemas.microsoft.com/office/drawing/2014/main" val="20004"/>
                    </a:ext>
                  </a:extLst>
                </a:gridCol>
              </a:tblGrid>
              <a:tr h="694533">
                <a:tc>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四、生涯統整面面觀</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 </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13-14</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九年級第</a:t>
                      </a:r>
                      <a:r>
                        <a:rPr kumimoji="0" lang="en-US" altLang="zh-TW" sz="1600" b="0" i="0" u="none" strike="noStrike" cap="none" normalizeH="0" baseline="0">
                          <a:ln>
                            <a:noFill/>
                          </a:ln>
                          <a:solidFill>
                            <a:srgbClr val="000000"/>
                          </a:solidFill>
                          <a:effectLst/>
                          <a:latin typeface="Arial" pitchFamily="34" charset="0"/>
                          <a:ea typeface="標楷體" pitchFamily="65" charset="-120"/>
                          <a:cs typeface="Arial" pitchFamily="34" charset="0"/>
                        </a:rPr>
                        <a:t>2</a:t>
                      </a: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學期初（約</a:t>
                      </a:r>
                      <a:r>
                        <a:rPr kumimoji="0" lang="en-US" altLang="zh-TW" sz="1600" b="0" i="0" u="none" strike="noStrike" cap="none" normalizeH="0" baseline="0">
                          <a:ln>
                            <a:noFill/>
                          </a:ln>
                          <a:solidFill>
                            <a:srgbClr val="000000"/>
                          </a:solidFill>
                          <a:effectLst/>
                          <a:latin typeface="Arial" pitchFamily="34" charset="0"/>
                          <a:ea typeface="標楷體" pitchFamily="65" charset="-120"/>
                          <a:cs typeface="Arial" pitchFamily="34" charset="0"/>
                        </a:rPr>
                        <a:t>3</a:t>
                      </a: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月）</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33503">
                <a:tc>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五</a:t>
                      </a:r>
                      <a:r>
                        <a:rPr kumimoji="0" lang="zh-TW" altLang="en-US" sz="1600" b="0" i="0" u="none" strike="noStrike" cap="none" normalizeH="0" baseline="0" dirty="0">
                          <a:ln>
                            <a:noFill/>
                          </a:ln>
                          <a:solidFill>
                            <a:srgbClr val="FF0000"/>
                          </a:solidFill>
                          <a:effectLst/>
                          <a:latin typeface="Arial" pitchFamily="34" charset="0"/>
                          <a:ea typeface="標楷體" pitchFamily="65" charset="-120"/>
                          <a:cs typeface="Arial" pitchFamily="34" charset="0"/>
                        </a:rPr>
                        <a:t>、生涯發展規劃書</a:t>
                      </a:r>
                      <a:endParaRPr kumimoji="0" lang="zh-TW" altLang="en-US" sz="1600" b="0" i="0" u="none" strike="noStrike" cap="none" normalizeH="0" baseline="0" dirty="0">
                        <a:ln>
                          <a:noFill/>
                        </a:ln>
                        <a:solidFill>
                          <a:srgbClr val="FF0000"/>
                        </a:solidFill>
                        <a:effectLst/>
                        <a:latin typeface="Times New Roman" pitchFamily="18" charset="0"/>
                        <a:ea typeface="標楷體" pitchFamily="65" charset="-120"/>
                        <a:cs typeface="Arial" pitchFamily="34" charset="0"/>
                      </a:endParaRPr>
                    </a:p>
                  </a:txBody>
                  <a:tcPr marL="68580" marR="68580"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 </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15-16</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家長</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導師</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輔導教師</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九年級第</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2</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學期</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（免試入學及特色招生前）</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66752">
                <a:tc rowSpan="2">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1" i="0" u="none" strike="noStrike" cap="none" normalizeH="0" baseline="0" dirty="0">
                          <a:ln>
                            <a:noFill/>
                          </a:ln>
                          <a:solidFill>
                            <a:srgbClr val="000000"/>
                          </a:solidFill>
                          <a:effectLst/>
                          <a:latin typeface="Arial" pitchFamily="34" charset="0"/>
                          <a:ea typeface="標楷體" pitchFamily="65" charset="-120"/>
                          <a:cs typeface="Arial" pitchFamily="34" charset="0"/>
                        </a:rPr>
                        <a:t>六、其他生涯輔導紀錄</a:t>
                      </a:r>
                      <a:endParaRPr kumimoji="0" lang="zh-TW" altLang="en-US" sz="1600" b="1"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495300" marR="0" lvl="0" indent="-49530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（一）生涯輔導紀錄</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17</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導師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輔導教師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進行學生生涯輔導後，適時填寫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47829">
                <a:tc vMerge="1">
                  <a:txBody>
                    <a:bodyPr/>
                    <a:lstStyle/>
                    <a:p>
                      <a:endParaRPr lang="zh-TW" altLang="en-US"/>
                    </a:p>
                  </a:txBody>
                  <a:tcPr/>
                </a:tc>
                <a:tc>
                  <a:txBody>
                    <a:bodyPr/>
                    <a:lstStyle/>
                    <a:p>
                      <a:pPr marL="495300" marR="0" lvl="0" indent="-49530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（二）生涯諮詢紀錄</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Arial" pitchFamily="34" charset="0"/>
                          <a:ea typeface="標楷體" pitchFamily="65" charset="-120"/>
                        </a:rPr>
                        <a:t>18</a:t>
                      </a:r>
                      <a:endParaRPr kumimoji="0" lang="zh-TW" altLang="zh-TW" sz="1600" b="0" i="0" u="none" strike="noStrike" cap="none" normalizeH="0" baseline="0" dirty="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每年</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9</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月、翌年</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3</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月，依學期別填寫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2" name="表格 11"/>
          <p:cNvGraphicFramePr>
            <a:graphicFrameLocks noGrp="1"/>
          </p:cNvGraphicFramePr>
          <p:nvPr>
            <p:extLst>
              <p:ext uri="{D42A27DB-BD31-4B8C-83A1-F6EECF244321}">
                <p14:modId xmlns:p14="http://schemas.microsoft.com/office/powerpoint/2010/main" val="607734701"/>
              </p:ext>
            </p:extLst>
          </p:nvPr>
        </p:nvGraphicFramePr>
        <p:xfrm>
          <a:off x="1418458" y="2221532"/>
          <a:ext cx="9158443" cy="459995"/>
        </p:xfrm>
        <a:graphic>
          <a:graphicData uri="http://schemas.openxmlformats.org/drawingml/2006/table">
            <a:tbl>
              <a:tblPr/>
              <a:tblGrid>
                <a:gridCol w="1793236">
                  <a:extLst>
                    <a:ext uri="{9D8B030D-6E8A-4147-A177-3AD203B41FA5}">
                      <a16:colId xmlns:a16="http://schemas.microsoft.com/office/drawing/2014/main" val="20000"/>
                    </a:ext>
                  </a:extLst>
                </a:gridCol>
                <a:gridCol w="1629726">
                  <a:extLst>
                    <a:ext uri="{9D8B030D-6E8A-4147-A177-3AD203B41FA5}">
                      <a16:colId xmlns:a16="http://schemas.microsoft.com/office/drawing/2014/main" val="20001"/>
                    </a:ext>
                  </a:extLst>
                </a:gridCol>
                <a:gridCol w="1060130">
                  <a:extLst>
                    <a:ext uri="{9D8B030D-6E8A-4147-A177-3AD203B41FA5}">
                      <a16:colId xmlns:a16="http://schemas.microsoft.com/office/drawing/2014/main" val="20002"/>
                    </a:ext>
                  </a:extLst>
                </a:gridCol>
                <a:gridCol w="2362831">
                  <a:extLst>
                    <a:ext uri="{9D8B030D-6E8A-4147-A177-3AD203B41FA5}">
                      <a16:colId xmlns:a16="http://schemas.microsoft.com/office/drawing/2014/main" val="20003"/>
                    </a:ext>
                  </a:extLst>
                </a:gridCol>
                <a:gridCol w="2312520">
                  <a:extLst>
                    <a:ext uri="{9D8B030D-6E8A-4147-A177-3AD203B41FA5}">
                      <a16:colId xmlns:a16="http://schemas.microsoft.com/office/drawing/2014/main" val="20004"/>
                    </a:ext>
                  </a:extLst>
                </a:gridCol>
              </a:tblGrid>
              <a:tr h="459995">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項目</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分項目</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頁碼</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填寫人</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dirty="0">
                          <a:ln>
                            <a:noFill/>
                          </a:ln>
                          <a:solidFill>
                            <a:srgbClr val="000000"/>
                          </a:solidFill>
                          <a:effectLst/>
                          <a:latin typeface="Arial" pitchFamily="34" charset="0"/>
                          <a:ea typeface="標楷體" pitchFamily="65" charset="-120"/>
                          <a:cs typeface="Arial" pitchFamily="34" charset="0"/>
                        </a:rPr>
                        <a:t>建議填寫時間</a:t>
                      </a:r>
                      <a:endParaRPr kumimoji="0" lang="zh-TW" altLang="en-US" sz="12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bl>
          </a:graphicData>
        </a:graphic>
      </p:graphicFrame>
      <p:sp>
        <p:nvSpPr>
          <p:cNvPr id="4" name="橢圓形圖說文字 3"/>
          <p:cNvSpPr/>
          <p:nvPr/>
        </p:nvSpPr>
        <p:spPr>
          <a:xfrm>
            <a:off x="2423592" y="116632"/>
            <a:ext cx="4319587" cy="1843087"/>
          </a:xfrm>
          <a:prstGeom prst="wedgeEllipseCallout">
            <a:avLst>
              <a:gd name="adj1" fmla="val -23258"/>
              <a:gd name="adj2" fmla="val 10124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dirty="0">
                <a:latin typeface="標楷體" panose="03000509000000000000" pitchFamily="65" charset="-120"/>
                <a:ea typeface="標楷體" panose="03000509000000000000" pitchFamily="65" charset="-120"/>
              </a:rPr>
              <a:t>三月底前提早完成</a:t>
            </a:r>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群組 3"/>
          <p:cNvGrpSpPr>
            <a:grpSpLocks/>
          </p:cNvGrpSpPr>
          <p:nvPr/>
        </p:nvGrpSpPr>
        <p:grpSpPr bwMode="auto">
          <a:xfrm>
            <a:off x="1703388" y="115888"/>
            <a:ext cx="8856662" cy="6742112"/>
            <a:chOff x="790513" y="1196752"/>
            <a:chExt cx="7605576" cy="5578607"/>
          </a:xfrm>
        </p:grpSpPr>
        <p:pic>
          <p:nvPicPr>
            <p:cNvPr id="87055" name="Picture 2"/>
            <p:cNvPicPr>
              <a:picLocks noChangeAspect="1" noChangeArrowheads="1"/>
            </p:cNvPicPr>
            <p:nvPr/>
          </p:nvPicPr>
          <p:blipFill>
            <a:blip r:embed="rId2"/>
            <a:srcRect/>
            <a:stretch>
              <a:fillRect/>
            </a:stretch>
          </p:blipFill>
          <p:spPr bwMode="auto">
            <a:xfrm>
              <a:off x="790513" y="1196753"/>
              <a:ext cx="3853495" cy="5578606"/>
            </a:xfrm>
            <a:prstGeom prst="rect">
              <a:avLst/>
            </a:prstGeom>
            <a:noFill/>
            <a:ln w="9525">
              <a:noFill/>
              <a:miter lim="800000"/>
              <a:headEnd/>
              <a:tailEnd/>
            </a:ln>
          </p:spPr>
        </p:pic>
        <p:pic>
          <p:nvPicPr>
            <p:cNvPr id="87056" name="Picture 3"/>
            <p:cNvPicPr>
              <a:picLocks noChangeAspect="1" noChangeArrowheads="1"/>
            </p:cNvPicPr>
            <p:nvPr/>
          </p:nvPicPr>
          <p:blipFill>
            <a:blip r:embed="rId3"/>
            <a:srcRect/>
            <a:stretch>
              <a:fillRect/>
            </a:stretch>
          </p:blipFill>
          <p:spPr bwMode="auto">
            <a:xfrm>
              <a:off x="4644008" y="1196752"/>
              <a:ext cx="3752081" cy="5578607"/>
            </a:xfrm>
            <a:prstGeom prst="rect">
              <a:avLst/>
            </a:prstGeom>
            <a:noFill/>
            <a:ln w="9525">
              <a:noFill/>
              <a:miter lim="800000"/>
              <a:headEnd/>
              <a:tailEnd/>
            </a:ln>
          </p:spPr>
        </p:pic>
      </p:grpSp>
      <p:sp>
        <p:nvSpPr>
          <p:cNvPr id="5" name="圓角矩形 4"/>
          <p:cNvSpPr/>
          <p:nvPr/>
        </p:nvSpPr>
        <p:spPr>
          <a:xfrm>
            <a:off x="1739900" y="1196976"/>
            <a:ext cx="4319588" cy="36544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8" name="圓角矩形 7"/>
          <p:cNvSpPr/>
          <p:nvPr/>
        </p:nvSpPr>
        <p:spPr>
          <a:xfrm>
            <a:off x="1739900" y="4868863"/>
            <a:ext cx="4319588" cy="9572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9" name="圓角矩形 8"/>
          <p:cNvSpPr/>
          <p:nvPr/>
        </p:nvSpPr>
        <p:spPr>
          <a:xfrm>
            <a:off x="1739900" y="5805488"/>
            <a:ext cx="4319588" cy="9572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6" name="圓角矩形 5"/>
          <p:cNvSpPr/>
          <p:nvPr/>
        </p:nvSpPr>
        <p:spPr>
          <a:xfrm>
            <a:off x="6191250" y="260351"/>
            <a:ext cx="4368800" cy="243681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1" name="圓角矩形 10"/>
          <p:cNvSpPr/>
          <p:nvPr/>
        </p:nvSpPr>
        <p:spPr>
          <a:xfrm>
            <a:off x="6191250" y="2708276"/>
            <a:ext cx="4368800" cy="21764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2" name="圓角矩形 11"/>
          <p:cNvSpPr/>
          <p:nvPr/>
        </p:nvSpPr>
        <p:spPr>
          <a:xfrm>
            <a:off x="6191250" y="4868864"/>
            <a:ext cx="4368800" cy="19018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0" name="圓角矩形 9"/>
          <p:cNvSpPr/>
          <p:nvPr/>
        </p:nvSpPr>
        <p:spPr>
          <a:xfrm>
            <a:off x="3395663" y="1700214"/>
            <a:ext cx="692150" cy="27844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興趣與性向</a:t>
            </a:r>
          </a:p>
        </p:txBody>
      </p:sp>
      <p:sp>
        <p:nvSpPr>
          <p:cNvPr id="15" name="圓角矩形 14"/>
          <p:cNvSpPr/>
          <p:nvPr/>
        </p:nvSpPr>
        <p:spPr>
          <a:xfrm>
            <a:off x="3179763" y="5013326"/>
            <a:ext cx="1111250"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環境</a:t>
            </a:r>
          </a:p>
        </p:txBody>
      </p:sp>
      <p:sp>
        <p:nvSpPr>
          <p:cNvPr id="16" name="圓角矩形 15"/>
          <p:cNvSpPr/>
          <p:nvPr/>
        </p:nvSpPr>
        <p:spPr>
          <a:xfrm>
            <a:off x="3179763" y="5949951"/>
            <a:ext cx="1111250"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資訊</a:t>
            </a:r>
          </a:p>
        </p:txBody>
      </p:sp>
      <p:sp>
        <p:nvSpPr>
          <p:cNvPr id="18" name="圓角矩形 17"/>
          <p:cNvSpPr/>
          <p:nvPr/>
        </p:nvSpPr>
        <p:spPr>
          <a:xfrm>
            <a:off x="6708775" y="1196976"/>
            <a:ext cx="3354388"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進路類型選擇</a:t>
            </a:r>
          </a:p>
        </p:txBody>
      </p:sp>
      <p:sp>
        <p:nvSpPr>
          <p:cNvPr id="19" name="圓角矩形 18"/>
          <p:cNvSpPr/>
          <p:nvPr/>
        </p:nvSpPr>
        <p:spPr>
          <a:xfrm>
            <a:off x="6708775" y="3357564"/>
            <a:ext cx="3354388"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家長、老師想法</a:t>
            </a:r>
          </a:p>
        </p:txBody>
      </p:sp>
      <p:sp>
        <p:nvSpPr>
          <p:cNvPr id="20" name="圓角矩形 19"/>
          <p:cNvSpPr/>
          <p:nvPr/>
        </p:nvSpPr>
        <p:spPr>
          <a:xfrm>
            <a:off x="6780214" y="5661026"/>
            <a:ext cx="3025775"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適性入學選擇</a:t>
            </a:r>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txBox="1">
            <a:spLocks noGrp="1"/>
          </p:cNvSpPr>
          <p:nvPr/>
        </p:nvSpPr>
        <p:spPr>
          <a:xfrm>
            <a:off x="1984375" y="6151564"/>
            <a:ext cx="2381250" cy="554037"/>
          </a:xfrm>
          <a:prstGeom prst="rect">
            <a:avLst/>
          </a:prstGeom>
          <a:noFill/>
        </p:spPr>
        <p:txBody>
          <a:bodyPr anchor="b"/>
          <a:lstStyle/>
          <a:p>
            <a:pPr eaLnBrk="1" fontAlgn="auto" hangingPunct="1">
              <a:spcBef>
                <a:spcPts val="0"/>
              </a:spcBef>
              <a:spcAft>
                <a:spcPts val="0"/>
              </a:spcAft>
              <a:defRPr/>
            </a:pPr>
            <a:fld id="{744F78BF-ECCE-4D81-9170-B87A12F16664}" type="datetime1">
              <a:rPr kumimoji="0" lang="zh-TW" altLang="en-US" sz="1100">
                <a:solidFill>
                  <a:schemeClr val="tx2">
                    <a:lumMod val="75000"/>
                    <a:lumOff val="25000"/>
                  </a:schemeClr>
                </a:solidFill>
                <a:latin typeface="+mn-lt"/>
                <a:ea typeface="+mn-ea"/>
              </a:rPr>
              <a:pPr eaLnBrk="1" fontAlgn="auto" hangingPunct="1">
                <a:spcBef>
                  <a:spcPts val="0"/>
                </a:spcBef>
                <a:spcAft>
                  <a:spcPts val="0"/>
                </a:spcAft>
                <a:defRPr/>
              </a:pPr>
              <a:t>2023/11/30</a:t>
            </a:fld>
            <a:endParaRPr kumimoji="0" lang="en-US" altLang="zh-TW" sz="1100">
              <a:solidFill>
                <a:schemeClr val="tx2">
                  <a:lumMod val="75000"/>
                  <a:lumOff val="25000"/>
                </a:schemeClr>
              </a:solidFill>
              <a:latin typeface="+mn-lt"/>
              <a:ea typeface="+mn-ea"/>
            </a:endParaRPr>
          </a:p>
        </p:txBody>
      </p:sp>
      <p:sp>
        <p:nvSpPr>
          <p:cNvPr id="88067" name="投影片編號版面配置區 2"/>
          <p:cNvSpPr txBox="1">
            <a:spLocks noGrp="1"/>
          </p:cNvSpPr>
          <p:nvPr/>
        </p:nvSpPr>
        <p:spPr bwMode="auto">
          <a:xfrm>
            <a:off x="8080375" y="6151564"/>
            <a:ext cx="2381250" cy="554037"/>
          </a:xfrm>
          <a:prstGeom prst="rect">
            <a:avLst/>
          </a:prstGeom>
          <a:noFill/>
          <a:ln w="9525">
            <a:noFill/>
            <a:miter lim="800000"/>
            <a:headEnd/>
            <a:tailEnd/>
          </a:ln>
        </p:spPr>
        <p:txBody>
          <a:bodyPr lIns="45720" rIns="45720" anchor="ctr"/>
          <a:lstStyle/>
          <a:p>
            <a:pPr algn="ctr" eaLnBrk="1" hangingPunct="1"/>
            <a:fld id="{00B28188-2E2A-48B2-A16B-47035507E5DC}" type="slidenum">
              <a:rPr kumimoji="0" lang="en-US" altLang="zh-TW" sz="1100">
                <a:solidFill>
                  <a:srgbClr val="3172C4"/>
                </a:solidFill>
              </a:rPr>
              <a:pPr algn="ctr" eaLnBrk="1" hangingPunct="1"/>
              <a:t>47</a:t>
            </a:fld>
            <a:endParaRPr kumimoji="0" lang="en-US" altLang="zh-TW" sz="1100">
              <a:solidFill>
                <a:srgbClr val="3172C4"/>
              </a:solidFill>
            </a:endParaRPr>
          </a:p>
        </p:txBody>
      </p:sp>
      <p:grpSp>
        <p:nvGrpSpPr>
          <p:cNvPr id="88068" name="群組 3"/>
          <p:cNvGrpSpPr>
            <a:grpSpLocks/>
          </p:cNvGrpSpPr>
          <p:nvPr/>
        </p:nvGrpSpPr>
        <p:grpSpPr bwMode="auto">
          <a:xfrm>
            <a:off x="1774825" y="115888"/>
            <a:ext cx="8605838" cy="6553200"/>
            <a:chOff x="1115616" y="1341767"/>
            <a:chExt cx="6742509" cy="4772167"/>
          </a:xfrm>
        </p:grpSpPr>
        <p:pic>
          <p:nvPicPr>
            <p:cNvPr id="88075" name="Picture 2"/>
            <p:cNvPicPr>
              <a:picLocks noChangeAspect="1" noChangeArrowheads="1"/>
            </p:cNvPicPr>
            <p:nvPr/>
          </p:nvPicPr>
          <p:blipFill>
            <a:blip r:embed="rId2"/>
            <a:srcRect/>
            <a:stretch>
              <a:fillRect/>
            </a:stretch>
          </p:blipFill>
          <p:spPr bwMode="auto">
            <a:xfrm>
              <a:off x="1115616" y="1341767"/>
              <a:ext cx="3456384" cy="4772167"/>
            </a:xfrm>
            <a:prstGeom prst="rect">
              <a:avLst/>
            </a:prstGeom>
            <a:noFill/>
            <a:ln w="9525">
              <a:noFill/>
              <a:miter lim="800000"/>
              <a:headEnd/>
              <a:tailEnd/>
            </a:ln>
          </p:spPr>
        </p:pic>
        <p:pic>
          <p:nvPicPr>
            <p:cNvPr id="88076" name="Picture 3"/>
            <p:cNvPicPr>
              <a:picLocks noChangeAspect="1" noChangeArrowheads="1"/>
            </p:cNvPicPr>
            <p:nvPr/>
          </p:nvPicPr>
          <p:blipFill>
            <a:blip r:embed="rId3"/>
            <a:srcRect/>
            <a:stretch>
              <a:fillRect/>
            </a:stretch>
          </p:blipFill>
          <p:spPr bwMode="auto">
            <a:xfrm>
              <a:off x="4572000" y="1341909"/>
              <a:ext cx="3286125" cy="4772025"/>
            </a:xfrm>
            <a:prstGeom prst="rect">
              <a:avLst/>
            </a:prstGeom>
            <a:noFill/>
            <a:ln w="9525">
              <a:noFill/>
              <a:miter lim="800000"/>
              <a:headEnd/>
              <a:tailEnd/>
            </a:ln>
          </p:spPr>
        </p:pic>
      </p:grpSp>
      <p:sp>
        <p:nvSpPr>
          <p:cNvPr id="8" name="圓角矩形 7"/>
          <p:cNvSpPr/>
          <p:nvPr/>
        </p:nvSpPr>
        <p:spPr>
          <a:xfrm>
            <a:off x="1774826" y="115889"/>
            <a:ext cx="4411663" cy="38449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9" name="圓角矩形 8"/>
          <p:cNvSpPr/>
          <p:nvPr/>
        </p:nvSpPr>
        <p:spPr>
          <a:xfrm>
            <a:off x="2566988" y="5084763"/>
            <a:ext cx="2901950" cy="692150"/>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就近入學選擇</a:t>
            </a:r>
          </a:p>
        </p:txBody>
      </p:sp>
      <p:sp>
        <p:nvSpPr>
          <p:cNvPr id="11" name="圓角矩形 10"/>
          <p:cNvSpPr/>
          <p:nvPr/>
        </p:nvSpPr>
        <p:spPr>
          <a:xfrm>
            <a:off x="1774826" y="3933825"/>
            <a:ext cx="4411663" cy="2717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2" name="圓角矩形 11"/>
          <p:cNvSpPr/>
          <p:nvPr/>
        </p:nvSpPr>
        <p:spPr>
          <a:xfrm>
            <a:off x="6207126" y="112713"/>
            <a:ext cx="4100513" cy="6578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pic>
        <p:nvPicPr>
          <p:cNvPr id="88073" name="圖片 13"/>
          <p:cNvPicPr>
            <a:picLocks noChangeAspect="1" noChangeArrowheads="1"/>
          </p:cNvPicPr>
          <p:nvPr/>
        </p:nvPicPr>
        <p:blipFill>
          <a:blip r:embed="rId4"/>
          <a:srcRect/>
          <a:stretch>
            <a:fillRect/>
          </a:stretch>
        </p:blipFill>
        <p:spPr bwMode="auto">
          <a:xfrm>
            <a:off x="1919288" y="1700214"/>
            <a:ext cx="4032250" cy="1944687"/>
          </a:xfrm>
          <a:prstGeom prst="rect">
            <a:avLst/>
          </a:prstGeom>
          <a:noFill/>
          <a:ln w="9525">
            <a:solidFill>
              <a:schemeClr val="tx1"/>
            </a:solidFill>
            <a:miter lim="800000"/>
            <a:headEnd/>
            <a:tailEnd/>
          </a:ln>
        </p:spPr>
      </p:pic>
      <p:sp>
        <p:nvSpPr>
          <p:cNvPr id="15" name="圓角矩形 14"/>
          <p:cNvSpPr/>
          <p:nvPr/>
        </p:nvSpPr>
        <p:spPr>
          <a:xfrm>
            <a:off x="7896226" y="3500439"/>
            <a:ext cx="1533525" cy="2052637"/>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選擇與</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評估</a:t>
            </a: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txBox="1">
            <a:spLocks noGrp="1"/>
          </p:cNvSpPr>
          <p:nvPr/>
        </p:nvSpPr>
        <p:spPr>
          <a:xfrm>
            <a:off x="1600200" y="6400801"/>
            <a:ext cx="3200400" cy="284163"/>
          </a:xfrm>
          <a:prstGeom prst="rect">
            <a:avLst/>
          </a:prstGeom>
          <a:noFill/>
        </p:spPr>
        <p:txBody>
          <a:bodyPr anchor="b"/>
          <a:lstStyle/>
          <a:p>
            <a:pPr eaLnBrk="1" fontAlgn="auto" hangingPunct="1">
              <a:spcBef>
                <a:spcPts val="0"/>
              </a:spcBef>
              <a:spcAft>
                <a:spcPts val="0"/>
              </a:spcAft>
              <a:defRPr/>
            </a:pPr>
            <a:fld id="{744F78BF-ECCE-4D81-9170-B87A12F16664}" type="datetime1">
              <a:rPr kumimoji="0" lang="zh-TW" altLang="en-US" sz="1100">
                <a:solidFill>
                  <a:schemeClr val="tx2">
                    <a:lumMod val="75000"/>
                    <a:lumOff val="25000"/>
                  </a:schemeClr>
                </a:solidFill>
                <a:latin typeface="+mn-lt"/>
                <a:ea typeface="+mn-ea"/>
              </a:rPr>
              <a:pPr eaLnBrk="1" fontAlgn="auto" hangingPunct="1">
                <a:spcBef>
                  <a:spcPts val="0"/>
                </a:spcBef>
                <a:spcAft>
                  <a:spcPts val="0"/>
                </a:spcAft>
                <a:defRPr/>
              </a:pPr>
              <a:t>2023/11/30</a:t>
            </a:fld>
            <a:endParaRPr kumimoji="0" lang="en-US" altLang="zh-TW" sz="1100">
              <a:solidFill>
                <a:schemeClr val="tx2">
                  <a:lumMod val="75000"/>
                  <a:lumOff val="25000"/>
                </a:schemeClr>
              </a:solidFill>
              <a:latin typeface="+mn-lt"/>
              <a:ea typeface="+mn-ea"/>
            </a:endParaRPr>
          </a:p>
        </p:txBody>
      </p:sp>
      <p:sp>
        <p:nvSpPr>
          <p:cNvPr id="89091" name="投影片編號版面配置區 2"/>
          <p:cNvSpPr txBox="1">
            <a:spLocks noGrp="1"/>
          </p:cNvSpPr>
          <p:nvPr/>
        </p:nvSpPr>
        <p:spPr bwMode="auto">
          <a:xfrm>
            <a:off x="5638800" y="6400801"/>
            <a:ext cx="914400" cy="284163"/>
          </a:xfrm>
          <a:prstGeom prst="rect">
            <a:avLst/>
          </a:prstGeom>
          <a:noFill/>
          <a:ln w="9525">
            <a:noFill/>
            <a:miter lim="800000"/>
            <a:headEnd/>
            <a:tailEnd/>
          </a:ln>
        </p:spPr>
        <p:txBody>
          <a:bodyPr lIns="45720" rIns="45720" anchor="ctr"/>
          <a:lstStyle/>
          <a:p>
            <a:pPr algn="ctr" eaLnBrk="1" hangingPunct="1"/>
            <a:fld id="{AE18D5EA-3F1F-47D5-B072-095D4F733FF9}" type="slidenum">
              <a:rPr kumimoji="0" lang="en-US" altLang="zh-TW" sz="1100">
                <a:solidFill>
                  <a:srgbClr val="3172C4"/>
                </a:solidFill>
              </a:rPr>
              <a:pPr algn="ctr" eaLnBrk="1" hangingPunct="1"/>
              <a:t>48</a:t>
            </a:fld>
            <a:endParaRPr kumimoji="0" lang="en-US" altLang="zh-TW" sz="1100">
              <a:solidFill>
                <a:srgbClr val="3172C4"/>
              </a:solidFill>
            </a:endParaRPr>
          </a:p>
        </p:txBody>
      </p:sp>
      <p:grpSp>
        <p:nvGrpSpPr>
          <p:cNvPr id="89092" name="群組 3"/>
          <p:cNvGrpSpPr>
            <a:grpSpLocks/>
          </p:cNvGrpSpPr>
          <p:nvPr/>
        </p:nvGrpSpPr>
        <p:grpSpPr bwMode="auto">
          <a:xfrm>
            <a:off x="1703388" y="115888"/>
            <a:ext cx="8856662" cy="6481762"/>
            <a:chOff x="578464" y="1340768"/>
            <a:chExt cx="6706472" cy="4829175"/>
          </a:xfrm>
        </p:grpSpPr>
        <p:pic>
          <p:nvPicPr>
            <p:cNvPr id="89099" name="Picture 2"/>
            <p:cNvPicPr>
              <a:picLocks noChangeAspect="1" noChangeArrowheads="1"/>
            </p:cNvPicPr>
            <p:nvPr/>
          </p:nvPicPr>
          <p:blipFill>
            <a:blip r:embed="rId2"/>
            <a:srcRect/>
            <a:stretch>
              <a:fillRect/>
            </a:stretch>
          </p:blipFill>
          <p:spPr bwMode="auto">
            <a:xfrm>
              <a:off x="578464" y="1340768"/>
              <a:ext cx="3276600" cy="4829175"/>
            </a:xfrm>
            <a:prstGeom prst="rect">
              <a:avLst/>
            </a:prstGeom>
            <a:noFill/>
            <a:ln w="9525">
              <a:noFill/>
              <a:miter lim="800000"/>
              <a:headEnd/>
              <a:tailEnd/>
            </a:ln>
          </p:spPr>
        </p:pic>
        <p:pic>
          <p:nvPicPr>
            <p:cNvPr id="89100" name="Picture 3"/>
            <p:cNvPicPr>
              <a:picLocks noChangeAspect="1" noChangeArrowheads="1"/>
            </p:cNvPicPr>
            <p:nvPr/>
          </p:nvPicPr>
          <p:blipFill>
            <a:blip r:embed="rId3"/>
            <a:srcRect/>
            <a:stretch>
              <a:fillRect/>
            </a:stretch>
          </p:blipFill>
          <p:spPr bwMode="auto">
            <a:xfrm>
              <a:off x="3816289" y="1372887"/>
              <a:ext cx="3468647" cy="4758144"/>
            </a:xfrm>
            <a:prstGeom prst="rect">
              <a:avLst/>
            </a:prstGeom>
            <a:noFill/>
            <a:ln w="9525">
              <a:noFill/>
              <a:miter lim="800000"/>
              <a:headEnd/>
              <a:tailEnd/>
            </a:ln>
          </p:spPr>
        </p:pic>
      </p:grpSp>
      <p:sp>
        <p:nvSpPr>
          <p:cNvPr id="9" name="圓角矩形 8"/>
          <p:cNvSpPr/>
          <p:nvPr/>
        </p:nvSpPr>
        <p:spPr>
          <a:xfrm>
            <a:off x="3000375" y="333375"/>
            <a:ext cx="1608138" cy="2001838"/>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評估與</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決定</a:t>
            </a:r>
          </a:p>
        </p:txBody>
      </p:sp>
      <p:sp>
        <p:nvSpPr>
          <p:cNvPr id="10" name="圓角矩形 9"/>
          <p:cNvSpPr/>
          <p:nvPr/>
        </p:nvSpPr>
        <p:spPr>
          <a:xfrm>
            <a:off x="3071814" y="3213100"/>
            <a:ext cx="1608137" cy="2001838"/>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親師</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支持</a:t>
            </a:r>
          </a:p>
        </p:txBody>
      </p:sp>
      <p:sp>
        <p:nvSpPr>
          <p:cNvPr id="11" name="圓角矩形 10"/>
          <p:cNvSpPr/>
          <p:nvPr/>
        </p:nvSpPr>
        <p:spPr>
          <a:xfrm>
            <a:off x="7391401" y="2852739"/>
            <a:ext cx="1609725" cy="200342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諮詢過程紀錄</a:t>
            </a:r>
          </a:p>
        </p:txBody>
      </p:sp>
      <p:sp>
        <p:nvSpPr>
          <p:cNvPr id="12" name="圓角矩形 11"/>
          <p:cNvSpPr/>
          <p:nvPr/>
        </p:nvSpPr>
        <p:spPr>
          <a:xfrm>
            <a:off x="1703389" y="115888"/>
            <a:ext cx="4276725" cy="26860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3" name="圓角矩形 12"/>
          <p:cNvSpPr/>
          <p:nvPr/>
        </p:nvSpPr>
        <p:spPr>
          <a:xfrm>
            <a:off x="1703389" y="2781301"/>
            <a:ext cx="4276725" cy="26844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4" name="圓角矩形 13"/>
          <p:cNvSpPr/>
          <p:nvPr/>
        </p:nvSpPr>
        <p:spPr>
          <a:xfrm>
            <a:off x="5951539" y="1052514"/>
            <a:ext cx="4581525" cy="513873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圖片 2"/>
          <p:cNvPicPr>
            <a:picLocks noChangeAspect="1"/>
          </p:cNvPicPr>
          <p:nvPr/>
        </p:nvPicPr>
        <p:blipFill>
          <a:blip r:embed="rId2"/>
          <a:srcRect/>
          <a:stretch>
            <a:fillRect/>
          </a:stretch>
        </p:blipFill>
        <p:spPr bwMode="auto">
          <a:xfrm>
            <a:off x="415387" y="5099051"/>
            <a:ext cx="1289050" cy="1552575"/>
          </a:xfrm>
          <a:prstGeom prst="rect">
            <a:avLst/>
          </a:prstGeom>
          <a:noFill/>
          <a:ln w="9525">
            <a:noFill/>
            <a:miter lim="800000"/>
            <a:headEnd/>
            <a:tailEnd/>
          </a:ln>
        </p:spPr>
      </p:pic>
      <p:sp>
        <p:nvSpPr>
          <p:cNvPr id="90116" name="矩形 10"/>
          <p:cNvSpPr>
            <a:spLocks noChangeArrowheads="1"/>
          </p:cNvSpPr>
          <p:nvPr/>
        </p:nvSpPr>
        <p:spPr bwMode="auto">
          <a:xfrm>
            <a:off x="1510145" y="593921"/>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四、國中學生生涯發展紀錄手冊－家長的話</a:t>
            </a:r>
            <a:endParaRPr lang="zh-TW" altLang="zh-TW" b="1" dirty="0">
              <a:latin typeface="微軟正黑體" pitchFamily="34" charset="-120"/>
              <a:ea typeface="微軟正黑體" pitchFamily="34" charset="-120"/>
            </a:endParaRPr>
          </a:p>
        </p:txBody>
      </p:sp>
      <p:pic>
        <p:nvPicPr>
          <p:cNvPr id="90117" name="Picture 2"/>
          <p:cNvPicPr>
            <a:picLocks noChangeAspect="1" noChangeArrowheads="1"/>
          </p:cNvPicPr>
          <p:nvPr/>
        </p:nvPicPr>
        <p:blipFill>
          <a:blip r:embed="rId3"/>
          <a:srcRect/>
          <a:stretch>
            <a:fillRect/>
          </a:stretch>
        </p:blipFill>
        <p:spPr bwMode="auto">
          <a:xfrm>
            <a:off x="6261100" y="1358900"/>
            <a:ext cx="4059238" cy="5651500"/>
          </a:xfrm>
          <a:prstGeom prst="rect">
            <a:avLst/>
          </a:prstGeom>
          <a:noFill/>
          <a:ln w="9525">
            <a:noFill/>
            <a:miter lim="800000"/>
            <a:headEnd/>
            <a:tailEnd/>
          </a:ln>
        </p:spPr>
      </p:pic>
      <p:sp>
        <p:nvSpPr>
          <p:cNvPr id="9" name="橢圓形圖說文字 8"/>
          <p:cNvSpPr/>
          <p:nvPr/>
        </p:nvSpPr>
        <p:spPr bwMode="auto">
          <a:xfrm>
            <a:off x="8591837" y="1181100"/>
            <a:ext cx="3436937" cy="3686175"/>
          </a:xfrm>
          <a:prstGeom prst="wedgeEllipseCallout">
            <a:avLst>
              <a:gd name="adj1" fmla="val -8272"/>
              <a:gd name="adj2" fmla="val 5559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請爸媽仔細看完孩子的各項紀錄，找時間與孩子聊聊、寫下自己對孩子生涯規劃的想法，</a:t>
            </a:r>
            <a:r>
              <a:rPr lang="zh-TW" altLang="en-US" sz="2400" b="1" u="sng">
                <a:solidFill>
                  <a:srgbClr val="FF0000"/>
                </a:solidFill>
                <a:latin typeface="微軟正黑體" pitchFamily="34" charset="-120"/>
                <a:ea typeface="微軟正黑體" pitchFamily="34" charset="-120"/>
              </a:rPr>
              <a:t>不要只有簽名喔！</a:t>
            </a:r>
          </a:p>
        </p:txBody>
      </p:sp>
      <p:pic>
        <p:nvPicPr>
          <p:cNvPr id="90119" name="圖片 1"/>
          <p:cNvPicPr>
            <a:picLocks noChangeAspect="1"/>
          </p:cNvPicPr>
          <p:nvPr/>
        </p:nvPicPr>
        <p:blipFill>
          <a:blip r:embed="rId4"/>
          <a:srcRect/>
          <a:stretch>
            <a:fillRect/>
          </a:stretch>
        </p:blipFill>
        <p:spPr bwMode="auto">
          <a:xfrm>
            <a:off x="8989505" y="5040314"/>
            <a:ext cx="1320800" cy="1670050"/>
          </a:xfrm>
          <a:prstGeom prst="rect">
            <a:avLst/>
          </a:prstGeom>
          <a:noFill/>
          <a:ln w="9525">
            <a:noFill/>
            <a:miter lim="800000"/>
            <a:headEnd/>
            <a:tailEnd/>
          </a:ln>
        </p:spPr>
      </p:pic>
      <p:sp>
        <p:nvSpPr>
          <p:cNvPr id="8" name="橢圓形圖說文字 7"/>
          <p:cNvSpPr/>
          <p:nvPr/>
        </p:nvSpPr>
        <p:spPr bwMode="auto">
          <a:xfrm>
            <a:off x="106887" y="1484784"/>
            <a:ext cx="3097212" cy="3167062"/>
          </a:xfrm>
          <a:prstGeom prst="wedgeEllipseCallout">
            <a:avLst>
              <a:gd name="adj1" fmla="val -9937"/>
              <a:gd name="adj2" fmla="val 65492"/>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每學年結束前</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大約</a:t>
            </a:r>
            <a:r>
              <a:rPr lang="en-US" altLang="zh-TW" sz="2400" dirty="0">
                <a:latin typeface="微軟正黑體" pitchFamily="34" charset="-120"/>
                <a:ea typeface="微軟正黑體" pitchFamily="34" charset="-120"/>
              </a:rPr>
              <a:t>5</a:t>
            </a:r>
            <a:r>
              <a:rPr lang="zh-TW" altLang="en-US" sz="2400" dirty="0">
                <a:latin typeface="微軟正黑體" pitchFamily="34" charset="-120"/>
                <a:ea typeface="微軟正黑體" pitchFamily="34" charset="-120"/>
              </a:rPr>
              <a:t>、</a:t>
            </a:r>
            <a:r>
              <a:rPr lang="en-US" altLang="zh-TW" sz="2400" dirty="0">
                <a:latin typeface="微軟正黑體" pitchFamily="34" charset="-120"/>
                <a:ea typeface="微軟正黑體" pitchFamily="34" charset="-120"/>
              </a:rPr>
              <a:t>6</a:t>
            </a:r>
            <a:r>
              <a:rPr lang="zh-TW" altLang="en-US" sz="2400" dirty="0">
                <a:latin typeface="微軟正黑體" pitchFamily="34" charset="-120"/>
                <a:ea typeface="微軟正黑體" pitchFamily="34" charset="-120"/>
              </a:rPr>
              <a:t>月</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，學校會請孩子將生涯發展紀錄手冊帶回請家長參閱內容。</a:t>
            </a:r>
          </a:p>
        </p:txBody>
      </p:sp>
      <p:pic>
        <p:nvPicPr>
          <p:cNvPr id="11" name="圖片 10">
            <a:extLst>
              <a:ext uri="{FF2B5EF4-FFF2-40B4-BE49-F238E27FC236}">
                <a16:creationId xmlns:a16="http://schemas.microsoft.com/office/drawing/2014/main" id="{3D16A16F-4255-41CD-98D9-72C056F17F6F}"/>
              </a:ext>
            </a:extLst>
          </p:cNvPr>
          <p:cNvPicPr>
            <a:picLocks noChangeAspect="1"/>
          </p:cNvPicPr>
          <p:nvPr/>
        </p:nvPicPr>
        <p:blipFill>
          <a:blip r:embed="rId5"/>
          <a:stretch>
            <a:fillRect/>
          </a:stretch>
        </p:blipFill>
        <p:spPr>
          <a:xfrm>
            <a:off x="2773568" y="1732520"/>
            <a:ext cx="3558191" cy="49778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24000" y="274638"/>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112學年度適性入學成果</a:t>
            </a:r>
          </a:p>
        </p:txBody>
      </p:sp>
      <p:sp>
        <p:nvSpPr>
          <p:cNvPr id="11" name="Shape 82"/>
          <p:cNvSpPr txBox="1">
            <a:spLocks/>
          </p:cNvSpPr>
          <p:nvPr/>
        </p:nvSpPr>
        <p:spPr bwMode="auto">
          <a:xfrm>
            <a:off x="1919536" y="1292210"/>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zh-TW" altLang="zh-TW" sz="3200" b="1" dirty="0">
                <a:solidFill>
                  <a:srgbClr val="FF0000"/>
                </a:solidFill>
                <a:latin typeface="標楷體" panose="03000509000000000000" pitchFamily="65" charset="-120"/>
                <a:ea typeface="標楷體" panose="03000509000000000000" pitchFamily="65" charset="-120"/>
              </a:rPr>
              <a:t>本區近</a:t>
            </a:r>
            <a:r>
              <a:rPr lang="en-US" altLang="zh-TW" sz="3200" b="1" dirty="0">
                <a:solidFill>
                  <a:srgbClr val="FF0000"/>
                </a:solidFill>
                <a:latin typeface="標楷體" panose="03000509000000000000" pitchFamily="65" charset="-120"/>
                <a:ea typeface="標楷體" panose="03000509000000000000" pitchFamily="65" charset="-120"/>
              </a:rPr>
              <a:t>9</a:t>
            </a:r>
            <a:r>
              <a:rPr lang="zh-TW" altLang="zh-TW" sz="3200" b="1" dirty="0">
                <a:solidFill>
                  <a:srgbClr val="FF0000"/>
                </a:solidFill>
                <a:latin typeface="標楷體" panose="03000509000000000000" pitchFamily="65" charset="-120"/>
                <a:ea typeface="標楷體" panose="03000509000000000000" pitchFamily="65" charset="-120"/>
              </a:rPr>
              <a:t>年錄取率</a:t>
            </a:r>
            <a:endParaRPr lang="en-US" altLang="zh-TW" sz="3200" b="1" dirty="0">
              <a:solidFill>
                <a:srgbClr val="FF0000"/>
              </a:solidFill>
              <a:latin typeface="標楷體" panose="03000509000000000000" pitchFamily="65" charset="-120"/>
              <a:ea typeface="標楷體" panose="03000509000000000000" pitchFamily="65" charset="-120"/>
            </a:endParaRPr>
          </a:p>
        </p:txBody>
      </p:sp>
      <p:sp>
        <p:nvSpPr>
          <p:cNvPr id="12" name="Shape 82"/>
          <p:cNvSpPr txBox="1">
            <a:spLocks/>
          </p:cNvSpPr>
          <p:nvPr/>
        </p:nvSpPr>
        <p:spPr bwMode="auto">
          <a:xfrm>
            <a:off x="2063552" y="5968725"/>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r>
              <a:rPr lang="zh-TW" altLang="zh-TW" sz="2400" dirty="0">
                <a:solidFill>
                  <a:srgbClr val="002060"/>
                </a:solidFill>
                <a:latin typeface="標楷體" panose="03000509000000000000" pitchFamily="65" charset="-120"/>
                <a:ea typeface="標楷體" panose="03000509000000000000" pitchFamily="65" charset="-120"/>
              </a:rPr>
              <a:t>註：本區近</a:t>
            </a:r>
            <a:r>
              <a:rPr lang="en-US" altLang="zh-TW" sz="2400" dirty="0">
                <a:solidFill>
                  <a:srgbClr val="002060"/>
                </a:solidFill>
                <a:latin typeface="標楷體" panose="03000509000000000000" pitchFamily="65" charset="-120"/>
                <a:ea typeface="標楷體" panose="03000509000000000000" pitchFamily="65" charset="-120"/>
              </a:rPr>
              <a:t>7</a:t>
            </a:r>
            <a:r>
              <a:rPr lang="zh-TW" altLang="zh-TW" sz="2400" dirty="0">
                <a:solidFill>
                  <a:srgbClr val="002060"/>
                </a:solidFill>
                <a:latin typeface="標楷體" panose="03000509000000000000" pitchFamily="65" charset="-120"/>
                <a:ea typeface="標楷體" panose="03000509000000000000" pitchFamily="65" charset="-120"/>
              </a:rPr>
              <a:t>年前</a:t>
            </a:r>
            <a:r>
              <a:rPr lang="en-US" altLang="zh-TW" sz="2400" dirty="0">
                <a:solidFill>
                  <a:srgbClr val="002060"/>
                </a:solidFill>
                <a:latin typeface="標楷體" panose="03000509000000000000" pitchFamily="65" charset="-120"/>
                <a:ea typeface="標楷體" panose="03000509000000000000" pitchFamily="65" charset="-120"/>
              </a:rPr>
              <a:t>3</a:t>
            </a:r>
            <a:r>
              <a:rPr lang="zh-TW" altLang="zh-TW" sz="2400" dirty="0">
                <a:solidFill>
                  <a:srgbClr val="002060"/>
                </a:solidFill>
                <a:latin typeface="標楷體" panose="03000509000000000000" pitchFamily="65" charset="-120"/>
                <a:ea typeface="標楷體" panose="03000509000000000000" pitchFamily="65" charset="-120"/>
              </a:rPr>
              <a:t>志願錄取率及總錄取率皆維持穩定比率。</a:t>
            </a:r>
          </a:p>
        </p:txBody>
      </p:sp>
      <p:graphicFrame>
        <p:nvGraphicFramePr>
          <p:cNvPr id="2" name="表格 1"/>
          <p:cNvGraphicFramePr>
            <a:graphicFrameLocks noGrp="1"/>
          </p:cNvGraphicFramePr>
          <p:nvPr>
            <p:extLst>
              <p:ext uri="{D42A27DB-BD31-4B8C-83A1-F6EECF244321}">
                <p14:modId xmlns:p14="http://schemas.microsoft.com/office/powerpoint/2010/main" val="3491443382"/>
              </p:ext>
            </p:extLst>
          </p:nvPr>
        </p:nvGraphicFramePr>
        <p:xfrm>
          <a:off x="335360" y="1839354"/>
          <a:ext cx="11737306" cy="4125230"/>
        </p:xfrm>
        <a:graphic>
          <a:graphicData uri="http://schemas.openxmlformats.org/drawingml/2006/table">
            <a:tbl>
              <a:tblPr firstRow="1" firstCol="1" bandRow="1">
                <a:tableStyleId>{5C22544A-7EE6-4342-B048-85BDC9FD1C3A}</a:tableStyleId>
              </a:tblPr>
              <a:tblGrid>
                <a:gridCol w="1728217">
                  <a:extLst>
                    <a:ext uri="{9D8B030D-6E8A-4147-A177-3AD203B41FA5}">
                      <a16:colId xmlns:a16="http://schemas.microsoft.com/office/drawing/2014/main" val="254185441"/>
                    </a:ext>
                  </a:extLst>
                </a:gridCol>
                <a:gridCol w="1112121">
                  <a:extLst>
                    <a:ext uri="{9D8B030D-6E8A-4147-A177-3AD203B41FA5}">
                      <a16:colId xmlns:a16="http://schemas.microsoft.com/office/drawing/2014/main" val="3986607439"/>
                    </a:ext>
                  </a:extLst>
                </a:gridCol>
                <a:gridCol w="1112121">
                  <a:extLst>
                    <a:ext uri="{9D8B030D-6E8A-4147-A177-3AD203B41FA5}">
                      <a16:colId xmlns:a16="http://schemas.microsoft.com/office/drawing/2014/main" val="2464573548"/>
                    </a:ext>
                  </a:extLst>
                </a:gridCol>
                <a:gridCol w="1112121">
                  <a:extLst>
                    <a:ext uri="{9D8B030D-6E8A-4147-A177-3AD203B41FA5}">
                      <a16:colId xmlns:a16="http://schemas.microsoft.com/office/drawing/2014/main" val="1283432225"/>
                    </a:ext>
                  </a:extLst>
                </a:gridCol>
                <a:gridCol w="1112121">
                  <a:extLst>
                    <a:ext uri="{9D8B030D-6E8A-4147-A177-3AD203B41FA5}">
                      <a16:colId xmlns:a16="http://schemas.microsoft.com/office/drawing/2014/main" val="3941859150"/>
                    </a:ext>
                  </a:extLst>
                </a:gridCol>
                <a:gridCol w="1112121">
                  <a:extLst>
                    <a:ext uri="{9D8B030D-6E8A-4147-A177-3AD203B41FA5}">
                      <a16:colId xmlns:a16="http://schemas.microsoft.com/office/drawing/2014/main" val="537544458"/>
                    </a:ext>
                  </a:extLst>
                </a:gridCol>
                <a:gridCol w="1112121">
                  <a:extLst>
                    <a:ext uri="{9D8B030D-6E8A-4147-A177-3AD203B41FA5}">
                      <a16:colId xmlns:a16="http://schemas.microsoft.com/office/drawing/2014/main" val="909219341"/>
                    </a:ext>
                  </a:extLst>
                </a:gridCol>
                <a:gridCol w="1112121">
                  <a:extLst>
                    <a:ext uri="{9D8B030D-6E8A-4147-A177-3AD203B41FA5}">
                      <a16:colId xmlns:a16="http://schemas.microsoft.com/office/drawing/2014/main" val="735278889"/>
                    </a:ext>
                  </a:extLst>
                </a:gridCol>
                <a:gridCol w="1112121">
                  <a:extLst>
                    <a:ext uri="{9D8B030D-6E8A-4147-A177-3AD203B41FA5}">
                      <a16:colId xmlns:a16="http://schemas.microsoft.com/office/drawing/2014/main" val="55710627"/>
                    </a:ext>
                  </a:extLst>
                </a:gridCol>
                <a:gridCol w="1112121">
                  <a:extLst>
                    <a:ext uri="{9D8B030D-6E8A-4147-A177-3AD203B41FA5}">
                      <a16:colId xmlns:a16="http://schemas.microsoft.com/office/drawing/2014/main" val="2839369890"/>
                    </a:ext>
                  </a:extLst>
                </a:gridCol>
              </a:tblGrid>
              <a:tr h="796568">
                <a:tc>
                  <a:txBody>
                    <a:bodyPr/>
                    <a:lstStyle/>
                    <a:p>
                      <a:pPr marL="304800" algn="ctr">
                        <a:lnSpc>
                          <a:spcPts val="2200"/>
                        </a:lnSpc>
                        <a:spcAft>
                          <a:spcPts val="0"/>
                        </a:spcAft>
                      </a:pPr>
                      <a:r>
                        <a:rPr lang="zh-TW" sz="2000" kern="100" dirty="0">
                          <a:effectLst/>
                        </a:rPr>
                        <a:t>學年度</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112</a:t>
                      </a:r>
                      <a:endParaRPr lang="zh-TW" altLang="en-US" dirty="0"/>
                    </a:p>
                  </a:txBody>
                  <a:tcPr marL="68580" marR="68580" marT="0" marB="0" anchor="ctr"/>
                </a:tc>
                <a:tc>
                  <a:txBody>
                    <a:bodyPr/>
                    <a:lstStyle/>
                    <a:p>
                      <a:pPr algn="ctr"/>
                      <a:r>
                        <a:rPr lang="en-US" altLang="zh-TW" dirty="0"/>
                        <a:t>111</a:t>
                      </a:r>
                      <a:endParaRPr lang="zh-TW" altLang="en-US" dirty="0"/>
                    </a:p>
                  </a:txBody>
                  <a:tcPr marL="68580" marR="68580" marT="0" marB="0" anchor="ctr"/>
                </a:tc>
                <a:tc>
                  <a:txBody>
                    <a:bodyPr/>
                    <a:lstStyle/>
                    <a:p>
                      <a:pPr algn="ctr"/>
                      <a:r>
                        <a:rPr lang="en-US" altLang="zh-TW" sz="1900" dirty="0"/>
                        <a:t>110</a:t>
                      </a:r>
                      <a:endParaRPr lang="zh-TW" altLang="en-US" sz="1900" dirty="0"/>
                    </a:p>
                  </a:txBody>
                  <a:tcPr marL="68580" marR="68580" marT="0" marB="0" anchor="ctr"/>
                </a:tc>
                <a:tc>
                  <a:txBody>
                    <a:bodyPr/>
                    <a:lstStyle/>
                    <a:p>
                      <a:pPr marL="304800" algn="ctr">
                        <a:lnSpc>
                          <a:spcPts val="2200"/>
                        </a:lnSpc>
                        <a:spcAft>
                          <a:spcPts val="0"/>
                        </a:spcAft>
                      </a:pPr>
                      <a:r>
                        <a:rPr lang="en-US" altLang="zh-TW" sz="2000" kern="100" dirty="0">
                          <a:effectLst/>
                          <a:latin typeface="Calibri" panose="020F0502020204030204" pitchFamily="34" charset="0"/>
                          <a:ea typeface="新細明體" panose="02020500000000000000" pitchFamily="18" charset="-120"/>
                          <a:cs typeface="Times New Roman" panose="02020603050405020304" pitchFamily="18" charset="0"/>
                        </a:rPr>
                        <a:t>109</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108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107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106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105</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104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14354298"/>
                  </a:ext>
                </a:extLst>
              </a:tr>
              <a:tr h="1664331">
                <a:tc>
                  <a:txBody>
                    <a:bodyPr/>
                    <a:lstStyle/>
                    <a:p>
                      <a:pPr marL="304800" algn="ctr">
                        <a:lnSpc>
                          <a:spcPts val="2200"/>
                        </a:lnSpc>
                        <a:spcAft>
                          <a:spcPts val="0"/>
                        </a:spcAft>
                      </a:pPr>
                      <a:r>
                        <a:rPr lang="zh-TW" sz="2000" kern="100" spc="-150">
                          <a:effectLst/>
                        </a:rPr>
                        <a:t>前</a:t>
                      </a:r>
                      <a:r>
                        <a:rPr lang="en-US" sz="2000" kern="100" spc="-150">
                          <a:effectLst/>
                        </a:rPr>
                        <a:t>3</a:t>
                      </a:r>
                      <a:r>
                        <a:rPr lang="zh-TW" sz="2000" kern="100" spc="-150">
                          <a:effectLst/>
                        </a:rPr>
                        <a:t>志願錄取率</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91.47%</a:t>
                      </a:r>
                      <a:endParaRPr lang="zh-TW" altLang="en-US" dirty="0"/>
                    </a:p>
                  </a:txBody>
                  <a:tcPr marL="68580" marR="68580" marT="0" marB="0" anchor="ctr"/>
                </a:tc>
                <a:tc>
                  <a:txBody>
                    <a:bodyPr/>
                    <a:lstStyle/>
                    <a:p>
                      <a:pPr algn="ctr"/>
                      <a:r>
                        <a:rPr lang="en-US" altLang="zh-TW" dirty="0"/>
                        <a:t>94.46%</a:t>
                      </a:r>
                      <a:endParaRPr lang="zh-TW" altLang="en-US" dirty="0"/>
                    </a:p>
                  </a:txBody>
                  <a:tcPr marL="68580" marR="68580" marT="0" marB="0" anchor="ctr"/>
                </a:tc>
                <a:tc>
                  <a:txBody>
                    <a:bodyPr/>
                    <a:lstStyle/>
                    <a:p>
                      <a:pPr algn="ctr"/>
                      <a:r>
                        <a:rPr lang="en-US" altLang="zh-TW" dirty="0"/>
                        <a:t>93.44%</a:t>
                      </a:r>
                      <a:endParaRPr lang="zh-TW" altLang="en-US" dirty="0"/>
                    </a:p>
                  </a:txBody>
                  <a:tcPr marL="68580" marR="68580" marT="0" marB="0" anchor="ctr"/>
                </a:tc>
                <a:tc>
                  <a:txBody>
                    <a:bodyPr/>
                    <a:lstStyle/>
                    <a:p>
                      <a:pPr marL="0" algn="ctr" defTabSz="914400" rtl="0" eaLnBrk="1" latinLnBrk="0" hangingPunct="1">
                        <a:lnSpc>
                          <a:spcPts val="2200"/>
                        </a:lnSpc>
                        <a:spcAft>
                          <a:spcPts val="0"/>
                        </a:spcAft>
                      </a:pPr>
                      <a:r>
                        <a:rPr lang="en-US" altLang="zh-TW" sz="1800" kern="1200" dirty="0">
                          <a:solidFill>
                            <a:schemeClr val="dk1"/>
                          </a:solidFill>
                          <a:latin typeface="+mn-lt"/>
                          <a:ea typeface="+mn-ea"/>
                          <a:cs typeface="+mn-cs"/>
                        </a:rPr>
                        <a:t>93.64%</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93.62%</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93.7%</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92.32%</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87.28%</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87.26%</a:t>
                      </a:r>
                      <a:endParaRPr lang="zh-TW" altLang="en-US" sz="180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1865076855"/>
                  </a:ext>
                </a:extLst>
              </a:tr>
              <a:tr h="1664331">
                <a:tc>
                  <a:txBody>
                    <a:bodyPr/>
                    <a:lstStyle/>
                    <a:p>
                      <a:pPr marL="304800" algn="ctr">
                        <a:lnSpc>
                          <a:spcPts val="2200"/>
                        </a:lnSpc>
                        <a:spcAft>
                          <a:spcPts val="0"/>
                        </a:spcAft>
                      </a:pPr>
                      <a:r>
                        <a:rPr lang="zh-TW" sz="2000" kern="100" dirty="0">
                          <a:effectLst/>
                        </a:rPr>
                        <a:t>總錄取率</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98.6%</a:t>
                      </a:r>
                      <a:endParaRPr lang="zh-TW" altLang="en-US" dirty="0"/>
                    </a:p>
                  </a:txBody>
                  <a:tcPr marL="68580" marR="68580" marT="0" marB="0" anchor="ctr"/>
                </a:tc>
                <a:tc>
                  <a:txBody>
                    <a:bodyPr/>
                    <a:lstStyle/>
                    <a:p>
                      <a:pPr algn="ctr"/>
                      <a:r>
                        <a:rPr lang="en-US" altLang="zh-TW" dirty="0"/>
                        <a:t>99.47%</a:t>
                      </a:r>
                      <a:endParaRPr lang="zh-TW" altLang="en-US" dirty="0"/>
                    </a:p>
                  </a:txBody>
                  <a:tcPr marL="68580" marR="68580" marT="0" marB="0" anchor="ctr"/>
                </a:tc>
                <a:tc>
                  <a:txBody>
                    <a:bodyPr/>
                    <a:lstStyle/>
                    <a:p>
                      <a:pPr algn="ctr"/>
                      <a:r>
                        <a:rPr lang="en-US" altLang="zh-TW" dirty="0"/>
                        <a:t>99.33%</a:t>
                      </a:r>
                      <a:endParaRPr lang="zh-TW" altLang="en-US" dirty="0"/>
                    </a:p>
                  </a:txBody>
                  <a:tcPr marL="68580" marR="68580" marT="0" marB="0" anchor="ctr"/>
                </a:tc>
                <a:tc>
                  <a:txBody>
                    <a:bodyPr/>
                    <a:lstStyle/>
                    <a:p>
                      <a:pPr marL="0" algn="ctr" defTabSz="914400" rtl="0" eaLnBrk="1" latinLnBrk="0" hangingPunct="1">
                        <a:lnSpc>
                          <a:spcPts val="2200"/>
                        </a:lnSpc>
                        <a:spcAft>
                          <a:spcPts val="0"/>
                        </a:spcAft>
                      </a:pPr>
                      <a:r>
                        <a:rPr lang="en-US" altLang="zh-TW" sz="1800" kern="1200" dirty="0">
                          <a:solidFill>
                            <a:schemeClr val="dk1"/>
                          </a:solidFill>
                          <a:latin typeface="+mn-lt"/>
                          <a:ea typeface="+mn-ea"/>
                          <a:cs typeface="+mn-cs"/>
                        </a:rPr>
                        <a:t>99.08%</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98.61%</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98.66%</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98.70%</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96.39%</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97.20%</a:t>
                      </a:r>
                      <a:endParaRPr lang="zh-TW" altLang="en-US" sz="180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4152580339"/>
                  </a:ext>
                </a:extLst>
              </a:tr>
            </a:tbl>
          </a:graphicData>
        </a:graphic>
      </p:graphicFrame>
      <p:sp>
        <p:nvSpPr>
          <p:cNvPr id="8" name="Shape 84"/>
          <p:cNvSpPr>
            <a:spLocks noChangeArrowheads="1"/>
          </p:cNvSpPr>
          <p:nvPr/>
        </p:nvSpPr>
        <p:spPr bwMode="auto">
          <a:xfrm>
            <a:off x="2071553" y="1835212"/>
            <a:ext cx="1080120" cy="4129372"/>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1617838127"/>
      </p:ext>
    </p:extLst>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p:cNvPicPr>
            <a:picLocks noChangeAspect="1" noChangeArrowheads="1"/>
          </p:cNvPicPr>
          <p:nvPr/>
        </p:nvPicPr>
        <p:blipFill>
          <a:blip r:embed="rId3"/>
          <a:srcRect/>
          <a:stretch>
            <a:fillRect/>
          </a:stretch>
        </p:blipFill>
        <p:spPr bwMode="auto">
          <a:xfrm>
            <a:off x="1847528" y="491089"/>
            <a:ext cx="8496944" cy="6366911"/>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矩形 3"/>
          <p:cNvSpPr>
            <a:spLocks noChangeArrowheads="1"/>
          </p:cNvSpPr>
          <p:nvPr/>
        </p:nvSpPr>
        <p:spPr bwMode="auto">
          <a:xfrm>
            <a:off x="2603501" y="1844676"/>
            <a:ext cx="7216775" cy="868363"/>
          </a:xfrm>
          <a:prstGeom prst="rect">
            <a:avLst/>
          </a:prstGeom>
          <a:solidFill>
            <a:srgbClr val="FFFFCC"/>
          </a:solidFill>
          <a:ln w="25400" algn="ctr">
            <a:solidFill>
              <a:schemeClr val="tx1"/>
            </a:solidFill>
            <a:round/>
            <a:headEnd/>
            <a:tailEnd/>
          </a:ln>
        </p:spPr>
        <p:txBody>
          <a:bodyPr anchor="ctr"/>
          <a:lstStyle/>
          <a:p>
            <a:pPr marL="633413" indent="-633413" algn="ctr" eaLnBrk="1" hangingPunct="1"/>
            <a:r>
              <a:rPr lang="zh-TW" altLang="en-US" sz="3000" dirty="0">
                <a:latin typeface="微軟正黑體" pitchFamily="34" charset="-120"/>
                <a:ea typeface="微軟正黑體" pitchFamily="34" charset="-120"/>
              </a:rPr>
              <a:t>親師生共同完成「</a:t>
            </a:r>
            <a:r>
              <a:rPr lang="zh-TW" altLang="en-US" sz="3000" b="1" dirty="0">
                <a:solidFill>
                  <a:srgbClr val="FF0000"/>
                </a:solidFill>
                <a:latin typeface="微軟正黑體" pitchFamily="34" charset="-120"/>
                <a:ea typeface="微軟正黑體" pitchFamily="34" charset="-120"/>
              </a:rPr>
              <a:t>國中學生生涯發展紀錄手冊</a:t>
            </a:r>
            <a:r>
              <a:rPr lang="zh-TW" altLang="en-US" sz="3000" dirty="0">
                <a:latin typeface="微軟正黑體" pitchFamily="34" charset="-120"/>
                <a:ea typeface="微軟正黑體" pitchFamily="34" charset="-120"/>
              </a:rPr>
              <a:t>」生涯發展規劃書</a:t>
            </a:r>
            <a:endParaRPr lang="en-US" altLang="zh-TW" sz="3000" dirty="0">
              <a:latin typeface="微軟正黑體" pitchFamily="34" charset="-120"/>
              <a:ea typeface="微軟正黑體" pitchFamily="34" charset="-120"/>
            </a:endParaRPr>
          </a:p>
        </p:txBody>
      </p:sp>
      <p:sp>
        <p:nvSpPr>
          <p:cNvPr id="6" name="矩形 5"/>
          <p:cNvSpPr/>
          <p:nvPr/>
        </p:nvSpPr>
        <p:spPr>
          <a:xfrm>
            <a:off x="2590801" y="3141663"/>
            <a:ext cx="7216775" cy="939800"/>
          </a:xfrm>
          <a:prstGeom prst="rect">
            <a:avLst/>
          </a:prstGeom>
          <a:solidFill>
            <a:schemeClr val="accent6">
              <a:lumMod val="40000"/>
              <a:lumOff val="60000"/>
            </a:schemeClr>
          </a:solidFill>
          <a:ln w="25400" cap="flat" cmpd="sng" algn="ctr">
            <a:solidFill>
              <a:schemeClr val="tx1"/>
            </a:solidFill>
            <a:prstDash val="solid"/>
            <a:round/>
            <a:headEnd type="none" w="med" len="med"/>
            <a:tailEnd type="none" w="med" len="med"/>
          </a:ln>
          <a:effectLst/>
        </p:spPr>
        <p:txBody>
          <a:bodyPr anchor="ctr"/>
          <a:lstStyle/>
          <a:p>
            <a:pPr algn="ctr" eaLnBrk="1" hangingPunct="1">
              <a:defRPr/>
            </a:pPr>
            <a:r>
              <a:rPr lang="zh-TW" altLang="en-US" sz="3000">
                <a:latin typeface="微軟正黑體" pitchFamily="34" charset="-120"/>
                <a:ea typeface="微軟正黑體" pitchFamily="34" charset="-120"/>
              </a:rPr>
              <a:t>認識各縣市免試入學（含超額比序）</a:t>
            </a:r>
            <a:endParaRPr lang="en-US" altLang="zh-TW" sz="3000">
              <a:latin typeface="微軟正黑體" pitchFamily="34" charset="-120"/>
              <a:ea typeface="微軟正黑體" pitchFamily="34" charset="-120"/>
            </a:endParaRPr>
          </a:p>
          <a:p>
            <a:pPr algn="ctr" eaLnBrk="1" hangingPunct="1">
              <a:defRPr/>
            </a:pPr>
            <a:r>
              <a:rPr lang="zh-TW" altLang="en-US" sz="3000">
                <a:latin typeface="微軟正黑體" pitchFamily="34" charset="-120"/>
                <a:ea typeface="微軟正黑體" pitchFamily="34" charset="-120"/>
              </a:rPr>
              <a:t>及特色招生</a:t>
            </a:r>
            <a:endParaRPr lang="en-US" altLang="zh-TW" sz="3000">
              <a:latin typeface="微軟正黑體" pitchFamily="34" charset="-120"/>
              <a:ea typeface="微軟正黑體" pitchFamily="34" charset="-120"/>
            </a:endParaRPr>
          </a:p>
        </p:txBody>
      </p:sp>
      <p:sp>
        <p:nvSpPr>
          <p:cNvPr id="7" name="矩形 6"/>
          <p:cNvSpPr/>
          <p:nvPr/>
        </p:nvSpPr>
        <p:spPr>
          <a:xfrm>
            <a:off x="2586039" y="4508501"/>
            <a:ext cx="7216775" cy="936625"/>
          </a:xfrm>
          <a:prstGeom prst="rect">
            <a:avLst/>
          </a:prstGeom>
          <a:solidFill>
            <a:schemeClr val="accent6">
              <a:lumMod val="60000"/>
              <a:lumOff val="40000"/>
            </a:schemeClr>
          </a:solidFill>
          <a:ln w="25400" cap="flat" cmpd="sng" algn="ctr">
            <a:solidFill>
              <a:schemeClr val="tx1"/>
            </a:solidFill>
            <a:prstDash val="solid"/>
            <a:round/>
            <a:headEnd type="none" w="med" len="med"/>
            <a:tailEnd type="none" w="med" len="med"/>
          </a:ln>
          <a:effectLst/>
        </p:spPr>
        <p:txBody>
          <a:bodyPr anchor="ctr"/>
          <a:lstStyle/>
          <a:p>
            <a:pPr algn="ctr" eaLnBrk="1" hangingPunct="1">
              <a:defRPr/>
            </a:pPr>
            <a:r>
              <a:rPr lang="zh-TW" altLang="en-US" sz="3000">
                <a:latin typeface="微軟正黑體" pitchFamily="34" charset="-120"/>
                <a:ea typeface="微軟正黑體" pitchFamily="34" charset="-120"/>
              </a:rPr>
              <a:t>認識全國五專、</a:t>
            </a:r>
            <a:endParaRPr lang="en-US" altLang="zh-TW" sz="3000">
              <a:latin typeface="微軟正黑體" pitchFamily="34" charset="-120"/>
              <a:ea typeface="微軟正黑體" pitchFamily="34" charset="-120"/>
            </a:endParaRPr>
          </a:p>
          <a:p>
            <a:pPr algn="ctr" eaLnBrk="1" hangingPunct="1">
              <a:defRPr/>
            </a:pPr>
            <a:r>
              <a:rPr lang="zh-TW" altLang="en-US" sz="3000">
                <a:latin typeface="微軟正黑體" pitchFamily="34" charset="-120"/>
                <a:ea typeface="微軟正黑體" pitchFamily="34" charset="-120"/>
              </a:rPr>
              <a:t>各免試就學區高中職學校</a:t>
            </a:r>
            <a:endParaRPr lang="en-US" altLang="zh-TW" sz="3000">
              <a:latin typeface="微軟正黑體" pitchFamily="34" charset="-120"/>
              <a:ea typeface="微軟正黑體" pitchFamily="34" charset="-120"/>
            </a:endParaRPr>
          </a:p>
        </p:txBody>
      </p:sp>
      <p:sp>
        <p:nvSpPr>
          <p:cNvPr id="93189" name="矩形 7"/>
          <p:cNvSpPr>
            <a:spLocks noChangeArrowheads="1"/>
          </p:cNvSpPr>
          <p:nvPr/>
        </p:nvSpPr>
        <p:spPr bwMode="auto">
          <a:xfrm>
            <a:off x="2566988" y="5876926"/>
            <a:ext cx="7218362" cy="576263"/>
          </a:xfrm>
          <a:prstGeom prst="rect">
            <a:avLst/>
          </a:prstGeom>
          <a:solidFill>
            <a:srgbClr val="FFC000"/>
          </a:solidFill>
          <a:ln w="25400" algn="ctr">
            <a:solidFill>
              <a:schemeClr val="tx1"/>
            </a:solidFill>
            <a:round/>
            <a:headEnd/>
            <a:tailEnd/>
          </a:ln>
        </p:spPr>
        <p:txBody>
          <a:bodyPr/>
          <a:lstStyle/>
          <a:p>
            <a:pPr algn="ctr" eaLnBrk="1" hangingPunct="1"/>
            <a:r>
              <a:rPr lang="zh-TW" altLang="en-US" sz="3000">
                <a:latin typeface="微軟正黑體" pitchFamily="34" charset="-120"/>
                <a:ea typeface="微軟正黑體" pitchFamily="34" charset="-120"/>
              </a:rPr>
              <a:t>教育部或各縣市志願選填試探系統</a:t>
            </a:r>
          </a:p>
        </p:txBody>
      </p:sp>
      <p:sp>
        <p:nvSpPr>
          <p:cNvPr id="16" name="向右箭號 15"/>
          <p:cNvSpPr/>
          <p:nvPr/>
        </p:nvSpPr>
        <p:spPr>
          <a:xfrm rot="5400000">
            <a:off x="6018213" y="2752725"/>
            <a:ext cx="361950"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17" name="向右箭號 16"/>
          <p:cNvSpPr/>
          <p:nvPr/>
        </p:nvSpPr>
        <p:spPr>
          <a:xfrm rot="5400000">
            <a:off x="6014244" y="4120357"/>
            <a:ext cx="360363"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18" name="向右箭號 17"/>
          <p:cNvSpPr/>
          <p:nvPr/>
        </p:nvSpPr>
        <p:spPr>
          <a:xfrm rot="5400000">
            <a:off x="6013450" y="5487988"/>
            <a:ext cx="361950"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93193" name="矩形 10"/>
          <p:cNvSpPr>
            <a:spLocks noChangeArrowheads="1"/>
          </p:cNvSpPr>
          <p:nvPr/>
        </p:nvSpPr>
        <p:spPr bwMode="auto">
          <a:xfrm>
            <a:off x="1524000" y="908051"/>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rPr>
              <a:t>孩子國中畢業前，如何協助孩子適性入學</a:t>
            </a:r>
          </a:p>
        </p:txBody>
      </p:sp>
      <p:pic>
        <p:nvPicPr>
          <p:cNvPr id="2" name="圖片 1"/>
          <p:cNvPicPr>
            <a:picLocks noChangeAspect="1"/>
          </p:cNvPicPr>
          <p:nvPr/>
        </p:nvPicPr>
        <p:blipFill>
          <a:blip r:embed="rId2"/>
          <a:srcRect/>
          <a:stretch>
            <a:fillRect/>
          </a:stretch>
        </p:blipFill>
        <p:spPr bwMode="auto">
          <a:xfrm>
            <a:off x="1703388" y="1689100"/>
            <a:ext cx="1079500" cy="109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2351584" y="2348881"/>
            <a:ext cx="7772400" cy="1500187"/>
          </a:xfrm>
        </p:spPr>
        <p:txBody>
          <a:bodyPr anchor="b"/>
          <a:lstStyle/>
          <a:p>
            <a:pPr marL="0" indent="0" algn="ctr">
              <a:buNone/>
              <a:defRPr/>
            </a:pPr>
            <a:r>
              <a:rPr lang="zh-TW" altLang="en-US" sz="6600" b="1" dirty="0">
                <a:solidFill>
                  <a:srgbClr val="0000FF"/>
                </a:solidFill>
                <a:effectLst>
                  <a:outerShdw blurRad="38100" dist="38100" dir="2700000" algn="tl">
                    <a:srgbClr val="C0C0C0"/>
                  </a:outerShdw>
                </a:effectLst>
                <a:latin typeface="標楷體" pitchFamily="65" charset="-120"/>
                <a:ea typeface="標楷體" pitchFamily="65" charset="-120"/>
              </a:rPr>
              <a:t>國中教育會考說明</a:t>
            </a:r>
            <a:endParaRPr lang="zh-TW" altLang="en-US" sz="6600" dirty="0">
              <a:ea typeface="微軟正黑體" pitchFamily="34" charset="-120"/>
            </a:endParaRPr>
          </a:p>
        </p:txBody>
      </p:sp>
      <p:sp>
        <p:nvSpPr>
          <p:cNvPr id="9421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73D9CB42-2F99-46B2-966D-961D946719C8}" type="slidenum">
              <a:rPr kumimoji="0" lang="en-US" altLang="zh-TW" sz="1200">
                <a:solidFill>
                  <a:srgbClr val="0C3226"/>
                </a:solidFill>
              </a:rPr>
              <a:pPr algn="r" eaLnBrk="1" hangingPunct="1">
                <a:buFont typeface="Arial" pitchFamily="34" charset="0"/>
                <a:buNone/>
              </a:pPr>
              <a:t>52</a:t>
            </a:fld>
            <a:endParaRPr kumimoji="0" lang="en-US" altLang="zh-TW" sz="1200">
              <a:solidFill>
                <a:srgbClr val="0C3226"/>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標題 1"/>
          <p:cNvSpPr>
            <a:spLocks noGrp="1"/>
          </p:cNvSpPr>
          <p:nvPr>
            <p:ph type="title" idx="4294967295"/>
          </p:nvPr>
        </p:nvSpPr>
        <p:spPr>
          <a:xfrm>
            <a:off x="1524000" y="274638"/>
            <a:ext cx="8229600" cy="1143000"/>
          </a:xfrm>
        </p:spPr>
        <p:txBody>
          <a:bodyPr/>
          <a:lstStyle/>
          <a:p>
            <a:pPr eaLnBrk="1" hangingPunct="1"/>
            <a:r>
              <a:rPr lang="zh-TW" altLang="en-US">
                <a:latin typeface="標楷體" pitchFamily="65" charset="-120"/>
                <a:ea typeface="標楷體" pitchFamily="65" charset="-120"/>
              </a:rPr>
              <a:t>教育會考何時考</a:t>
            </a:r>
          </a:p>
        </p:txBody>
      </p:sp>
      <p:graphicFrame>
        <p:nvGraphicFramePr>
          <p:cNvPr id="5" name="內容版面配置區 4"/>
          <p:cNvGraphicFramePr>
            <a:graphicFrameLocks noGrp="1"/>
          </p:cNvGraphicFramePr>
          <p:nvPr>
            <p:ph idx="4294967295"/>
            <p:extLst>
              <p:ext uri="{D42A27DB-BD31-4B8C-83A1-F6EECF244321}">
                <p14:modId xmlns:p14="http://schemas.microsoft.com/office/powerpoint/2010/main" val="3353714567"/>
              </p:ext>
            </p:extLst>
          </p:nvPr>
        </p:nvGraphicFramePr>
        <p:xfrm>
          <a:off x="2024034" y="1268414"/>
          <a:ext cx="8280400" cy="5195891"/>
        </p:xfrm>
        <a:graphic>
          <a:graphicData uri="http://schemas.openxmlformats.org/drawingml/2006/table">
            <a:tbl>
              <a:tblPr/>
              <a:tblGrid>
                <a:gridCol w="2070100">
                  <a:extLst>
                    <a:ext uri="{9D8B030D-6E8A-4147-A177-3AD203B41FA5}">
                      <a16:colId xmlns:a16="http://schemas.microsoft.com/office/drawing/2014/main" val="20000"/>
                    </a:ext>
                  </a:extLst>
                </a:gridCol>
                <a:gridCol w="2070100">
                  <a:extLst>
                    <a:ext uri="{9D8B030D-6E8A-4147-A177-3AD203B41FA5}">
                      <a16:colId xmlns:a16="http://schemas.microsoft.com/office/drawing/2014/main" val="20001"/>
                    </a:ext>
                  </a:extLst>
                </a:gridCol>
                <a:gridCol w="2070100">
                  <a:extLst>
                    <a:ext uri="{9D8B030D-6E8A-4147-A177-3AD203B41FA5}">
                      <a16:colId xmlns:a16="http://schemas.microsoft.com/office/drawing/2014/main" val="20002"/>
                    </a:ext>
                  </a:extLst>
                </a:gridCol>
                <a:gridCol w="2070100">
                  <a:extLst>
                    <a:ext uri="{9D8B030D-6E8A-4147-A177-3AD203B41FA5}">
                      <a16:colId xmlns:a16="http://schemas.microsoft.com/office/drawing/2014/main" val="20003"/>
                    </a:ext>
                  </a:extLst>
                </a:gridCol>
              </a:tblGrid>
              <a:tr h="457200">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113</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18</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日（六）</a:t>
                      </a: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113</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19</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日（日）</a:t>
                      </a: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英語（閱讀）</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5"/>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午休 </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6"/>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7"/>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英語（聽力）</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8"/>
                  </a:ext>
                </a:extLst>
              </a:tr>
              <a:tr h="44291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9"/>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10"/>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16:40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標題 1"/>
          <p:cNvSpPr>
            <a:spLocks noGrp="1"/>
          </p:cNvSpPr>
          <p:nvPr>
            <p:ph type="title" idx="4294967295"/>
          </p:nvPr>
        </p:nvSpPr>
        <p:spPr>
          <a:xfrm>
            <a:off x="2438400" y="188913"/>
            <a:ext cx="8229600" cy="1143000"/>
          </a:xfrm>
        </p:spPr>
        <p:txBody>
          <a:bodyPr/>
          <a:lstStyle/>
          <a:p>
            <a:pPr eaLnBrk="1" hangingPunct="1"/>
            <a:r>
              <a:rPr lang="zh-TW" altLang="en-US">
                <a:latin typeface="標楷體" pitchFamily="65" charset="-120"/>
                <a:ea typeface="標楷體" pitchFamily="65" charset="-120"/>
              </a:rPr>
              <a:t>教育會考怎麼考</a:t>
            </a:r>
          </a:p>
        </p:txBody>
      </p:sp>
      <p:graphicFrame>
        <p:nvGraphicFramePr>
          <p:cNvPr id="4" name="內容版面配置區 3"/>
          <p:cNvGraphicFramePr>
            <a:graphicFrameLocks noGrp="1"/>
          </p:cNvGraphicFramePr>
          <p:nvPr>
            <p:ph idx="4294967295"/>
            <p:extLst>
              <p:ext uri="{D42A27DB-BD31-4B8C-83A1-F6EECF244321}">
                <p14:modId xmlns:p14="http://schemas.microsoft.com/office/powerpoint/2010/main" val="1184537039"/>
              </p:ext>
            </p:extLst>
          </p:nvPr>
        </p:nvGraphicFramePr>
        <p:xfrm>
          <a:off x="2013087" y="1268760"/>
          <a:ext cx="8165826" cy="5328941"/>
        </p:xfrm>
        <a:graphic>
          <a:graphicData uri="http://schemas.openxmlformats.org/drawingml/2006/table">
            <a:tbl>
              <a:tblPr/>
              <a:tblGrid>
                <a:gridCol w="1805467">
                  <a:extLst>
                    <a:ext uri="{9D8B030D-6E8A-4147-A177-3AD203B41FA5}">
                      <a16:colId xmlns:a16="http://schemas.microsoft.com/office/drawing/2014/main" val="20000"/>
                    </a:ext>
                  </a:extLst>
                </a:gridCol>
                <a:gridCol w="2320353">
                  <a:extLst>
                    <a:ext uri="{9D8B030D-6E8A-4147-A177-3AD203B41FA5}">
                      <a16:colId xmlns:a16="http://schemas.microsoft.com/office/drawing/2014/main" val="20001"/>
                    </a:ext>
                  </a:extLst>
                </a:gridCol>
                <a:gridCol w="2148725">
                  <a:extLst>
                    <a:ext uri="{9D8B030D-6E8A-4147-A177-3AD203B41FA5}">
                      <a16:colId xmlns:a16="http://schemas.microsoft.com/office/drawing/2014/main" val="20002"/>
                    </a:ext>
                  </a:extLst>
                </a:gridCol>
                <a:gridCol w="1891281">
                  <a:extLst>
                    <a:ext uri="{9D8B030D-6E8A-4147-A177-3AD203B41FA5}">
                      <a16:colId xmlns:a16="http://schemas.microsoft.com/office/drawing/2014/main" val="20003"/>
                    </a:ext>
                  </a:extLst>
                </a:gridCol>
              </a:tblGrid>
              <a:tr h="665277">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考試科目</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題型</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題數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考試時間</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extLst>
                  <a:ext uri="{0D108BD9-81ED-4DB2-BD59-A6C34878D82A}">
                    <a16:rowId xmlns:a16="http://schemas.microsoft.com/office/drawing/2014/main" val="10000"/>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2958">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英  語</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（閱讀）</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60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295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（聽力）</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25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2958">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80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8295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非選擇題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vMerge="1">
                  <a:txBody>
                    <a:bodyPr/>
                    <a:lstStyle/>
                    <a:p>
                      <a:endParaRPr lang="zh-TW" altLang="en-US"/>
                    </a:p>
                  </a:txBody>
                  <a:tcPr/>
                </a:tc>
                <a:extLst>
                  <a:ext uri="{0D108BD9-81ED-4DB2-BD59-A6C34878D82A}">
                    <a16:rowId xmlns:a16="http://schemas.microsoft.com/office/drawing/2014/main" val="10005"/>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55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引導寫作</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標題 3"/>
          <p:cNvSpPr>
            <a:spLocks noGrp="1"/>
          </p:cNvSpPr>
          <p:nvPr>
            <p:ph type="title" idx="4294967295"/>
          </p:nvPr>
        </p:nvSpPr>
        <p:spPr>
          <a:xfrm>
            <a:off x="2438400" y="404813"/>
            <a:ext cx="8229600" cy="850900"/>
          </a:xfrm>
        </p:spPr>
        <p:txBody>
          <a:bodyPr/>
          <a:lstStyle/>
          <a:p>
            <a:pPr eaLnBrk="1" hangingPunct="1"/>
            <a:r>
              <a:rPr lang="zh-TW" altLang="en-US" sz="4800" b="1" dirty="0">
                <a:solidFill>
                  <a:schemeClr val="hlink"/>
                </a:solidFill>
                <a:ea typeface="標楷體" pitchFamily="65" charset="-120"/>
              </a:rPr>
              <a:t>能力等級與加註標示</a:t>
            </a:r>
          </a:p>
        </p:txBody>
      </p:sp>
      <p:graphicFrame>
        <p:nvGraphicFramePr>
          <p:cNvPr id="6" name="內容版面配置區 5"/>
          <p:cNvGraphicFramePr>
            <a:graphicFrameLocks noGrp="1"/>
          </p:cNvGraphicFramePr>
          <p:nvPr>
            <p:ph idx="4294967295"/>
            <p:extLst>
              <p:ext uri="{D42A27DB-BD31-4B8C-83A1-F6EECF244321}">
                <p14:modId xmlns:p14="http://schemas.microsoft.com/office/powerpoint/2010/main" val="4180081233"/>
              </p:ext>
            </p:extLst>
          </p:nvPr>
        </p:nvGraphicFramePr>
        <p:xfrm>
          <a:off x="1631504" y="1255713"/>
          <a:ext cx="9121730" cy="5256584"/>
        </p:xfrm>
        <a:graphic>
          <a:graphicData uri="http://schemas.openxmlformats.org/drawingml/2006/table">
            <a:tbl>
              <a:tblPr firstRow="1" bandRow="1">
                <a:tableStyleId>{3C2FFA5D-87B4-456A-9821-1D502468CF0F}</a:tableStyleId>
              </a:tblPr>
              <a:tblGrid>
                <a:gridCol w="2628538">
                  <a:extLst>
                    <a:ext uri="{9D8B030D-6E8A-4147-A177-3AD203B41FA5}">
                      <a16:colId xmlns:a16="http://schemas.microsoft.com/office/drawing/2014/main" val="20000"/>
                    </a:ext>
                  </a:extLst>
                </a:gridCol>
                <a:gridCol w="2268706">
                  <a:extLst>
                    <a:ext uri="{9D8B030D-6E8A-4147-A177-3AD203B41FA5}">
                      <a16:colId xmlns:a16="http://schemas.microsoft.com/office/drawing/2014/main" val="20001"/>
                    </a:ext>
                  </a:extLst>
                </a:gridCol>
                <a:gridCol w="4224486">
                  <a:extLst>
                    <a:ext uri="{9D8B030D-6E8A-4147-A177-3AD203B41FA5}">
                      <a16:colId xmlns:a16="http://schemas.microsoft.com/office/drawing/2014/main" val="20002"/>
                    </a:ext>
                  </a:extLst>
                </a:gridCol>
              </a:tblGrid>
              <a:tr h="657073">
                <a:tc>
                  <a:txBody>
                    <a:bodyPr/>
                    <a:lstStyle/>
                    <a:p>
                      <a:pPr algn="ctr"/>
                      <a:r>
                        <a:rPr lang="zh-TW" altLang="en-US" sz="2800" b="1" dirty="0">
                          <a:solidFill>
                            <a:schemeClr val="bg1"/>
                          </a:solidFill>
                          <a:latin typeface="微軟正黑體" pitchFamily="34" charset="-120"/>
                          <a:ea typeface="微軟正黑體" pitchFamily="34" charset="-120"/>
                        </a:rPr>
                        <a:t>能力等級</a:t>
                      </a:r>
                    </a:p>
                  </a:txBody>
                  <a:tcPr anchor="ctr">
                    <a:lnR w="6350" cap="flat" cmpd="sng" algn="ctr">
                      <a:solidFill>
                        <a:schemeClr val="bg1"/>
                      </a:solidFill>
                      <a:prstDash val="solid"/>
                      <a:round/>
                      <a:headEnd type="none" w="med" len="med"/>
                      <a:tailEnd type="none" w="med" len="med"/>
                    </a:lnR>
                  </a:tcPr>
                </a:tc>
                <a:tc>
                  <a:txBody>
                    <a:bodyPr/>
                    <a:lstStyle/>
                    <a:p>
                      <a:pPr algn="ctr"/>
                      <a:r>
                        <a:rPr lang="zh-TW" altLang="en-US" sz="2800" b="1" dirty="0">
                          <a:solidFill>
                            <a:schemeClr val="bg1"/>
                          </a:solidFill>
                          <a:latin typeface="微軟正黑體" pitchFamily="34" charset="-120"/>
                          <a:ea typeface="微軟正黑體" pitchFamily="34" charset="-120"/>
                        </a:rPr>
                        <a:t>加註標示</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a:txBody>
                    <a:bodyPr/>
                    <a:lstStyle/>
                    <a:p>
                      <a:pPr algn="ctr"/>
                      <a:r>
                        <a:rPr lang="zh-TW" altLang="en-US" sz="2800" b="1" dirty="0">
                          <a:solidFill>
                            <a:schemeClr val="bg1"/>
                          </a:solidFill>
                          <a:latin typeface="微軟正黑體" pitchFamily="34" charset="-120"/>
                          <a:ea typeface="微軟正黑體" pitchFamily="34" charset="-120"/>
                        </a:rPr>
                        <a:t>標示說明</a:t>
                      </a:r>
                    </a:p>
                  </a:txBody>
                  <a:tcPr anchor="ctr">
                    <a:lnL w="63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657073">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精熟</a:t>
                      </a:r>
                      <a:r>
                        <a:rPr lang="en-US" altLang="zh-TW" sz="2800" b="1" dirty="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答對題數</a:t>
                      </a:r>
                      <a:r>
                        <a:rPr lang="en-US" altLang="zh-TW" sz="2800" b="1" dirty="0">
                          <a:solidFill>
                            <a:srgbClr val="A50021"/>
                          </a:solidFill>
                          <a:latin typeface="微軟正黑體" pitchFamily="34" charset="-120"/>
                          <a:ea typeface="微軟正黑體" pitchFamily="34" charset="-120"/>
                        </a:rPr>
                        <a:t>80~85%</a:t>
                      </a:r>
                      <a:r>
                        <a:rPr lang="zh-TW" altLang="en-US" sz="2800" b="1" dirty="0">
                          <a:solidFill>
                            <a:srgbClr val="A50021"/>
                          </a:solidFill>
                          <a:latin typeface="微軟正黑體" pitchFamily="34" charset="-120"/>
                          <a:ea typeface="微軟正黑體" pitchFamily="34" charset="-120"/>
                        </a:rPr>
                        <a:t>以上</a:t>
                      </a:r>
                    </a:p>
                  </a:txBody>
                  <a:tcPr anchor="ctr"/>
                </a:tc>
                <a:tc>
                  <a:txBody>
                    <a:bodyPr/>
                    <a:lstStyle/>
                    <a:p>
                      <a:pPr algn="ct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A50021"/>
                          </a:solidFill>
                          <a:latin typeface="微軟正黑體" pitchFamily="34" charset="-120"/>
                          <a:ea typeface="微軟正黑體" pitchFamily="34" charset="-120"/>
                          <a:cs typeface="+mn-cs"/>
                        </a:rPr>
                        <a:t>精熟等級前</a:t>
                      </a:r>
                      <a:r>
                        <a:rPr lang="en-US" altLang="zh-TW" sz="2800" b="1" kern="1200" baseline="0" dirty="0">
                          <a:solidFill>
                            <a:srgbClr val="A50021"/>
                          </a:solidFill>
                          <a:latin typeface="微軟正黑體" pitchFamily="34" charset="-120"/>
                          <a:ea typeface="微軟正黑體" pitchFamily="34" charset="-120"/>
                          <a:cs typeface="+mn-cs"/>
                        </a:rPr>
                        <a:t>25%</a:t>
                      </a: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1"/>
                  </a:ext>
                </a:extLst>
              </a:tr>
              <a:tr h="657073">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A50021"/>
                          </a:solidFill>
                          <a:latin typeface="微軟正黑體" pitchFamily="34" charset="-120"/>
                          <a:ea typeface="微軟正黑體" pitchFamily="34" charset="-120"/>
                          <a:cs typeface="+mn-cs"/>
                        </a:rPr>
                        <a:t>精熟等級前</a:t>
                      </a:r>
                      <a:r>
                        <a:rPr lang="en-US" altLang="zh-TW" sz="2800" b="1" kern="1200" baseline="0" dirty="0">
                          <a:solidFill>
                            <a:srgbClr val="A50021"/>
                          </a:solidFill>
                          <a:latin typeface="微軟正黑體" pitchFamily="34" charset="-120"/>
                          <a:ea typeface="微軟正黑體" pitchFamily="34" charset="-120"/>
                          <a:cs typeface="+mn-cs"/>
                        </a:rPr>
                        <a:t>26%</a:t>
                      </a:r>
                      <a:r>
                        <a:rPr lang="zh-TW" altLang="en-US" sz="2800" b="1" kern="1200" baseline="0" dirty="0">
                          <a:solidFill>
                            <a:srgbClr val="A50021"/>
                          </a:solidFill>
                          <a:latin typeface="微軟正黑體" pitchFamily="34" charset="-120"/>
                          <a:ea typeface="微軟正黑體" pitchFamily="34" charset="-120"/>
                          <a:cs typeface="+mn-cs"/>
                        </a:rPr>
                        <a:t>～</a:t>
                      </a:r>
                      <a:r>
                        <a:rPr lang="en-US" altLang="zh-TW" sz="2800" b="1" kern="1200" baseline="0" dirty="0">
                          <a:solidFill>
                            <a:srgbClr val="A50021"/>
                          </a:solidFill>
                          <a:latin typeface="微軟正黑體" pitchFamily="34" charset="-120"/>
                          <a:ea typeface="微軟正黑體" pitchFamily="34" charset="-120"/>
                          <a:cs typeface="+mn-cs"/>
                        </a:rPr>
                        <a:t>50%</a:t>
                      </a: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2"/>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3"/>
                  </a:ext>
                </a:extLst>
              </a:tr>
              <a:tr h="657073">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66"/>
                          </a:solidFill>
                          <a:latin typeface="微軟正黑體" pitchFamily="34" charset="-120"/>
                          <a:ea typeface="微軟正黑體" pitchFamily="34" charset="-120"/>
                        </a:rPr>
                        <a:t>基礎</a:t>
                      </a:r>
                      <a:r>
                        <a:rPr lang="en-US" altLang="zh-TW" sz="2800" b="1" dirty="0">
                          <a:solidFill>
                            <a:srgbClr val="000066"/>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66"/>
                          </a:solidFill>
                          <a:latin typeface="微軟正黑體" pitchFamily="34" charset="-120"/>
                          <a:ea typeface="微軟正黑體" pitchFamily="34" charset="-120"/>
                        </a:rPr>
                        <a:t>答對題數</a:t>
                      </a:r>
                      <a:endParaRPr lang="en-US" altLang="zh-TW" sz="2800" b="1" dirty="0">
                        <a:solidFill>
                          <a:srgbClr val="000066"/>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000066"/>
                          </a:solidFill>
                          <a:latin typeface="微軟正黑體" pitchFamily="34" charset="-120"/>
                          <a:ea typeface="微軟正黑體" pitchFamily="34" charset="-120"/>
                        </a:rPr>
                        <a:t>40%</a:t>
                      </a:r>
                      <a:r>
                        <a:rPr lang="zh-TW" altLang="en-US" sz="2800" b="1" dirty="0">
                          <a:solidFill>
                            <a:srgbClr val="000066"/>
                          </a:solidFill>
                          <a:latin typeface="微軟正黑體" pitchFamily="34" charset="-120"/>
                          <a:ea typeface="微軟正黑體" pitchFamily="34" charset="-120"/>
                        </a:rPr>
                        <a:t>以上</a:t>
                      </a: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 ++</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r>
                        <a:rPr lang="zh-TW" altLang="en-US" sz="2800" b="1" kern="1200" baseline="0" dirty="0">
                          <a:solidFill>
                            <a:srgbClr val="000066"/>
                          </a:solidFill>
                          <a:latin typeface="微軟正黑體" pitchFamily="34" charset="-120"/>
                          <a:ea typeface="微軟正黑體" pitchFamily="34" charset="-120"/>
                          <a:cs typeface="+mn-cs"/>
                        </a:rPr>
                        <a:t>基礎等級前</a:t>
                      </a:r>
                      <a:r>
                        <a:rPr lang="en-US" altLang="zh-TW" sz="2800" b="1" kern="1200" baseline="0" dirty="0">
                          <a:solidFill>
                            <a:srgbClr val="000066"/>
                          </a:solidFill>
                          <a:latin typeface="微軟正黑體" pitchFamily="34" charset="-120"/>
                          <a:ea typeface="微軟正黑體" pitchFamily="34" charset="-120"/>
                          <a:cs typeface="+mn-cs"/>
                        </a:rPr>
                        <a:t>25%</a:t>
                      </a: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4"/>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000066"/>
                          </a:solidFill>
                          <a:latin typeface="微軟正黑體" pitchFamily="34" charset="-120"/>
                          <a:ea typeface="微軟正黑體" pitchFamily="34" charset="-120"/>
                          <a:cs typeface="+mn-cs"/>
                        </a:rPr>
                        <a:t>基礎等級前</a:t>
                      </a:r>
                      <a:r>
                        <a:rPr lang="en-US" altLang="zh-TW" sz="2800" b="1" kern="1200" baseline="0" dirty="0">
                          <a:solidFill>
                            <a:srgbClr val="000066"/>
                          </a:solidFill>
                          <a:latin typeface="微軟正黑體" pitchFamily="34" charset="-120"/>
                          <a:ea typeface="微軟正黑體" pitchFamily="34" charset="-120"/>
                          <a:cs typeface="+mn-cs"/>
                        </a:rPr>
                        <a:t>26%</a:t>
                      </a:r>
                      <a:r>
                        <a:rPr lang="zh-TW" altLang="en-US" sz="2800" b="1" kern="1200" baseline="0" dirty="0">
                          <a:solidFill>
                            <a:srgbClr val="000066"/>
                          </a:solidFill>
                          <a:latin typeface="微軟正黑體" pitchFamily="34" charset="-120"/>
                          <a:ea typeface="微軟正黑體" pitchFamily="34" charset="-120"/>
                          <a:cs typeface="+mn-cs"/>
                        </a:rPr>
                        <a:t>～</a:t>
                      </a:r>
                      <a:r>
                        <a:rPr lang="en-US" altLang="zh-TW" sz="2800" b="1" kern="1200" baseline="0" dirty="0">
                          <a:solidFill>
                            <a:srgbClr val="000066"/>
                          </a:solidFill>
                          <a:latin typeface="微軟正黑體" pitchFamily="34" charset="-120"/>
                          <a:ea typeface="微軟正黑體" pitchFamily="34" charset="-120"/>
                          <a:cs typeface="+mn-cs"/>
                        </a:rPr>
                        <a:t>50%</a:t>
                      </a: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5"/>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6"/>
                  </a:ext>
                </a:extLst>
              </a:tr>
              <a:tr h="65707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待加強</a:t>
                      </a:r>
                      <a:r>
                        <a:rPr lang="en-US" altLang="zh-TW" sz="2800" b="1" dirty="0">
                          <a:solidFill>
                            <a:srgbClr val="A50021"/>
                          </a:solidFill>
                          <a:latin typeface="微軟正黑體" pitchFamily="34" charset="-120"/>
                          <a:ea typeface="微軟正黑體" pitchFamily="34" charset="-120"/>
                        </a:rPr>
                        <a:t>(C)</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r>
                        <a:rPr lang="en-US" altLang="zh-TW" sz="2800" b="1" dirty="0">
                          <a:solidFill>
                            <a:srgbClr val="A50021"/>
                          </a:solidFill>
                          <a:latin typeface="微軟正黑體" pitchFamily="34" charset="-120"/>
                          <a:ea typeface="微軟正黑體" pitchFamily="34" charset="-120"/>
                        </a:rPr>
                        <a:t>C</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7"/>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內容版面配置區 2"/>
          <p:cNvSpPr>
            <a:spLocks noGrp="1"/>
          </p:cNvSpPr>
          <p:nvPr>
            <p:ph idx="4294967295"/>
          </p:nvPr>
        </p:nvSpPr>
        <p:spPr>
          <a:xfrm>
            <a:off x="407368" y="1340768"/>
            <a:ext cx="11521280" cy="4525963"/>
          </a:xfrm>
        </p:spPr>
        <p:txBody>
          <a:bodyPr/>
          <a:lstStyle/>
          <a:p>
            <a:r>
              <a:rPr lang="zh-TW" altLang="en-US" sz="4200" b="1" dirty="0">
                <a:solidFill>
                  <a:srgbClr val="333399"/>
                </a:solidFill>
                <a:latin typeface="標楷體" pitchFamily="65" charset="-120"/>
                <a:ea typeface="標楷體" pitchFamily="65" charset="-120"/>
              </a:rPr>
              <a:t>數學科「</a:t>
            </a:r>
            <a:r>
              <a:rPr lang="zh-TW" altLang="en-US" sz="4200" b="1" dirty="0">
                <a:solidFill>
                  <a:srgbClr val="FF0000"/>
                </a:solidFill>
                <a:latin typeface="標楷體" pitchFamily="65" charset="-120"/>
                <a:ea typeface="標楷體" pitchFamily="65" charset="-120"/>
              </a:rPr>
              <a:t>非選擇題」</a:t>
            </a:r>
            <a:r>
              <a:rPr lang="zh-TW" altLang="en-US" sz="4200" b="1" dirty="0">
                <a:solidFill>
                  <a:srgbClr val="333399"/>
                </a:solidFill>
                <a:latin typeface="標楷體" pitchFamily="65" charset="-120"/>
                <a:ea typeface="標楷體" pitchFamily="65" charset="-120"/>
              </a:rPr>
              <a:t>以及英語科「</a:t>
            </a:r>
            <a:r>
              <a:rPr lang="zh-TW" altLang="en-US" sz="4200" b="1" dirty="0">
                <a:solidFill>
                  <a:srgbClr val="FF0000"/>
                </a:solidFill>
                <a:latin typeface="標楷體" pitchFamily="65" charset="-120"/>
                <a:ea typeface="標楷體" pitchFamily="65" charset="-120"/>
              </a:rPr>
              <a:t>聽力測驗」</a:t>
            </a:r>
            <a:r>
              <a:rPr lang="zh-TW" altLang="en-US" sz="4200" b="1" dirty="0">
                <a:solidFill>
                  <a:srgbClr val="333399"/>
                </a:solidFill>
                <a:latin typeface="標楷體" pitchFamily="65" charset="-120"/>
                <a:ea typeface="標楷體" pitchFamily="65" charset="-120"/>
              </a:rPr>
              <a:t>部分均納入成績計算。</a:t>
            </a:r>
            <a:endParaRPr lang="en-US" altLang="zh-TW" sz="4200" b="1" dirty="0">
              <a:solidFill>
                <a:srgbClr val="333399"/>
              </a:solidFill>
              <a:latin typeface="標楷體" pitchFamily="65" charset="-120"/>
              <a:ea typeface="標楷體" pitchFamily="65" charset="-120"/>
            </a:endParaRPr>
          </a:p>
          <a:p>
            <a:r>
              <a:rPr lang="zh-TW" altLang="zh-TW" sz="4200" b="1" dirty="0">
                <a:solidFill>
                  <a:srgbClr val="333399"/>
                </a:solidFill>
                <a:latin typeface="標楷體" pitchFamily="65" charset="-120"/>
                <a:ea typeface="標楷體" pitchFamily="65" charset="-120"/>
              </a:rPr>
              <a:t>英語科</a:t>
            </a:r>
            <a:r>
              <a:rPr lang="zh-TW" altLang="en-US" sz="4200" b="1" dirty="0">
                <a:solidFill>
                  <a:srgbClr val="333399"/>
                </a:solidFill>
                <a:latin typeface="標楷體" pitchFamily="65" charset="-120"/>
                <a:ea typeface="標楷體" pitchFamily="65" charset="-120"/>
              </a:rPr>
              <a:t>：</a:t>
            </a:r>
            <a:r>
              <a:rPr lang="zh-TW" altLang="zh-TW" sz="4200" b="1" dirty="0">
                <a:solidFill>
                  <a:srgbClr val="333399"/>
                </a:solidFill>
                <a:latin typeface="標楷體" pitchFamily="65" charset="-120"/>
                <a:ea typeface="標楷體" pitchFamily="65" charset="-120"/>
              </a:rPr>
              <a:t>呈現整體（閱讀及聽力）能力等級，並分列閱讀及聽力的等級描述，以提供學生學力資訊，閱讀及聽力計分比例為</a:t>
            </a:r>
            <a:r>
              <a:rPr lang="en-US" altLang="zh-TW" sz="4200" b="1" dirty="0">
                <a:solidFill>
                  <a:srgbClr val="FF0000"/>
                </a:solidFill>
                <a:latin typeface="標楷體" pitchFamily="65" charset="-120"/>
                <a:ea typeface="標楷體" pitchFamily="65" charset="-120"/>
              </a:rPr>
              <a:t>80:20</a:t>
            </a:r>
            <a:r>
              <a:rPr lang="zh-TW" altLang="zh-TW" sz="4200" b="1" dirty="0">
                <a:solidFill>
                  <a:srgbClr val="333399"/>
                </a:solidFill>
              </a:rPr>
              <a:t>。</a:t>
            </a:r>
            <a:endParaRPr lang="en-US" altLang="zh-TW" sz="4200" b="1" dirty="0">
              <a:solidFill>
                <a:srgbClr val="333399"/>
              </a:solidFill>
            </a:endParaRPr>
          </a:p>
          <a:p>
            <a:r>
              <a:rPr lang="zh-TW" altLang="zh-TW" sz="4200" b="1" dirty="0">
                <a:solidFill>
                  <a:srgbClr val="333399"/>
                </a:solidFill>
                <a:latin typeface="標楷體" pitchFamily="65" charset="-120"/>
                <a:ea typeface="標楷體" pitchFamily="65" charset="-120"/>
              </a:rPr>
              <a:t>數學科</a:t>
            </a:r>
            <a:r>
              <a:rPr lang="zh-TW" altLang="en-US" sz="4200" b="1" dirty="0">
                <a:solidFill>
                  <a:srgbClr val="333399"/>
                </a:solidFill>
                <a:latin typeface="標楷體" pitchFamily="65" charset="-120"/>
                <a:ea typeface="標楷體" pitchFamily="65" charset="-120"/>
              </a:rPr>
              <a:t>：</a:t>
            </a:r>
            <a:r>
              <a:rPr lang="zh-TW" altLang="zh-TW" sz="4200" b="1" dirty="0">
                <a:solidFill>
                  <a:srgbClr val="333399"/>
                </a:solidFill>
                <a:latin typeface="標楷體" pitchFamily="65" charset="-120"/>
                <a:ea typeface="標楷體" pitchFamily="65" charset="-120"/>
              </a:rPr>
              <a:t>選擇題及非選擇題計分比例為</a:t>
            </a:r>
            <a:r>
              <a:rPr lang="en-US" altLang="zh-TW" sz="4200" b="1" dirty="0">
                <a:solidFill>
                  <a:srgbClr val="FF0000"/>
                </a:solidFill>
                <a:latin typeface="標楷體" pitchFamily="65" charset="-120"/>
                <a:ea typeface="標楷體" pitchFamily="65" charset="-120"/>
              </a:rPr>
              <a:t>85:15</a:t>
            </a:r>
            <a:r>
              <a:rPr lang="zh-TW" altLang="zh-TW" sz="4200" b="1" dirty="0">
                <a:solidFill>
                  <a:srgbClr val="333399"/>
                </a:solidFill>
                <a:latin typeface="標楷體" pitchFamily="65" charset="-120"/>
                <a:ea typeface="標楷體" pitchFamily="65" charset="-120"/>
              </a:rPr>
              <a:t>。</a:t>
            </a:r>
          </a:p>
          <a:p>
            <a:pPr>
              <a:buFont typeface="Arial" pitchFamily="34" charset="0"/>
              <a:buNone/>
            </a:pPr>
            <a:r>
              <a:rPr lang="zh-TW" altLang="en-US" dirty="0">
                <a:solidFill>
                  <a:srgbClr val="003366"/>
                </a:solidFill>
              </a:rPr>
              <a:t/>
            </a:r>
            <a:br>
              <a:rPr lang="zh-TW" altLang="en-US" dirty="0">
                <a:solidFill>
                  <a:srgbClr val="003366"/>
                </a:solidFill>
              </a:rPr>
            </a:br>
            <a:endParaRPr lang="zh-TW" altLang="en-US" dirty="0"/>
          </a:p>
        </p:txBody>
      </p:sp>
      <p:sp>
        <p:nvSpPr>
          <p:cNvPr id="6" name="Picture 5" descr="MC900281970[1]"/>
          <p:cNvSpPr>
            <a:spLocks noChangeAspect="1" noChangeArrowheads="1"/>
          </p:cNvSpPr>
          <p:nvPr/>
        </p:nvSpPr>
        <p:spPr bwMode="auto">
          <a:xfrm>
            <a:off x="9097964" y="1"/>
            <a:ext cx="1570037" cy="1655763"/>
          </a:xfrm>
          <a:prstGeom prst="rect">
            <a:avLst/>
          </a:prstGeom>
          <a:noFill/>
          <a:ln w="9525">
            <a:noFill/>
            <a:miter lim="800000"/>
            <a:headEnd/>
            <a:tailEnd/>
          </a:ln>
        </p:spPr>
        <p:txBody>
          <a:bodyPr/>
          <a:lstStyle/>
          <a:p>
            <a:pPr eaLnBrk="1" hangingPunct="1">
              <a:buFont typeface="Arial" pitchFamily="34" charset="0"/>
              <a:buNone/>
            </a:pPr>
            <a:endParaRPr lang="zh-TW" altLang="en-US" sz="180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0" nodeType="clickEffect" nodePh="1">
                                  <p:stCondLst>
                                    <p:cond delay="0"/>
                                  </p:stCondLst>
                                  <p:endCondLst>
                                    <p:cond evt="begin" delay="0">
                                      <p:tn val="5"/>
                                    </p:cond>
                                  </p:endCondLst>
                                  <p:childTnLst>
                                    <p:animRot by="21600000">
                                      <p:cBhvr>
                                        <p:cTn id="6"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p:cNvSpPr>
          <p:nvPr>
            <p:ph type="title" idx="4294967295"/>
          </p:nvPr>
        </p:nvSpPr>
        <p:spPr>
          <a:xfrm>
            <a:off x="2135560" y="2132856"/>
            <a:ext cx="8229600" cy="2304901"/>
          </a:xfrm>
        </p:spPr>
        <p:txBody>
          <a:bodyPr/>
          <a:lstStyle/>
          <a:p>
            <a:pPr eaLnBrk="1" hangingPunct="1"/>
            <a:r>
              <a:rPr lang="zh-TW" altLang="en-US" sz="6000" dirty="0">
                <a:latin typeface="微軟正黑體" pitchFamily="34" charset="-120"/>
                <a:ea typeface="標楷體" pitchFamily="65" charset="-120"/>
              </a:rPr>
              <a:t>數學科非選擇題</a:t>
            </a:r>
            <a:r>
              <a:rPr lang="en-US" altLang="zh-TW" sz="6000" dirty="0">
                <a:latin typeface="微軟正黑體" pitchFamily="34" charset="-120"/>
                <a:ea typeface="標楷體" pitchFamily="65" charset="-120"/>
              </a:rPr>
              <a:t/>
            </a:r>
            <a:br>
              <a:rPr lang="en-US" altLang="zh-TW" sz="6000" dirty="0">
                <a:latin typeface="微軟正黑體" pitchFamily="34" charset="-120"/>
                <a:ea typeface="標楷體" pitchFamily="65" charset="-120"/>
              </a:rPr>
            </a:br>
            <a:r>
              <a:rPr lang="zh-TW" altLang="en-US" sz="6000" dirty="0">
                <a:latin typeface="微軟正黑體" pitchFamily="34" charset="-120"/>
                <a:ea typeface="標楷體" pitchFamily="65" charset="-120"/>
              </a:rPr>
              <a:t>評分說明</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標題 1"/>
          <p:cNvSpPr>
            <a:spLocks noGrp="1"/>
          </p:cNvSpPr>
          <p:nvPr>
            <p:ph type="title" idx="4294967295"/>
          </p:nvPr>
        </p:nvSpPr>
        <p:spPr>
          <a:xfrm>
            <a:off x="1524000" y="274638"/>
            <a:ext cx="8229600" cy="1143000"/>
          </a:xfrm>
        </p:spPr>
        <p:txBody>
          <a:bodyPr/>
          <a:lstStyle/>
          <a:p>
            <a:pPr eaLnBrk="1" hangingPunct="1"/>
            <a:r>
              <a:rPr lang="zh-TW" altLang="en-US" sz="4800" dirty="0">
                <a:latin typeface="標楷體" pitchFamily="65" charset="-120"/>
                <a:ea typeface="標楷體" pitchFamily="65" charset="-120"/>
              </a:rPr>
              <a:t>數學非選擇題評量的能力</a:t>
            </a:r>
          </a:p>
        </p:txBody>
      </p:sp>
      <p:sp>
        <p:nvSpPr>
          <p:cNvPr id="106499" name="內容版面配置區 2"/>
          <p:cNvSpPr>
            <a:spLocks noGrp="1"/>
          </p:cNvSpPr>
          <p:nvPr>
            <p:ph idx="4294967295"/>
          </p:nvPr>
        </p:nvSpPr>
        <p:spPr>
          <a:xfrm>
            <a:off x="263352" y="1268760"/>
            <a:ext cx="11809312" cy="4781550"/>
          </a:xfrm>
        </p:spPr>
        <p:txBody>
          <a:bodyPr/>
          <a:lstStyle/>
          <a:p>
            <a:pPr eaLnBrk="1" hangingPunct="1">
              <a:buFont typeface="Wingdings" pitchFamily="2" charset="2"/>
              <a:buChar char="u"/>
            </a:pPr>
            <a:r>
              <a:rPr lang="zh-TW" altLang="zh-TW" sz="4200" dirty="0">
                <a:latin typeface="標楷體" pitchFamily="65" charset="-120"/>
                <a:ea typeface="標楷體" pitchFamily="65" charset="-120"/>
              </a:rPr>
              <a:t>評量學生</a:t>
            </a:r>
            <a:r>
              <a:rPr lang="zh-TW" altLang="zh-TW" sz="4200" dirty="0">
                <a:solidFill>
                  <a:srgbClr val="0000FF"/>
                </a:solidFill>
                <a:latin typeface="標楷體" pitchFamily="65" charset="-120"/>
                <a:ea typeface="標楷體" pitchFamily="65" charset="-120"/>
              </a:rPr>
              <a:t>運用數學知識解題</a:t>
            </a:r>
            <a:r>
              <a:rPr lang="zh-TW" altLang="zh-TW" sz="4200" dirty="0">
                <a:latin typeface="標楷體" pitchFamily="65" charset="-120"/>
                <a:ea typeface="標楷體" pitchFamily="65" charset="-120"/>
              </a:rPr>
              <a:t>，並</a:t>
            </a:r>
            <a:r>
              <a:rPr lang="zh-TW" altLang="zh-TW" sz="4200" dirty="0">
                <a:solidFill>
                  <a:srgbClr val="0000FF"/>
                </a:solidFill>
                <a:latin typeface="標楷體" pitchFamily="65" charset="-120"/>
                <a:ea typeface="標楷體" pitchFamily="65" charset="-120"/>
              </a:rPr>
              <a:t>表達其解題思維過程與說明理由的能力</a:t>
            </a:r>
            <a:r>
              <a:rPr lang="zh-TW" altLang="zh-TW" sz="4200" dirty="0">
                <a:latin typeface="標楷體" pitchFamily="65" charset="-120"/>
                <a:ea typeface="標楷體" pitchFamily="65" charset="-120"/>
              </a:rPr>
              <a:t>。</a:t>
            </a:r>
            <a:endParaRPr lang="en-US" altLang="zh-TW" sz="4200" dirty="0">
              <a:latin typeface="標楷體" pitchFamily="65" charset="-120"/>
              <a:ea typeface="標楷體" pitchFamily="65" charset="-120"/>
            </a:endParaRPr>
          </a:p>
          <a:p>
            <a:pPr eaLnBrk="1" hangingPunct="1">
              <a:buFont typeface="Wingdings" pitchFamily="2" charset="2"/>
              <a:buChar char="u"/>
            </a:pPr>
            <a:r>
              <a:rPr lang="zh-TW" altLang="zh-TW" sz="4200" dirty="0">
                <a:latin typeface="標楷體" pitchFamily="65" charset="-120"/>
                <a:ea typeface="標楷體" pitchFamily="65" charset="-120"/>
              </a:rPr>
              <a:t>評分規準</a:t>
            </a:r>
            <a:r>
              <a:rPr lang="zh-TW" altLang="en-US" sz="4200" dirty="0">
                <a:latin typeface="標楷體" pitchFamily="65" charset="-120"/>
                <a:ea typeface="標楷體" pitchFamily="65" charset="-120"/>
              </a:rPr>
              <a:t>：</a:t>
            </a:r>
            <a:endParaRPr lang="en-US" altLang="zh-TW" sz="4200" dirty="0">
              <a:latin typeface="標楷體" pitchFamily="65" charset="-120"/>
              <a:ea typeface="標楷體" pitchFamily="65" charset="-120"/>
            </a:endParaRPr>
          </a:p>
          <a:p>
            <a:pPr eaLnBrk="1" hangingPunct="1">
              <a:buFont typeface="Arial" pitchFamily="34" charset="0"/>
              <a:buNone/>
            </a:pPr>
            <a:r>
              <a:rPr lang="zh-TW" altLang="en-US" sz="4200" dirty="0">
                <a:latin typeface="標楷體" pitchFamily="65" charset="-120"/>
                <a:ea typeface="標楷體" pitchFamily="65" charset="-120"/>
              </a:rPr>
              <a:t>   </a:t>
            </a:r>
            <a:r>
              <a:rPr lang="zh-TW" altLang="en-US" sz="3600" dirty="0">
                <a:latin typeface="標楷體" pitchFamily="65" charset="-120"/>
                <a:ea typeface="標楷體" pitchFamily="65" charset="-120"/>
              </a:rPr>
              <a:t>評閱</a:t>
            </a:r>
            <a:r>
              <a:rPr lang="zh-TW" altLang="zh-TW" sz="3600" dirty="0">
                <a:latin typeface="標楷體" pitchFamily="65" charset="-120"/>
                <a:ea typeface="標楷體" pitchFamily="65" charset="-120"/>
              </a:rPr>
              <a:t>學生解題過程中擬定「</a:t>
            </a:r>
            <a:r>
              <a:rPr lang="zh-TW" altLang="zh-TW" sz="3600" dirty="0">
                <a:solidFill>
                  <a:srgbClr val="0000FF"/>
                </a:solidFill>
                <a:latin typeface="標楷體" pitchFamily="65" charset="-120"/>
                <a:ea typeface="標楷體" pitchFamily="65" charset="-120"/>
              </a:rPr>
              <a:t>策略</a:t>
            </a:r>
            <a:r>
              <a:rPr lang="zh-TW" altLang="zh-TW" sz="3600" dirty="0">
                <a:latin typeface="標楷體" pitchFamily="65" charset="-120"/>
                <a:ea typeface="標楷體" pitchFamily="65" charset="-120"/>
              </a:rPr>
              <a:t>」的適切性，及過程「</a:t>
            </a:r>
            <a:r>
              <a:rPr lang="zh-TW" altLang="zh-TW" sz="3600" dirty="0">
                <a:solidFill>
                  <a:srgbClr val="0000FF"/>
                </a:solidFill>
                <a:latin typeface="標楷體" pitchFamily="65" charset="-120"/>
                <a:ea typeface="標楷體" pitchFamily="65" charset="-120"/>
              </a:rPr>
              <a:t>表達</a:t>
            </a:r>
            <a:r>
              <a:rPr lang="zh-TW" altLang="zh-TW" sz="3600" dirty="0">
                <a:latin typeface="標楷體" pitchFamily="65" charset="-120"/>
                <a:ea typeface="標楷體" pitchFamily="65" charset="-120"/>
              </a:rPr>
              <a:t>」的合理、完整性。</a:t>
            </a:r>
            <a:endParaRPr lang="en-US" altLang="zh-TW" sz="3600" dirty="0">
              <a:latin typeface="標楷體" pitchFamily="65" charset="-120"/>
              <a:ea typeface="標楷體" pitchFamily="65" charset="-120"/>
            </a:endParaRPr>
          </a:p>
          <a:p>
            <a:pPr lvl="1" eaLnBrk="1" hangingPunct="1">
              <a:buFont typeface="Arial" pitchFamily="34" charset="0"/>
              <a:buChar char="•"/>
            </a:pPr>
            <a:r>
              <a:rPr lang="zh-TW" altLang="en-US" sz="3600" dirty="0">
                <a:latin typeface="標楷體" pitchFamily="65" charset="-120"/>
                <a:ea typeface="標楷體" pitchFamily="65" charset="-120"/>
              </a:rPr>
              <a:t>「</a:t>
            </a:r>
            <a:r>
              <a:rPr lang="zh-TW" altLang="en-US" sz="3600" dirty="0">
                <a:solidFill>
                  <a:srgbClr val="0000FF"/>
                </a:solidFill>
                <a:latin typeface="標楷體" pitchFamily="65" charset="-120"/>
                <a:ea typeface="標楷體" pitchFamily="65" charset="-120"/>
              </a:rPr>
              <a:t>策略</a:t>
            </a:r>
            <a:r>
              <a:rPr lang="zh-TW" altLang="en-US" sz="3600" dirty="0">
                <a:latin typeface="標楷體" pitchFamily="65" charset="-120"/>
                <a:ea typeface="標楷體" pitchFamily="65" charset="-120"/>
              </a:rPr>
              <a:t>」是指學生察覺題目條件要素，將題目轉化成數學問題並擬定解題方法。</a:t>
            </a:r>
            <a:endParaRPr lang="en-US" altLang="zh-TW" sz="3600" dirty="0">
              <a:latin typeface="標楷體" pitchFamily="65" charset="-120"/>
              <a:ea typeface="標楷體" pitchFamily="65" charset="-120"/>
            </a:endParaRPr>
          </a:p>
          <a:p>
            <a:pPr lvl="1" eaLnBrk="1" hangingPunct="1">
              <a:buFont typeface="Arial" pitchFamily="34" charset="0"/>
              <a:buChar char="•"/>
            </a:pPr>
            <a:r>
              <a:rPr lang="zh-TW" altLang="en-US" sz="3600" dirty="0">
                <a:latin typeface="標楷體" pitchFamily="65" charset="-120"/>
                <a:ea typeface="標楷體" pitchFamily="65" charset="-120"/>
              </a:rPr>
              <a:t>「</a:t>
            </a:r>
            <a:r>
              <a:rPr lang="zh-TW" altLang="en-US" sz="3600" dirty="0">
                <a:solidFill>
                  <a:srgbClr val="0000FF"/>
                </a:solidFill>
                <a:latin typeface="標楷體" pitchFamily="65" charset="-120"/>
                <a:ea typeface="標楷體" pitchFamily="65" charset="-120"/>
              </a:rPr>
              <a:t>表達</a:t>
            </a:r>
            <a:r>
              <a:rPr lang="zh-TW" altLang="en-US" sz="3600" dirty="0">
                <a:latin typeface="標楷體" pitchFamily="65" charset="-120"/>
                <a:ea typeface="標楷體" pitchFamily="65" charset="-120"/>
              </a:rPr>
              <a:t>」是指解題過程的呈現與步驟間合理性的說明。</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標題 1"/>
          <p:cNvSpPr>
            <a:spLocks noGrp="1"/>
          </p:cNvSpPr>
          <p:nvPr>
            <p:ph type="title" idx="4294967295"/>
          </p:nvPr>
        </p:nvSpPr>
        <p:spPr>
          <a:xfrm>
            <a:off x="1524000" y="274638"/>
            <a:ext cx="8229600" cy="1143000"/>
          </a:xfrm>
        </p:spPr>
        <p:txBody>
          <a:bodyPr/>
          <a:lstStyle/>
          <a:p>
            <a:pPr eaLnBrk="1" hangingPunct="1"/>
            <a:r>
              <a:rPr lang="zh-TW" altLang="en-US" sz="4800" dirty="0">
                <a:latin typeface="標楷體" pitchFamily="65" charset="-120"/>
                <a:ea typeface="標楷體" pitchFamily="65" charset="-120"/>
              </a:rPr>
              <a:t>評分規準</a:t>
            </a:r>
          </a:p>
        </p:txBody>
      </p:sp>
      <p:graphicFrame>
        <p:nvGraphicFramePr>
          <p:cNvPr id="548867" name="Group 3"/>
          <p:cNvGraphicFramePr>
            <a:graphicFrameLocks noGrp="1"/>
          </p:cNvGraphicFramePr>
          <p:nvPr>
            <p:ph idx="4294967295"/>
            <p:extLst>
              <p:ext uri="{D42A27DB-BD31-4B8C-83A1-F6EECF244321}">
                <p14:modId xmlns:p14="http://schemas.microsoft.com/office/powerpoint/2010/main" val="3503567992"/>
              </p:ext>
            </p:extLst>
          </p:nvPr>
        </p:nvGraphicFramePr>
        <p:xfrm>
          <a:off x="407368" y="1628800"/>
          <a:ext cx="11449271" cy="4937672"/>
        </p:xfrm>
        <a:graphic>
          <a:graphicData uri="http://schemas.openxmlformats.org/drawingml/2006/table">
            <a:tbl>
              <a:tblPr/>
              <a:tblGrid>
                <a:gridCol w="1165921">
                  <a:extLst>
                    <a:ext uri="{9D8B030D-6E8A-4147-A177-3AD203B41FA5}">
                      <a16:colId xmlns:a16="http://schemas.microsoft.com/office/drawing/2014/main" val="20000"/>
                    </a:ext>
                  </a:extLst>
                </a:gridCol>
                <a:gridCol w="10283350">
                  <a:extLst>
                    <a:ext uri="{9D8B030D-6E8A-4147-A177-3AD203B41FA5}">
                      <a16:colId xmlns:a16="http://schemas.microsoft.com/office/drawing/2014/main" val="20001"/>
                    </a:ext>
                  </a:extLst>
                </a:gridCol>
              </a:tblGrid>
              <a:tr h="652844">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3600" b="1" i="0" u="none" strike="noStrike" cap="none" normalizeH="0" baseline="0" dirty="0">
                          <a:ln>
                            <a:noFill/>
                          </a:ln>
                          <a:solidFill>
                            <a:srgbClr val="002060"/>
                          </a:solidFill>
                          <a:effectLst/>
                          <a:latin typeface="標楷體" pitchFamily="65" charset="-120"/>
                          <a:ea typeface="標楷體" pitchFamily="65" charset="-120"/>
                        </a:rPr>
                        <a:t>分數</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3600" b="1" i="0" u="none" strike="noStrike" cap="none" normalizeH="0" baseline="0" dirty="0">
                          <a:ln>
                            <a:noFill/>
                          </a:ln>
                          <a:solidFill>
                            <a:srgbClr val="002060"/>
                          </a:solidFill>
                          <a:effectLst/>
                          <a:latin typeface="標楷體" pitchFamily="65" charset="-120"/>
                          <a:ea typeface="標楷體" pitchFamily="65" charset="-120"/>
                        </a:rPr>
                        <a:t>評分規準</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0"/>
                  </a:ext>
                </a:extLst>
              </a:tr>
              <a:tr h="587956">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3</a:t>
                      </a:r>
                      <a:endPar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a:t>
                      </a: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策略適切，表達合理、完整。</a:t>
                      </a:r>
                      <a:endPar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1497890">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2</a:t>
                      </a:r>
                      <a:endParaRPr kumimoji="0" lang="zh-TW" altLang="en-US"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策略適切，表達雖合理，大致完整，但出現計算錯誤。</a:t>
                      </a:r>
                      <a:endPar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策略適切，表達合理，大致完整，但沒有顯示部分步驟間的合理性。</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1497890">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a:t>
                      </a:r>
                      <a:endParaRPr kumimoji="0" lang="zh-TW" altLang="en-US"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策略適切，表達雖大致合理，但出現錯誤的引用。</a:t>
                      </a:r>
                      <a:endPar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策略方向正確，但缺乏嚴謹性，不足以解決題目問題。</a:t>
                      </a:r>
                      <a:endPar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策略方向正確，但未能完全將題目轉化成數學問題。</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r h="587956">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a:t>
                      </a:r>
                      <a:endParaRPr kumimoji="0" lang="zh-TW" altLang="en-US"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a:t>
                      </a: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策略模糊不清；解題過程空白或與題目無關。</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9386" name="Group 154"/>
          <p:cNvGraphicFramePr>
            <a:graphicFrameLocks noGrp="1"/>
          </p:cNvGraphicFramePr>
          <p:nvPr>
            <p:extLst>
              <p:ext uri="{D42A27DB-BD31-4B8C-83A1-F6EECF244321}">
                <p14:modId xmlns:p14="http://schemas.microsoft.com/office/powerpoint/2010/main" val="2785350836"/>
              </p:ext>
            </p:extLst>
          </p:nvPr>
        </p:nvGraphicFramePr>
        <p:xfrm>
          <a:off x="1019435" y="1628800"/>
          <a:ext cx="10153129" cy="5040584"/>
        </p:xfrm>
        <a:graphic>
          <a:graphicData uri="http://schemas.openxmlformats.org/drawingml/2006/table">
            <a:tbl>
              <a:tblPr/>
              <a:tblGrid>
                <a:gridCol w="1777786">
                  <a:extLst>
                    <a:ext uri="{9D8B030D-6E8A-4147-A177-3AD203B41FA5}">
                      <a16:colId xmlns:a16="http://schemas.microsoft.com/office/drawing/2014/main" val="20000"/>
                    </a:ext>
                  </a:extLst>
                </a:gridCol>
                <a:gridCol w="2093835">
                  <a:extLst>
                    <a:ext uri="{9D8B030D-6E8A-4147-A177-3AD203B41FA5}">
                      <a16:colId xmlns:a16="http://schemas.microsoft.com/office/drawing/2014/main" val="20001"/>
                    </a:ext>
                  </a:extLst>
                </a:gridCol>
                <a:gridCol w="1521935">
                  <a:extLst>
                    <a:ext uri="{9D8B030D-6E8A-4147-A177-3AD203B41FA5}">
                      <a16:colId xmlns:a16="http://schemas.microsoft.com/office/drawing/2014/main" val="20002"/>
                    </a:ext>
                  </a:extLst>
                </a:gridCol>
                <a:gridCol w="1521934">
                  <a:extLst>
                    <a:ext uri="{9D8B030D-6E8A-4147-A177-3AD203B41FA5}">
                      <a16:colId xmlns:a16="http://schemas.microsoft.com/office/drawing/2014/main" val="20003"/>
                    </a:ext>
                  </a:extLst>
                </a:gridCol>
                <a:gridCol w="1617879">
                  <a:extLst>
                    <a:ext uri="{9D8B030D-6E8A-4147-A177-3AD203B41FA5}">
                      <a16:colId xmlns:a16="http://schemas.microsoft.com/office/drawing/2014/main" val="20004"/>
                    </a:ext>
                  </a:extLst>
                </a:gridCol>
                <a:gridCol w="1619760">
                  <a:extLst>
                    <a:ext uri="{9D8B030D-6E8A-4147-A177-3AD203B41FA5}">
                      <a16:colId xmlns:a16="http://schemas.microsoft.com/office/drawing/2014/main" val="20005"/>
                    </a:ext>
                  </a:extLst>
                </a:gridCol>
              </a:tblGrid>
              <a:tr h="998576">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高中</a:t>
                      </a:r>
                      <a:r>
                        <a:rPr kumimoji="1" lang="en-US" altLang="zh-TW" sz="2800" b="1" i="0" u="none" strike="noStrike" cap="none" normalizeH="0" baseline="0" dirty="0">
                          <a:ln>
                            <a:noFill/>
                          </a:ln>
                          <a:solidFill>
                            <a:srgbClr val="000099"/>
                          </a:solidFill>
                          <a:effectLst/>
                          <a:latin typeface="標楷體" pitchFamily="65" charset="-120"/>
                          <a:ea typeface="標楷體" pitchFamily="65" charset="-120"/>
                        </a:rPr>
                        <a:t>(</a:t>
                      </a: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每學期</a:t>
                      </a:r>
                      <a:r>
                        <a:rPr kumimoji="1" lang="en-US" altLang="zh-TW" sz="2800" b="1" i="0" u="none" strike="noStrike" cap="none" normalizeH="0" baseline="0" dirty="0">
                          <a:ln>
                            <a:noFill/>
                          </a:ln>
                          <a:solidFill>
                            <a:srgbClr val="000099"/>
                          </a:solidFill>
                          <a:effectLst/>
                          <a:latin typeface="標楷體" pitchFamily="65" charset="-120"/>
                          <a:ea typeface="標楷體" pitchFamily="65" charset="-120"/>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標楷體" pitchFamily="65" charset="-120"/>
                          <a:ea typeface="標楷體" pitchFamily="65" charset="-120"/>
                        </a:rPr>
                        <a:t>高職</a:t>
                      </a:r>
                      <a:r>
                        <a:rPr kumimoji="1" lang="en-US" altLang="zh-TW" sz="2800" b="1" i="0" u="none" strike="noStrike" cap="none" normalizeH="0" baseline="0">
                          <a:ln>
                            <a:noFill/>
                          </a:ln>
                          <a:solidFill>
                            <a:schemeClr val="tx1"/>
                          </a:solidFill>
                          <a:effectLst/>
                          <a:latin typeface="標楷體" pitchFamily="65" charset="-120"/>
                          <a:ea typeface="標楷體" pitchFamily="65" charset="-120"/>
                        </a:rPr>
                        <a:t>(</a:t>
                      </a:r>
                      <a:r>
                        <a:rPr kumimoji="1" lang="zh-TW" altLang="en-US" sz="2800" b="1" i="0" u="none" strike="noStrike" cap="none" normalizeH="0" baseline="0">
                          <a:ln>
                            <a:noFill/>
                          </a:ln>
                          <a:solidFill>
                            <a:schemeClr val="tx1"/>
                          </a:solidFill>
                          <a:effectLst/>
                          <a:latin typeface="標楷體" pitchFamily="65" charset="-120"/>
                          <a:ea typeface="標楷體" pitchFamily="65" charset="-120"/>
                        </a:rPr>
                        <a:t>每學期</a:t>
                      </a:r>
                      <a:r>
                        <a:rPr kumimoji="1" lang="en-US" altLang="zh-TW" sz="2800" b="1" i="0" u="none" strike="noStrike" cap="none" normalizeH="0" baseline="0">
                          <a:ln>
                            <a:noFill/>
                          </a:ln>
                          <a:solidFill>
                            <a:schemeClr val="tx1"/>
                          </a:solidFill>
                          <a:effectLst/>
                          <a:latin typeface="標楷體" pitchFamily="65" charset="-120"/>
                          <a:ea typeface="標楷體" pitchFamily="65" charset="-120"/>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996795">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a:ln>
                          <a:noFill/>
                        </a:ln>
                        <a:solidFill>
                          <a:schemeClr val="tx1"/>
                        </a:solidFill>
                        <a:effectLst/>
                        <a:latin typeface="標楷體" pitchFamily="65" charset="-120"/>
                        <a:ea typeface="標楷體" pitchFamily="65" charset="-120"/>
                      </a:endParaRPr>
                    </a:p>
                  </a:txBody>
                  <a:tcPr marT="45723" marB="45723"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免學費補助金額</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標楷體" pitchFamily="65" charset="-120"/>
                          <a:ea typeface="標楷體" pitchFamily="65" charset="-120"/>
                        </a:rPr>
                        <a:t>免學費補助金額</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1"/>
                  </a:ext>
                </a:extLst>
              </a:tr>
              <a:tr h="998576">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a:ln>
                          <a:noFill/>
                        </a:ln>
                        <a:solidFill>
                          <a:schemeClr val="tx1"/>
                        </a:solidFill>
                        <a:effectLst/>
                        <a:latin typeface="標楷體" pitchFamily="65" charset="-120"/>
                        <a:ea typeface="標楷體" pitchFamily="65" charset="-120"/>
                      </a:endParaRPr>
                    </a:p>
                  </a:txBody>
                  <a:tcPr marT="45723" marB="45723"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家戶年所得</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公立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私立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標楷體" pitchFamily="65" charset="-120"/>
                          <a:ea typeface="標楷體" pitchFamily="65" charset="-120"/>
                        </a:rPr>
                        <a:t>公立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標楷體" pitchFamily="65" charset="-120"/>
                          <a:ea typeface="標楷體" pitchFamily="65" charset="-120"/>
                        </a:rPr>
                        <a:t>私立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7398">
                <a:tc row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12</a:t>
                      </a: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年國教</a:t>
                      </a:r>
                      <a:endParaRPr kumimoji="1" lang="en-US" altLang="zh-TW" sz="2400" b="1" i="0" u="none" strike="noStrike" cap="none" normalizeH="0" baseline="0" dirty="0">
                        <a:ln>
                          <a:noFill/>
                        </a:ln>
                        <a:solidFill>
                          <a:schemeClr val="tx1"/>
                        </a:solidFill>
                        <a:effectLst/>
                        <a:latin typeface="標楷體" pitchFamily="65" charset="-120"/>
                        <a:ea typeface="標楷體" pitchFamily="65" charset="-120"/>
                      </a:endParaRPr>
                    </a:p>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入學後</a:t>
                      </a: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
                      </a:r>
                      <a:br>
                        <a:rPr kumimoji="1" lang="en-US" altLang="zh-TW" sz="2400" b="1" i="0" u="none" strike="noStrike" cap="none" normalizeH="0" baseline="0" dirty="0">
                          <a:ln>
                            <a:noFill/>
                          </a:ln>
                          <a:solidFill>
                            <a:schemeClr val="tx1"/>
                          </a:solidFill>
                          <a:effectLst/>
                          <a:latin typeface="標楷體" pitchFamily="65" charset="-120"/>
                          <a:ea typeface="標楷體" pitchFamily="65" charset="-120"/>
                        </a:rPr>
                      </a:b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a:t>
                      </a:r>
                      <a:r>
                        <a:rPr kumimoji="1" lang="zh-TW" altLang="en-US" sz="2400" b="1" i="0" u="none" strike="noStrike" cap="none" normalizeH="0" baseline="0" dirty="0">
                          <a:ln>
                            <a:noFill/>
                          </a:ln>
                          <a:solidFill>
                            <a:srgbClr val="FF0000"/>
                          </a:solidFill>
                          <a:effectLst/>
                          <a:latin typeface="標楷體" pitchFamily="65" charset="-120"/>
                          <a:ea typeface="標楷體" pitchFamily="65" charset="-120"/>
                        </a:rPr>
                        <a:t>教育部</a:t>
                      </a: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a:t>
                      </a:r>
                      <a:endParaRPr kumimoji="1" lang="zh-TW" altLang="en-US"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148</a:t>
                      </a: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萬以下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a:ln>
                            <a:noFill/>
                          </a:ln>
                          <a:solidFill>
                            <a:schemeClr val="tx1"/>
                          </a:solidFill>
                          <a:effectLst/>
                          <a:latin typeface="標楷體" pitchFamily="65" charset="-120"/>
                          <a:ea typeface="標楷體" pitchFamily="65" charset="-120"/>
                        </a:rPr>
                        <a:t>6240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chemeClr val="tx1"/>
                          </a:solidFill>
                          <a:effectLst/>
                          <a:latin typeface="標楷體" pitchFamily="65" charset="-120"/>
                          <a:ea typeface="標楷體" pitchFamily="65" charset="-120"/>
                        </a:rPr>
                        <a:t>24423</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row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chemeClr val="tx1"/>
                          </a:solidFill>
                          <a:effectLst/>
                          <a:latin typeface="標楷體" pitchFamily="65" charset="-120"/>
                          <a:ea typeface="標楷體" pitchFamily="65" charset="-120"/>
                        </a:rPr>
                        <a:t>6240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row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rgbClr val="FF0000"/>
                          </a:solidFill>
                          <a:effectLst/>
                          <a:latin typeface="標楷體" pitchFamily="65" charset="-120"/>
                          <a:ea typeface="標楷體" pitchFamily="65" charset="-120"/>
                        </a:rPr>
                        <a:t>24423</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745461">
                <a:tc vMerge="1">
                  <a:txBody>
                    <a:bodyPr/>
                    <a:lstStyle/>
                    <a:p>
                      <a:endParaRPr lang="zh-TW" altLang="en-US"/>
                    </a:p>
                  </a:txBody>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148</a:t>
                      </a: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萬以上</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rgbClr val="FF0000"/>
                          </a:solidFill>
                          <a:effectLst>
                            <a:outerShdw blurRad="38100" dist="38100" dir="2700000" algn="tl">
                              <a:srgbClr val="000000"/>
                            </a:outerShdw>
                          </a:effectLst>
                          <a:latin typeface="標楷體" pitchFamily="65" charset="-120"/>
                          <a:ea typeface="標楷體" pitchFamily="65" charset="-120"/>
                        </a:rPr>
                        <a:t>不補助</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rgbClr val="FF0000"/>
                          </a:solidFill>
                          <a:effectLst>
                            <a:outerShdw blurRad="38100" dist="38100" dir="2700000" algn="tl">
                              <a:srgbClr val="000000"/>
                            </a:outerShdw>
                          </a:effectLst>
                          <a:latin typeface="標楷體" pitchFamily="65" charset="-120"/>
                          <a:ea typeface="標楷體" pitchFamily="65" charset="-120"/>
                        </a:rPr>
                        <a:t>6623</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vMerge="1">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vMerge="1">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4"/>
                  </a:ext>
                </a:extLst>
              </a:tr>
              <a:tr h="713778">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000" b="1" i="0" u="none" strike="noStrike" cap="none" normalizeH="0" baseline="0" dirty="0">
                          <a:ln>
                            <a:noFill/>
                          </a:ln>
                          <a:solidFill>
                            <a:srgbClr val="FF0000"/>
                          </a:solidFill>
                          <a:effectLst/>
                          <a:latin typeface="標楷體" pitchFamily="65" charset="-120"/>
                          <a:ea typeface="標楷體" pitchFamily="65" charset="-120"/>
                        </a:rPr>
                        <a:t>桃園市</a:t>
                      </a:r>
                      <a:r>
                        <a:rPr kumimoji="1" lang="zh-TW" altLang="en-US" sz="2000" b="1" i="0" u="none" strike="noStrike" cap="none" normalizeH="0" baseline="0" dirty="0">
                          <a:ln>
                            <a:noFill/>
                          </a:ln>
                          <a:solidFill>
                            <a:schemeClr val="tx1"/>
                          </a:solidFill>
                          <a:effectLst/>
                          <a:latin typeface="標楷體" pitchFamily="65" charset="-120"/>
                          <a:ea typeface="標楷體" pitchFamily="65" charset="-120"/>
                        </a:rPr>
                        <a:t>補助</a:t>
                      </a:r>
                    </a:p>
                    <a:p>
                      <a:pPr marL="0" marR="0" lvl="0" indent="0" algn="l"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1400" b="1" i="0" u="none" strike="noStrike" cap="none" normalizeH="0" baseline="0" dirty="0">
                          <a:ln>
                            <a:noFill/>
                          </a:ln>
                          <a:solidFill>
                            <a:schemeClr val="tx1"/>
                          </a:solidFill>
                          <a:effectLst/>
                          <a:latin typeface="標楷體" pitchFamily="65" charset="-120"/>
                          <a:ea typeface="標楷體" pitchFamily="65" charset="-120"/>
                        </a:rPr>
                        <a:t>(</a:t>
                      </a:r>
                      <a:r>
                        <a:rPr kumimoji="1" lang="zh-TW" altLang="en-US" sz="1400" b="1" i="0" u="none" strike="noStrike" cap="none" normalizeH="0" baseline="0" dirty="0">
                          <a:ln>
                            <a:noFill/>
                          </a:ln>
                          <a:solidFill>
                            <a:schemeClr val="tx1"/>
                          </a:solidFill>
                          <a:effectLst/>
                          <a:latin typeface="標楷體" pitchFamily="65" charset="-120"/>
                          <a:ea typeface="標楷體" pitchFamily="65" charset="-120"/>
                        </a:rPr>
                        <a:t>二名子女家庭</a:t>
                      </a:r>
                      <a:r>
                        <a:rPr kumimoji="1" lang="en-US" altLang="zh-TW" sz="1400" b="1" i="0" u="none" strike="noStrike" cap="none" normalizeH="0" baseline="0" dirty="0">
                          <a:ln>
                            <a:noFill/>
                          </a:ln>
                          <a:solidFill>
                            <a:schemeClr val="tx1"/>
                          </a:solidFill>
                          <a:effectLst/>
                          <a:latin typeface="標楷體" pitchFamily="65" charset="-120"/>
                          <a:ea typeface="標楷體" pitchFamily="65" charset="-120"/>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148</a:t>
                      </a: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萬以上</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a:ln>
                            <a:noFill/>
                          </a:ln>
                          <a:solidFill>
                            <a:srgbClr val="FF0000"/>
                          </a:solidFill>
                          <a:effectLst>
                            <a:outerShdw blurRad="38100" dist="38100" dir="2700000" algn="tl">
                              <a:srgbClr val="000000"/>
                            </a:outerShdw>
                          </a:effectLst>
                          <a:latin typeface="標楷體" pitchFamily="65" charset="-120"/>
                          <a:ea typeface="標楷體" pitchFamily="65" charset="-120"/>
                        </a:rPr>
                        <a:t>6240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a:ln>
                            <a:noFill/>
                          </a:ln>
                          <a:solidFill>
                            <a:srgbClr val="FF0000"/>
                          </a:solidFill>
                          <a:effectLst>
                            <a:outerShdw blurRad="38100" dist="38100" dir="2700000" algn="tl">
                              <a:srgbClr val="000000"/>
                            </a:outerShdw>
                          </a:effectLst>
                          <a:latin typeface="標楷體" pitchFamily="65" charset="-120"/>
                          <a:ea typeface="標楷體" pitchFamily="65" charset="-120"/>
                        </a:rPr>
                        <a:t>17800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8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8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5"/>
                  </a:ext>
                </a:extLst>
              </a:tr>
            </a:tbl>
          </a:graphicData>
        </a:graphic>
      </p:graphicFrame>
      <p:sp>
        <p:nvSpPr>
          <p:cNvPr id="3" name="標題 1"/>
          <p:cNvSpPr txBox="1">
            <a:spLocks/>
          </p:cNvSpPr>
          <p:nvPr/>
        </p:nvSpPr>
        <p:spPr>
          <a:xfrm>
            <a:off x="1631950" y="714375"/>
            <a:ext cx="9288586" cy="769938"/>
          </a:xfrm>
          <a:prstGeom prst="rect">
            <a:avLst/>
          </a:prstGeom>
          <a:effectLst>
            <a:outerShdw blurRad="50800" dist="38100" dir="2700000" algn="tl" rotWithShape="0">
              <a:prstClr val="black">
                <a:alpha val="40000"/>
              </a:prstClr>
            </a:outerShdw>
          </a:effectLst>
        </p:spPr>
        <p:txBody>
          <a:bodyPr>
            <a:no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 typeface="Arial" pitchFamily="34" charset="0"/>
              <a:buNone/>
              <a:defRPr/>
            </a:pPr>
            <a:r>
              <a:rPr kumimoji="0" lang="zh-TW" altLang="en-US" sz="4800" b="1" dirty="0">
                <a:solidFill>
                  <a:srgbClr val="3D25F6"/>
                </a:solidFill>
                <a:latin typeface="標楷體" pitchFamily="65" charset="-120"/>
                <a:ea typeface="標楷體" pitchFamily="65" charset="-120"/>
              </a:rPr>
              <a:t>二、學費補助</a:t>
            </a:r>
            <a:r>
              <a:rPr kumimoji="0" lang="en-US" altLang="zh-TW" b="1" dirty="0">
                <a:solidFill>
                  <a:srgbClr val="FF0000"/>
                </a:solidFill>
                <a:latin typeface="標楷體" pitchFamily="65" charset="-120"/>
                <a:ea typeface="標楷體" pitchFamily="65" charset="-120"/>
              </a:rPr>
              <a:t>(</a:t>
            </a:r>
            <a:r>
              <a:rPr kumimoji="0" lang="zh-TW" altLang="en-US" b="1" dirty="0">
                <a:solidFill>
                  <a:srgbClr val="FF0000"/>
                </a:solidFill>
                <a:latin typeface="標楷體" pitchFamily="65" charset="-120"/>
                <a:ea typeface="標楷體" pitchFamily="65" charset="-120"/>
              </a:rPr>
              <a:t>教育部明年全面免學費補助</a:t>
            </a:r>
            <a:r>
              <a:rPr kumimoji="0" lang="en-US" altLang="zh-TW" b="1" dirty="0">
                <a:solidFill>
                  <a:srgbClr val="FF0000"/>
                </a:solidFill>
                <a:latin typeface="標楷體" pitchFamily="65" charset="-120"/>
                <a:ea typeface="標楷體" pitchFamily="65" charset="-120"/>
              </a:rPr>
              <a:t>)</a:t>
            </a:r>
            <a:endParaRPr kumimoji="0" lang="zh-TW" altLang="en-US" b="1" dirty="0">
              <a:solidFill>
                <a:srgbClr val="FF0000"/>
              </a:solidFill>
              <a:latin typeface="標楷體" pitchFamily="65" charset="-120"/>
              <a:ea typeface="標楷體" pitchFamily="65" charset="-12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圖片 6"/>
          <p:cNvPicPr>
            <a:picLocks noChangeAspect="1"/>
          </p:cNvPicPr>
          <p:nvPr/>
        </p:nvPicPr>
        <p:blipFill>
          <a:blip r:embed="rId2"/>
          <a:srcRect/>
          <a:stretch>
            <a:fillRect/>
          </a:stretch>
        </p:blipFill>
        <p:spPr bwMode="auto">
          <a:xfrm>
            <a:off x="3792539" y="-697"/>
            <a:ext cx="5220294" cy="6858697"/>
          </a:xfrm>
          <a:prstGeom prst="rect">
            <a:avLst/>
          </a:prstGeom>
          <a:noFill/>
          <a:ln w="9525">
            <a:noFill/>
            <a:miter lim="800000"/>
            <a:headEnd/>
            <a:tailEnd/>
          </a:ln>
        </p:spPr>
      </p:pic>
      <p:sp>
        <p:nvSpPr>
          <p:cNvPr id="5" name="標題 1"/>
          <p:cNvSpPr txBox="1">
            <a:spLocks/>
          </p:cNvSpPr>
          <p:nvPr/>
        </p:nvSpPr>
        <p:spPr bwMode="auto">
          <a:xfrm>
            <a:off x="1919289" y="1"/>
            <a:ext cx="1019175" cy="4437063"/>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rPr>
              <a:t>答案卷樣式</a:t>
            </a:r>
            <a:endParaRPr lang="zh-TW" altLang="en-US" sz="4400" b="1" dirty="0">
              <a:latin typeface="標楷體" pitchFamily="65" charset="-120"/>
              <a:ea typeface="標楷體" pitchFamily="65" charset="-120"/>
              <a:cs typeface="+mj-cs"/>
            </a:endParaRPr>
          </a:p>
        </p:txBody>
      </p:sp>
      <p:sp>
        <p:nvSpPr>
          <p:cNvPr id="4" name="矩形圖說文字 3"/>
          <p:cNvSpPr/>
          <p:nvPr/>
        </p:nvSpPr>
        <p:spPr>
          <a:xfrm>
            <a:off x="9192344" y="404664"/>
            <a:ext cx="2698750" cy="936625"/>
          </a:xfrm>
          <a:prstGeom prst="wedgeRectCallout">
            <a:avLst>
              <a:gd name="adj1" fmla="val -77691"/>
              <a:gd name="adj2" fmla="val 4253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itchFamily="34" charset="0"/>
              <a:buChar char="•"/>
              <a:defRPr/>
            </a:pPr>
            <a:r>
              <a:rPr lang="zh-TW" altLang="en-US" sz="1800" dirty="0">
                <a:solidFill>
                  <a:schemeClr val="tx1"/>
                </a:solidFill>
                <a:latin typeface="微軟正黑體" pitchFamily="34" charset="-120"/>
                <a:ea typeface="微軟正黑體" pitchFamily="34" charset="-120"/>
              </a:rPr>
              <a:t> </a:t>
            </a:r>
            <a:r>
              <a:rPr lang="zh-TW" altLang="en-US" sz="1800" dirty="0">
                <a:solidFill>
                  <a:schemeClr val="tx1"/>
                </a:solidFill>
                <a:latin typeface="標楷體" pitchFamily="65" charset="-120"/>
              </a:rPr>
              <a:t>非選擇題作答區每格</a:t>
            </a:r>
            <a:endParaRPr lang="en-US" altLang="zh-TW" sz="1800" dirty="0">
              <a:solidFill>
                <a:schemeClr val="tx1"/>
              </a:solidFill>
              <a:latin typeface="標楷體" pitchFamily="65" charset="-120"/>
            </a:endParaRPr>
          </a:p>
          <a:p>
            <a:pPr indent="98425">
              <a:defRPr/>
            </a:pPr>
            <a:r>
              <a:rPr lang="zh-TW" altLang="en-US" sz="1800" dirty="0">
                <a:solidFill>
                  <a:schemeClr val="tx1"/>
                </a:solidFill>
                <a:latin typeface="標楷體" pitchFamily="65" charset="-120"/>
              </a:rPr>
              <a:t>大小為 </a:t>
            </a:r>
            <a:r>
              <a:rPr lang="en-US" altLang="zh-TW" sz="1800" b="1" u="sng" dirty="0">
                <a:solidFill>
                  <a:schemeClr val="tx1"/>
                </a:solidFill>
                <a:latin typeface="微軟正黑體" pitchFamily="34" charset="-120"/>
                <a:ea typeface="微軟正黑體" pitchFamily="34" charset="-120"/>
              </a:rPr>
              <a:t>12cm*12cm</a:t>
            </a:r>
            <a:endParaRPr lang="zh-TW" altLang="en-US" sz="1800" dirty="0">
              <a:solidFill>
                <a:schemeClr val="tx1"/>
              </a:solidFill>
              <a:latin typeface="微軟正黑體" pitchFamily="34" charset="-120"/>
              <a:ea typeface="微軟正黑體" pitchFamily="34" charset="-120"/>
            </a:endParaRPr>
          </a:p>
        </p:txBody>
      </p:sp>
      <p:sp>
        <p:nvSpPr>
          <p:cNvPr id="6" name="矩形圖說文字 5"/>
          <p:cNvSpPr/>
          <p:nvPr/>
        </p:nvSpPr>
        <p:spPr>
          <a:xfrm>
            <a:off x="1668464" y="4365625"/>
            <a:ext cx="2124075" cy="1079500"/>
          </a:xfrm>
          <a:prstGeom prst="wedgeRectCallout">
            <a:avLst>
              <a:gd name="adj1" fmla="val 70568"/>
              <a:gd name="adj2" fmla="val -638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chemeClr val="tx1"/>
                </a:solidFill>
                <a:latin typeface="標楷體" pitchFamily="65" charset="-120"/>
              </a:rPr>
              <a:t>選擇題作答區，</a:t>
            </a:r>
            <a:endParaRPr lang="en-US" altLang="zh-TW" sz="1800" dirty="0">
              <a:solidFill>
                <a:schemeClr val="tx1"/>
              </a:solidFill>
              <a:latin typeface="標楷體" pitchFamily="65" charset="-120"/>
            </a:endParaRPr>
          </a:p>
          <a:p>
            <a:pPr algn="ctr">
              <a:defRPr/>
            </a:pPr>
            <a:r>
              <a:rPr lang="zh-TW" altLang="en-US" sz="1800" dirty="0">
                <a:solidFill>
                  <a:schemeClr val="tx1"/>
                </a:solidFill>
                <a:latin typeface="標楷體" pitchFamily="65" charset="-120"/>
              </a:rPr>
              <a:t>需以</a:t>
            </a:r>
            <a:r>
              <a:rPr lang="en-US" altLang="zh-TW" sz="1800" dirty="0">
                <a:solidFill>
                  <a:schemeClr val="tx1"/>
                </a:solidFill>
                <a:latin typeface="標楷體" pitchFamily="65" charset="-120"/>
              </a:rPr>
              <a:t>2B</a:t>
            </a:r>
            <a:r>
              <a:rPr lang="zh-TW" altLang="en-US" sz="1800" dirty="0">
                <a:solidFill>
                  <a:schemeClr val="tx1"/>
                </a:solidFill>
                <a:latin typeface="標楷體" pitchFamily="65" charset="-120"/>
              </a:rPr>
              <a:t>鉛筆書寫</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標題 1"/>
          <p:cNvSpPr>
            <a:spLocks noGrp="1"/>
          </p:cNvSpPr>
          <p:nvPr>
            <p:ph type="title" idx="4294967295"/>
          </p:nvPr>
        </p:nvSpPr>
        <p:spPr>
          <a:xfrm>
            <a:off x="2438400" y="115888"/>
            <a:ext cx="8229600" cy="1143000"/>
          </a:xfrm>
        </p:spPr>
        <p:txBody>
          <a:bodyPr/>
          <a:lstStyle/>
          <a:p>
            <a:r>
              <a:rPr lang="zh-TW" altLang="en-US" sz="4800" dirty="0">
                <a:latin typeface="標楷體" pitchFamily="65" charset="-120"/>
                <a:ea typeface="標楷體" pitchFamily="65" charset="-120"/>
              </a:rPr>
              <a:t>作答注意事項</a:t>
            </a:r>
          </a:p>
        </p:txBody>
      </p:sp>
      <p:sp>
        <p:nvSpPr>
          <p:cNvPr id="109571" name="內容版面配置區 2"/>
          <p:cNvSpPr>
            <a:spLocks noGrp="1"/>
          </p:cNvSpPr>
          <p:nvPr>
            <p:ph idx="4294967295"/>
          </p:nvPr>
        </p:nvSpPr>
        <p:spPr>
          <a:xfrm>
            <a:off x="407368" y="1260879"/>
            <a:ext cx="11233247" cy="3006574"/>
          </a:xfrm>
        </p:spPr>
        <p:txBody>
          <a:bodyPr/>
          <a:lstStyle/>
          <a:p>
            <a:pPr marL="514350" indent="-514350" eaLnBrk="1" hangingPunct="1">
              <a:buFont typeface="Calibri" pitchFamily="34" charset="0"/>
              <a:buAutoNum type="arabicPeriod"/>
            </a:pPr>
            <a:r>
              <a:rPr lang="zh-TW" altLang="zh-TW" sz="2800" dirty="0">
                <a:latin typeface="標楷體" pitchFamily="65" charset="-120"/>
                <a:ea typeface="標楷體" pitchFamily="65" charset="-120"/>
                <a:cs typeface="Times New Roman" pitchFamily="18" charset="0"/>
              </a:rPr>
              <a:t>只寫答案而</a:t>
            </a:r>
            <a:r>
              <a:rPr lang="zh-TW" altLang="zh-TW" sz="2800" dirty="0">
                <a:solidFill>
                  <a:srgbClr val="FF0000"/>
                </a:solidFill>
                <a:latin typeface="標楷體" pitchFamily="65" charset="-120"/>
                <a:ea typeface="標楷體" pitchFamily="65" charset="-120"/>
                <a:cs typeface="Times New Roman" pitchFamily="18" charset="0"/>
              </a:rPr>
              <a:t>無計算過程或說明</a:t>
            </a:r>
            <a:r>
              <a:rPr lang="zh-TW" altLang="zh-TW" sz="2800" dirty="0">
                <a:latin typeface="標楷體" pitchFamily="65" charset="-120"/>
                <a:ea typeface="標楷體" pitchFamily="65" charset="-120"/>
                <a:cs typeface="Times New Roman" pitchFamily="18" charset="0"/>
              </a:rPr>
              <a:t>，無法判斷其</a:t>
            </a:r>
            <a:r>
              <a:rPr lang="zh-TW" altLang="en-US" sz="2800" dirty="0">
                <a:latin typeface="標楷體" pitchFamily="65" charset="-120"/>
                <a:ea typeface="標楷體" pitchFamily="65" charset="-120"/>
                <a:cs typeface="Times New Roman" pitchFamily="18" charset="0"/>
              </a:rPr>
              <a:t>「策略」與「表達」</a:t>
            </a:r>
            <a:r>
              <a:rPr lang="zh-TW" altLang="zh-TW" sz="2800" dirty="0">
                <a:latin typeface="標楷體" pitchFamily="65" charset="-120"/>
                <a:ea typeface="標楷體" pitchFamily="65" charset="-120"/>
                <a:cs typeface="Times New Roman" pitchFamily="18" charset="0"/>
              </a:rPr>
              <a:t>能力，</a:t>
            </a:r>
            <a:r>
              <a:rPr lang="zh-TW" altLang="en-US" sz="2800" dirty="0">
                <a:latin typeface="標楷體" pitchFamily="65" charset="-120"/>
                <a:ea typeface="標楷體" pitchFamily="65" charset="-120"/>
                <a:cs typeface="Times New Roman" pitchFamily="18" charset="0"/>
              </a:rPr>
              <a:t>該題以</a:t>
            </a:r>
            <a:r>
              <a:rPr lang="en-US" altLang="zh-TW" sz="2800" dirty="0">
                <a:latin typeface="標楷體" pitchFamily="65" charset="-120"/>
                <a:ea typeface="標楷體" pitchFamily="65" charset="-120"/>
                <a:cs typeface="Times New Roman" pitchFamily="18" charset="0"/>
              </a:rPr>
              <a:t>0</a:t>
            </a:r>
            <a:r>
              <a:rPr lang="zh-TW" altLang="zh-TW" sz="2800" dirty="0">
                <a:latin typeface="標楷體" pitchFamily="65" charset="-120"/>
                <a:ea typeface="標楷體" pitchFamily="65" charset="-120"/>
                <a:cs typeface="Times New Roman" pitchFamily="18" charset="0"/>
              </a:rPr>
              <a:t>分</a:t>
            </a:r>
            <a:r>
              <a:rPr lang="zh-TW" altLang="en-US" sz="2800" dirty="0">
                <a:latin typeface="標楷體" pitchFamily="65" charset="-120"/>
                <a:ea typeface="標楷體" pitchFamily="65" charset="-120"/>
                <a:cs typeface="Times New Roman" pitchFamily="18" charset="0"/>
              </a:rPr>
              <a:t>計</a:t>
            </a:r>
            <a:r>
              <a:rPr lang="zh-TW" altLang="zh-TW" sz="2800" dirty="0">
                <a:latin typeface="標楷體" pitchFamily="65" charset="-120"/>
                <a:ea typeface="標楷體" pitchFamily="65" charset="-120"/>
                <a:cs typeface="Times New Roman" pitchFamily="18" charset="0"/>
              </a:rPr>
              <a:t>。</a:t>
            </a:r>
            <a:endParaRPr lang="en-US" altLang="zh-TW" sz="2800" dirty="0">
              <a:latin typeface="標楷體" pitchFamily="65" charset="-120"/>
              <a:ea typeface="標楷體" pitchFamily="65" charset="-120"/>
              <a:cs typeface="Times New Roman" pitchFamily="18" charset="0"/>
            </a:endParaRPr>
          </a:p>
          <a:p>
            <a:pPr marL="514350" indent="-514350" eaLnBrk="1" hangingPunct="1">
              <a:buFont typeface="Calibri" pitchFamily="34" charset="0"/>
              <a:buAutoNum type="arabicPeriod"/>
            </a:pPr>
            <a:r>
              <a:rPr lang="zh-TW" altLang="en-US" sz="2800" dirty="0">
                <a:latin typeface="標楷體" pitchFamily="65" charset="-120"/>
                <a:ea typeface="標楷體" pitchFamily="65" charset="-120"/>
                <a:cs typeface="Times New Roman" pitchFamily="18" charset="0"/>
              </a:rPr>
              <a:t>使用</a:t>
            </a:r>
            <a:r>
              <a:rPr lang="zh-TW" altLang="en-US" sz="2800" dirty="0">
                <a:solidFill>
                  <a:srgbClr val="FF0000"/>
                </a:solidFill>
                <a:latin typeface="標楷體" pitchFamily="65" charset="-120"/>
                <a:ea typeface="標楷體" pitchFamily="65" charset="-120"/>
                <a:cs typeface="Times New Roman" pitchFamily="18" charset="0"/>
              </a:rPr>
              <a:t>黑色墨水</a:t>
            </a:r>
            <a:r>
              <a:rPr lang="zh-TW" altLang="en-US" sz="2800" dirty="0">
                <a:latin typeface="標楷體" pitchFamily="65" charset="-120"/>
                <a:ea typeface="標楷體" pitchFamily="65" charset="-120"/>
                <a:cs typeface="Times New Roman" pitchFamily="18" charset="0"/>
              </a:rPr>
              <a:t>的筆書寫，</a:t>
            </a:r>
            <a:r>
              <a:rPr lang="zh-TW" altLang="en-US" sz="2800" dirty="0">
                <a:solidFill>
                  <a:srgbClr val="FF0000"/>
                </a:solidFill>
                <a:latin typeface="標楷體" pitchFamily="65" charset="-120"/>
                <a:ea typeface="標楷體" pitchFamily="65" charset="-120"/>
                <a:cs typeface="Times New Roman" pitchFamily="18" charset="0"/>
              </a:rPr>
              <a:t>在規定的作答區內書寫</a:t>
            </a:r>
            <a:endParaRPr lang="en-US" altLang="zh-TW" sz="3000" dirty="0">
              <a:latin typeface="標楷體" pitchFamily="65" charset="-120"/>
              <a:ea typeface="標楷體" pitchFamily="65" charset="-120"/>
              <a:cs typeface="Times New Roman" pitchFamily="18" charset="0"/>
            </a:endParaRPr>
          </a:p>
          <a:p>
            <a:pPr marL="914400" lvl="1" indent="-514350" eaLnBrk="1" hangingPunct="1">
              <a:buFont typeface="Arial" pitchFamily="34" charset="0"/>
              <a:buChar char="•"/>
            </a:pPr>
            <a:r>
              <a:rPr lang="zh-TW" altLang="en-US" sz="2600" dirty="0">
                <a:latin typeface="標楷體" pitchFamily="65" charset="-120"/>
                <a:ea typeface="標楷體" pitchFamily="65" charset="-120"/>
                <a:cs typeface="Times New Roman" pitchFamily="18" charset="0"/>
              </a:rPr>
              <a:t>學生作答超出作答區，</a:t>
            </a:r>
            <a:r>
              <a:rPr lang="zh-TW" altLang="en-US" sz="2600" dirty="0">
                <a:solidFill>
                  <a:srgbClr val="FF0000"/>
                </a:solidFill>
                <a:latin typeface="標楷體" pitchFamily="65" charset="-120"/>
                <a:ea typeface="標楷體" pitchFamily="65" charset="-120"/>
                <a:cs typeface="Times New Roman" pitchFamily="18" charset="0"/>
              </a:rPr>
              <a:t>僅以作答區內之內容進行評分</a:t>
            </a:r>
            <a:endParaRPr lang="en-US" altLang="zh-TW" sz="2600" dirty="0">
              <a:latin typeface="標楷體" pitchFamily="65" charset="-120"/>
              <a:ea typeface="標楷體" pitchFamily="65" charset="-120"/>
              <a:cs typeface="Times New Roman" pitchFamily="18" charset="0"/>
            </a:endParaRPr>
          </a:p>
          <a:p>
            <a:pPr marL="914400" lvl="1" indent="-514350" eaLnBrk="1" hangingPunct="1">
              <a:buFont typeface="Arial" pitchFamily="34" charset="0"/>
              <a:buChar char="•"/>
            </a:pPr>
            <a:r>
              <a:rPr lang="zh-TW" altLang="en-US" sz="2600" dirty="0">
                <a:latin typeface="標楷體" pitchFamily="65" charset="-120"/>
                <a:ea typeface="標楷體" pitchFamily="65" charset="-120"/>
                <a:cs typeface="Times New Roman" pitchFamily="18" charset="0"/>
              </a:rPr>
              <a:t>學生可先行</a:t>
            </a:r>
            <a:r>
              <a:rPr lang="zh-TW" altLang="en-US" sz="2600" dirty="0">
                <a:solidFill>
                  <a:srgbClr val="FF0000"/>
                </a:solidFill>
                <a:latin typeface="標楷體" pitchFamily="65" charset="-120"/>
                <a:ea typeface="標楷體" pitchFamily="65" charset="-120"/>
                <a:cs typeface="Times New Roman" pitchFamily="18" charset="0"/>
              </a:rPr>
              <a:t>規劃作答方式</a:t>
            </a:r>
            <a:r>
              <a:rPr lang="zh-TW" altLang="en-US" sz="2600" dirty="0">
                <a:latin typeface="標楷體" pitchFamily="65" charset="-120"/>
                <a:ea typeface="標楷體" pitchFamily="65" charset="-120"/>
                <a:cs typeface="Times New Roman" pitchFamily="18" charset="0"/>
              </a:rPr>
              <a:t>避免超出作答區</a:t>
            </a:r>
            <a:endParaRPr lang="en-US" altLang="zh-TW" sz="2600" dirty="0">
              <a:latin typeface="標楷體" pitchFamily="65" charset="-120"/>
              <a:ea typeface="標楷體" pitchFamily="65" charset="-120"/>
              <a:cs typeface="Times New Roman" pitchFamily="18" charset="0"/>
            </a:endParaRPr>
          </a:p>
        </p:txBody>
      </p:sp>
      <p:sp>
        <p:nvSpPr>
          <p:cNvPr id="4" name="內容版面配置區 2"/>
          <p:cNvSpPr txBox="1">
            <a:spLocks/>
          </p:cNvSpPr>
          <p:nvPr/>
        </p:nvSpPr>
        <p:spPr bwMode="auto">
          <a:xfrm>
            <a:off x="407368" y="3786188"/>
            <a:ext cx="11233247" cy="3071812"/>
          </a:xfrm>
          <a:prstGeom prst="rect">
            <a:avLst/>
          </a:prstGeom>
          <a:noFill/>
          <a:ln w="9525">
            <a:noFill/>
            <a:miter lim="800000"/>
            <a:headEnd/>
            <a:tailEnd/>
          </a:ln>
        </p:spPr>
        <p:txBody>
          <a:bodyPr/>
          <a:lstStyle/>
          <a:p>
            <a:pPr marL="514350" indent="-514350" algn="just" eaLnBrk="1">
              <a:spcBef>
                <a:spcPct val="20000"/>
              </a:spcBef>
              <a:buFontTx/>
              <a:buAutoNum type="arabicPeriod" startAt="3"/>
              <a:defRPr/>
            </a:pPr>
            <a:r>
              <a:rPr kumimoji="0" lang="zh-TW" altLang="en-US" sz="2800" kern="0" dirty="0">
                <a:latin typeface="Times New Roman" pitchFamily="18" charset="0"/>
                <a:ea typeface="標楷體" pitchFamily="65" charset="-120"/>
                <a:cs typeface="Times New Roman" pitchFamily="18" charset="0"/>
              </a:rPr>
              <a:t>若作答時</a:t>
            </a:r>
            <a:r>
              <a:rPr kumimoji="0" lang="zh-TW" altLang="en-US" sz="2800" kern="0" dirty="0">
                <a:solidFill>
                  <a:srgbClr val="FF0000"/>
                </a:solidFill>
                <a:latin typeface="Times New Roman" pitchFamily="18" charset="0"/>
                <a:ea typeface="標楷體" pitchFamily="65" charset="-120"/>
                <a:cs typeface="Times New Roman" pitchFamily="18" charset="0"/>
              </a:rPr>
              <a:t>自行在試題圖形上標示的記號</a:t>
            </a:r>
            <a:r>
              <a:rPr kumimoji="0" lang="zh-TW" altLang="en-US" sz="2800" kern="0" dirty="0">
                <a:latin typeface="Times New Roman" pitchFamily="18" charset="0"/>
                <a:ea typeface="標楷體" pitchFamily="65" charset="-120"/>
                <a:cs typeface="Times New Roman" pitchFamily="18" charset="0"/>
              </a:rPr>
              <a:t>，在作答時需要用到，則</a:t>
            </a:r>
            <a:r>
              <a:rPr kumimoji="0" lang="zh-TW" altLang="en-US" sz="2800" kern="0" dirty="0">
                <a:solidFill>
                  <a:srgbClr val="FF0000"/>
                </a:solidFill>
                <a:latin typeface="Times New Roman" pitchFamily="18" charset="0"/>
                <a:ea typeface="標楷體" pitchFamily="65" charset="-120"/>
                <a:cs typeface="Times New Roman" pitchFamily="18" charset="0"/>
              </a:rPr>
              <a:t>需將題目圖形畫在作答區內</a:t>
            </a:r>
            <a:r>
              <a:rPr kumimoji="0" lang="zh-TW" altLang="en-US" sz="2800" kern="0" dirty="0">
                <a:latin typeface="Times New Roman" pitchFamily="18" charset="0"/>
                <a:ea typeface="標楷體" pitchFamily="65" charset="-120"/>
                <a:cs typeface="Times New Roman" pitchFamily="18" charset="0"/>
              </a:rPr>
              <a:t>，以利閱卷委員進行評分。</a:t>
            </a:r>
            <a:endParaRPr kumimoji="0" lang="en-US" altLang="zh-TW" sz="2800" kern="0" dirty="0">
              <a:latin typeface="Times New Roman" pitchFamily="18" charset="0"/>
              <a:ea typeface="標楷體" pitchFamily="65" charset="-120"/>
              <a:cs typeface="Times New Roman" pitchFamily="18" charset="0"/>
            </a:endParaRPr>
          </a:p>
          <a:p>
            <a:pPr marL="514350" indent="-514350" algn="just" eaLnBrk="1">
              <a:spcBef>
                <a:spcPct val="20000"/>
              </a:spcBef>
              <a:buFontTx/>
              <a:buAutoNum type="arabicPeriod" startAt="4"/>
              <a:defRPr/>
            </a:pPr>
            <a:r>
              <a:rPr kumimoji="0" lang="zh-TW" altLang="en-US" sz="2800" kern="0" dirty="0">
                <a:solidFill>
                  <a:srgbClr val="FF0000"/>
                </a:solidFill>
                <a:latin typeface="Times New Roman" pitchFamily="18" charset="0"/>
                <a:ea typeface="標楷體" pitchFamily="65" charset="-120"/>
                <a:cs typeface="Times New Roman" pitchFamily="18" charset="0"/>
              </a:rPr>
              <a:t>違規卷</a:t>
            </a:r>
            <a:r>
              <a:rPr kumimoji="0" lang="zh-TW" altLang="en-US" sz="2800" kern="0" dirty="0">
                <a:latin typeface="Times New Roman" pitchFamily="18" charset="0"/>
                <a:ea typeface="標楷體" pitchFamily="65" charset="-120"/>
                <a:cs typeface="Times New Roman" pitchFamily="18" charset="0"/>
              </a:rPr>
              <a:t>包含學生洩漏私人身份（如：姓名、准考證號）、劃記與題目無關的文字、圖形或符號，</a:t>
            </a:r>
            <a:r>
              <a:rPr kumimoji="0" lang="zh-TW" altLang="en-US" sz="2800" kern="0" dirty="0">
                <a:solidFill>
                  <a:srgbClr val="FF0000"/>
                </a:solidFill>
                <a:latin typeface="Times New Roman" pitchFamily="18" charset="0"/>
                <a:ea typeface="標楷體" pitchFamily="65" charset="-120"/>
                <a:cs typeface="Times New Roman" pitchFamily="18" charset="0"/>
              </a:rPr>
              <a:t>則</a:t>
            </a:r>
            <a:r>
              <a:rPr kumimoji="0" lang="zh-TW" altLang="en-US" sz="2800" b="1" u="sng" kern="0" dirty="0">
                <a:solidFill>
                  <a:srgbClr val="FF0000"/>
                </a:solidFill>
                <a:latin typeface="Times New Roman" pitchFamily="18" charset="0"/>
                <a:ea typeface="標楷體" pitchFamily="65" charset="-120"/>
                <a:cs typeface="Times New Roman" pitchFamily="18" charset="0"/>
              </a:rPr>
              <a:t>數學科</a:t>
            </a:r>
            <a:r>
              <a:rPr kumimoji="0" lang="zh-TW" altLang="en-US" sz="2800" kern="0" dirty="0">
                <a:solidFill>
                  <a:srgbClr val="FF0000"/>
                </a:solidFill>
                <a:latin typeface="Times New Roman" pitchFamily="18" charset="0"/>
                <a:ea typeface="標楷體" pitchFamily="65" charset="-120"/>
                <a:cs typeface="Times New Roman" pitchFamily="18" charset="0"/>
              </a:rPr>
              <a:t>不計列等級</a:t>
            </a:r>
            <a:r>
              <a:rPr kumimoji="0" lang="zh-TW" altLang="en-US" sz="2800" kern="0" dirty="0">
                <a:latin typeface="Times New Roman" pitchFamily="18" charset="0"/>
                <a:ea typeface="標楷體" pitchFamily="65" charset="-120"/>
                <a:cs typeface="Times New Roman" pitchFamily="18" charset="0"/>
              </a:rPr>
              <a:t>。</a:t>
            </a:r>
            <a:endParaRPr kumimoji="0" lang="en-US" altLang="zh-TW" sz="2800" kern="0" dirty="0">
              <a:latin typeface="Times New Roman" pitchFamily="18" charset="0"/>
              <a:ea typeface="標楷體" pitchFamily="65" charset="-120"/>
              <a:cs typeface="Times New Roman" pitchFamily="18" charset="0"/>
            </a:endParaRPr>
          </a:p>
          <a:p>
            <a:pPr marL="514350" indent="-514350">
              <a:spcBef>
                <a:spcPct val="20000"/>
              </a:spcBef>
              <a:defRPr/>
            </a:pPr>
            <a:endParaRPr kumimoji="0" lang="en-US" altLang="zh-TW" kern="0" dirty="0">
              <a:latin typeface="微軟正黑體" pitchFamily="34" charset="-120"/>
              <a:ea typeface="標楷體" pitchFamily="65" charset="-120"/>
            </a:endParaRPr>
          </a:p>
          <a:p>
            <a:pPr marL="514350" indent="-514350">
              <a:spcBef>
                <a:spcPct val="20000"/>
              </a:spcBef>
              <a:buFont typeface="Arial" pitchFamily="34" charset="0"/>
              <a:buChar char="•"/>
              <a:defRPr/>
            </a:pPr>
            <a:endParaRPr kumimoji="0" lang="zh-TW" altLang="en-US" kern="0" dirty="0">
              <a:latin typeface="微軟正黑體" pitchFamily="34" charset="-120"/>
              <a:ea typeface="標楷體" pitchFamily="65" charset="-12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標題 1"/>
          <p:cNvSpPr>
            <a:spLocks noGrp="1"/>
          </p:cNvSpPr>
          <p:nvPr>
            <p:ph type="title" idx="4294967295"/>
          </p:nvPr>
        </p:nvSpPr>
        <p:spPr>
          <a:xfrm>
            <a:off x="1524000" y="188913"/>
            <a:ext cx="8229600" cy="1143000"/>
          </a:xfrm>
        </p:spPr>
        <p:txBody>
          <a:bodyPr/>
          <a:lstStyle/>
          <a:p>
            <a:r>
              <a:rPr lang="zh-TW" altLang="en-US" sz="4800" dirty="0">
                <a:latin typeface="標楷體" pitchFamily="65" charset="-120"/>
                <a:ea typeface="標楷體" pitchFamily="65" charset="-120"/>
              </a:rPr>
              <a:t>超出作答區</a:t>
            </a:r>
          </a:p>
        </p:txBody>
      </p:sp>
      <p:sp>
        <p:nvSpPr>
          <p:cNvPr id="110595" name="內容版面配置區 2"/>
          <p:cNvSpPr>
            <a:spLocks noGrp="1"/>
          </p:cNvSpPr>
          <p:nvPr>
            <p:ph idx="4294967295"/>
          </p:nvPr>
        </p:nvSpPr>
        <p:spPr>
          <a:xfrm>
            <a:off x="6290297" y="1367041"/>
            <a:ext cx="5616624" cy="1158875"/>
          </a:xfrm>
        </p:spPr>
        <p:txBody>
          <a:bodyPr/>
          <a:lstStyle/>
          <a:p>
            <a:r>
              <a:rPr lang="zh-TW" altLang="en-US" dirty="0">
                <a:latin typeface="標楷體" pitchFamily="65" charset="-120"/>
                <a:ea typeface="標楷體" pitchFamily="65" charset="-120"/>
              </a:rPr>
              <a:t>僅針對作答區內容進行評分</a:t>
            </a:r>
          </a:p>
        </p:txBody>
      </p:sp>
      <p:pic>
        <p:nvPicPr>
          <p:cNvPr id="110596" name="圖片 1"/>
          <p:cNvPicPr>
            <a:picLocks noChangeAspect="1"/>
          </p:cNvPicPr>
          <p:nvPr/>
        </p:nvPicPr>
        <p:blipFill>
          <a:blip r:embed="rId2"/>
          <a:srcRect/>
          <a:stretch>
            <a:fillRect/>
          </a:stretch>
        </p:blipFill>
        <p:spPr bwMode="auto">
          <a:xfrm>
            <a:off x="787996" y="1331913"/>
            <a:ext cx="5113709" cy="5177831"/>
          </a:xfrm>
          <a:prstGeom prst="rect">
            <a:avLst/>
          </a:prstGeom>
          <a:noFill/>
          <a:ln w="9525">
            <a:solidFill>
              <a:schemeClr val="tx1"/>
            </a:solidFill>
            <a:miter lim="800000"/>
            <a:headEnd/>
            <a:tailEnd/>
          </a:ln>
        </p:spPr>
      </p:pic>
      <p:pic>
        <p:nvPicPr>
          <p:cNvPr id="110597" name="圖片 2"/>
          <p:cNvPicPr>
            <a:picLocks noChangeAspect="1"/>
          </p:cNvPicPr>
          <p:nvPr/>
        </p:nvPicPr>
        <p:blipFill>
          <a:blip r:embed="rId3"/>
          <a:srcRect/>
          <a:stretch>
            <a:fillRect/>
          </a:stretch>
        </p:blipFill>
        <p:spPr bwMode="auto">
          <a:xfrm>
            <a:off x="6502400" y="2268138"/>
            <a:ext cx="4274120" cy="4375552"/>
          </a:xfrm>
          <a:prstGeom prst="rect">
            <a:avLst/>
          </a:prstGeom>
          <a:noFill/>
          <a:ln w="9525">
            <a:solidFill>
              <a:schemeClr val="tx1"/>
            </a:solid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標題 1"/>
          <p:cNvSpPr>
            <a:spLocks noGrp="1"/>
          </p:cNvSpPr>
          <p:nvPr>
            <p:ph type="title" idx="4294967295"/>
          </p:nvPr>
        </p:nvSpPr>
        <p:spPr>
          <a:xfrm>
            <a:off x="1524000" y="260350"/>
            <a:ext cx="8229600" cy="1143000"/>
          </a:xfrm>
        </p:spPr>
        <p:txBody>
          <a:bodyPr/>
          <a:lstStyle/>
          <a:p>
            <a:r>
              <a:rPr lang="zh-TW" altLang="en-US" sz="4800" dirty="0">
                <a:latin typeface="標楷體" pitchFamily="65" charset="-120"/>
                <a:ea typeface="標楷體" pitchFamily="65" charset="-120"/>
              </a:rPr>
              <a:t>規劃作答區</a:t>
            </a:r>
          </a:p>
        </p:txBody>
      </p:sp>
      <p:sp>
        <p:nvSpPr>
          <p:cNvPr id="111619" name="內容版面配置區 2"/>
          <p:cNvSpPr>
            <a:spLocks noGrp="1"/>
          </p:cNvSpPr>
          <p:nvPr>
            <p:ph idx="4294967295"/>
          </p:nvPr>
        </p:nvSpPr>
        <p:spPr>
          <a:xfrm>
            <a:off x="6024564" y="1143000"/>
            <a:ext cx="5904084" cy="1714500"/>
          </a:xfrm>
        </p:spPr>
        <p:txBody>
          <a:bodyPr/>
          <a:lstStyle/>
          <a:p>
            <a:r>
              <a:rPr lang="zh-TW" altLang="en-US" dirty="0">
                <a:latin typeface="標楷體" pitchFamily="65" charset="-120"/>
                <a:ea typeface="標楷體" pitchFamily="65" charset="-120"/>
              </a:rPr>
              <a:t>學生標示作答順序，並將作答區區分作答。</a:t>
            </a:r>
          </a:p>
        </p:txBody>
      </p:sp>
      <p:pic>
        <p:nvPicPr>
          <p:cNvPr id="111620" name="圖片 1"/>
          <p:cNvPicPr>
            <a:picLocks noChangeAspect="1"/>
          </p:cNvPicPr>
          <p:nvPr/>
        </p:nvPicPr>
        <p:blipFill>
          <a:blip r:embed="rId2"/>
          <a:srcRect/>
          <a:stretch>
            <a:fillRect/>
          </a:stretch>
        </p:blipFill>
        <p:spPr bwMode="auto">
          <a:xfrm>
            <a:off x="1149381" y="1373507"/>
            <a:ext cx="4643436" cy="4755012"/>
          </a:xfrm>
          <a:prstGeom prst="rect">
            <a:avLst/>
          </a:prstGeom>
          <a:noFill/>
          <a:ln w="9525">
            <a:solidFill>
              <a:schemeClr val="tx1"/>
            </a:solidFill>
            <a:miter lim="800000"/>
            <a:headEnd/>
            <a:tailEnd/>
          </a:ln>
        </p:spPr>
      </p:pic>
      <p:pic>
        <p:nvPicPr>
          <p:cNvPr id="111621" name="圖片 1"/>
          <p:cNvPicPr>
            <a:picLocks noChangeAspect="1"/>
          </p:cNvPicPr>
          <p:nvPr/>
        </p:nvPicPr>
        <p:blipFill>
          <a:blip r:embed="rId3"/>
          <a:srcRect/>
          <a:stretch>
            <a:fillRect/>
          </a:stretch>
        </p:blipFill>
        <p:spPr bwMode="auto">
          <a:xfrm>
            <a:off x="6283326" y="2253121"/>
            <a:ext cx="4853234" cy="4390567"/>
          </a:xfrm>
          <a:prstGeom prst="rect">
            <a:avLst/>
          </a:prstGeom>
          <a:noFill/>
          <a:ln w="9525">
            <a:solidFill>
              <a:schemeClr val="tx1"/>
            </a:solid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標題 1"/>
          <p:cNvSpPr>
            <a:spLocks noGrp="1"/>
          </p:cNvSpPr>
          <p:nvPr>
            <p:ph type="title" idx="4294967295"/>
          </p:nvPr>
        </p:nvSpPr>
        <p:spPr>
          <a:xfrm>
            <a:off x="1524000" y="185738"/>
            <a:ext cx="8229600" cy="1143000"/>
          </a:xfrm>
        </p:spPr>
        <p:txBody>
          <a:bodyPr/>
          <a:lstStyle/>
          <a:p>
            <a:r>
              <a:rPr lang="zh-TW" altLang="en-US" sz="4800" dirty="0">
                <a:latin typeface="標楷體" pitchFamily="65" charset="-120"/>
                <a:ea typeface="標楷體" pitchFamily="65" charset="-120"/>
              </a:rPr>
              <a:t>將題目圖形畫在作答區內</a:t>
            </a:r>
          </a:p>
        </p:txBody>
      </p:sp>
      <p:sp>
        <p:nvSpPr>
          <p:cNvPr id="112643" name="內容版面配置區 2"/>
          <p:cNvSpPr>
            <a:spLocks noGrp="1"/>
          </p:cNvSpPr>
          <p:nvPr>
            <p:ph idx="4294967295"/>
          </p:nvPr>
        </p:nvSpPr>
        <p:spPr>
          <a:xfrm>
            <a:off x="7140576" y="1412875"/>
            <a:ext cx="4644056" cy="2808213"/>
          </a:xfrm>
        </p:spPr>
        <p:txBody>
          <a:bodyPr/>
          <a:lstStyle/>
          <a:p>
            <a:r>
              <a:rPr lang="zh-TW" altLang="en-US" dirty="0">
                <a:latin typeface="標楷體" pitchFamily="65" charset="-120"/>
                <a:ea typeface="標楷體" pitchFamily="65" charset="-120"/>
              </a:rPr>
              <a:t>學生如自行在題目的圖形上標示記號，並使用該記號作答時，需將題目圖形及使用的記號畫記在作答區內。</a:t>
            </a:r>
          </a:p>
        </p:txBody>
      </p:sp>
      <p:pic>
        <p:nvPicPr>
          <p:cNvPr id="112644" name="圖片 1"/>
          <p:cNvPicPr>
            <a:picLocks noChangeAspect="1"/>
          </p:cNvPicPr>
          <p:nvPr/>
        </p:nvPicPr>
        <p:blipFill>
          <a:blip r:embed="rId2"/>
          <a:srcRect/>
          <a:stretch>
            <a:fillRect/>
          </a:stretch>
        </p:blipFill>
        <p:spPr bwMode="auto">
          <a:xfrm>
            <a:off x="1631504" y="1244599"/>
            <a:ext cx="5188396" cy="5293477"/>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標題 1"/>
          <p:cNvSpPr>
            <a:spLocks noGrp="1"/>
          </p:cNvSpPr>
          <p:nvPr>
            <p:ph type="title" idx="4294967295"/>
          </p:nvPr>
        </p:nvSpPr>
        <p:spPr>
          <a:xfrm>
            <a:off x="2438400" y="260350"/>
            <a:ext cx="8229600" cy="1143000"/>
          </a:xfrm>
        </p:spPr>
        <p:txBody>
          <a:bodyPr/>
          <a:lstStyle/>
          <a:p>
            <a:r>
              <a:rPr lang="zh-TW" altLang="en-US">
                <a:latin typeface="標楷體" pitchFamily="65" charset="-120"/>
                <a:ea typeface="標楷體" pitchFamily="65" charset="-120"/>
              </a:rPr>
              <a:t>違規卷</a:t>
            </a:r>
          </a:p>
        </p:txBody>
      </p:sp>
      <p:sp>
        <p:nvSpPr>
          <p:cNvPr id="113667" name="內容版面配置區 2"/>
          <p:cNvSpPr>
            <a:spLocks noGrp="1"/>
          </p:cNvSpPr>
          <p:nvPr>
            <p:ph idx="4294967295"/>
          </p:nvPr>
        </p:nvSpPr>
        <p:spPr>
          <a:xfrm>
            <a:off x="6453188" y="1143001"/>
            <a:ext cx="4214812" cy="1801813"/>
          </a:xfrm>
        </p:spPr>
        <p:txBody>
          <a:bodyPr/>
          <a:lstStyle/>
          <a:p>
            <a:r>
              <a:rPr lang="zh-TW" altLang="en-US">
                <a:latin typeface="標楷體" pitchFamily="65" charset="-120"/>
                <a:ea typeface="標楷體" pitchFamily="65" charset="-120"/>
              </a:rPr>
              <a:t>作答區中書寫與解題無關之文字、作圖。</a:t>
            </a:r>
          </a:p>
        </p:txBody>
      </p:sp>
      <p:pic>
        <p:nvPicPr>
          <p:cNvPr id="113668" name="圖片 4" descr="2.png"/>
          <p:cNvPicPr>
            <a:picLocks noChangeAspect="1"/>
          </p:cNvPicPr>
          <p:nvPr/>
        </p:nvPicPr>
        <p:blipFill>
          <a:blip r:embed="rId2"/>
          <a:srcRect/>
          <a:stretch>
            <a:fillRect/>
          </a:stretch>
        </p:blipFill>
        <p:spPr bwMode="auto">
          <a:xfrm>
            <a:off x="1881188" y="1285875"/>
            <a:ext cx="4087812" cy="3944938"/>
          </a:xfrm>
          <a:prstGeom prst="rect">
            <a:avLst/>
          </a:prstGeom>
          <a:noFill/>
          <a:ln w="9525">
            <a:solidFill>
              <a:schemeClr val="tx1"/>
            </a:solidFill>
            <a:miter lim="800000"/>
            <a:headEnd/>
            <a:tailEnd/>
          </a:ln>
        </p:spPr>
      </p:pic>
      <p:pic>
        <p:nvPicPr>
          <p:cNvPr id="113669" name="Picture 2" descr="C:\Documents and Settings\liying\桌面\違規卷\105141212M.jpg"/>
          <p:cNvPicPr>
            <a:picLocks noChangeAspect="1" noChangeArrowheads="1"/>
          </p:cNvPicPr>
          <p:nvPr/>
        </p:nvPicPr>
        <p:blipFill>
          <a:blip r:embed="rId3"/>
          <a:srcRect/>
          <a:stretch>
            <a:fillRect/>
          </a:stretch>
        </p:blipFill>
        <p:spPr bwMode="auto">
          <a:xfrm>
            <a:off x="6491289" y="2357439"/>
            <a:ext cx="3819525" cy="4143375"/>
          </a:xfrm>
          <a:prstGeom prst="rect">
            <a:avLst/>
          </a:prstGeom>
          <a:noFill/>
          <a:ln w="9525">
            <a:solidFill>
              <a:schemeClr val="tx1"/>
            </a:solid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p:cNvSpPr>
          <p:nvPr>
            <p:ph type="title" idx="4294967295"/>
          </p:nvPr>
        </p:nvSpPr>
        <p:spPr>
          <a:xfrm>
            <a:off x="1847528" y="2204864"/>
            <a:ext cx="8050088" cy="2304901"/>
          </a:xfrm>
        </p:spPr>
        <p:txBody>
          <a:bodyPr/>
          <a:lstStyle/>
          <a:p>
            <a:pPr eaLnBrk="1" hangingPunct="1"/>
            <a:r>
              <a:rPr lang="zh-TW" altLang="en-US" sz="6000" dirty="0">
                <a:latin typeface="微軟正黑體" pitchFamily="34" charset="-120"/>
                <a:ea typeface="標楷體" pitchFamily="65" charset="-120"/>
              </a:rPr>
              <a:t>寫作測驗</a:t>
            </a:r>
            <a:r>
              <a:rPr lang="en-US" altLang="zh-TW" sz="6000" dirty="0">
                <a:latin typeface="微軟正黑體" pitchFamily="34" charset="-120"/>
                <a:ea typeface="標楷體" pitchFamily="65" charset="-120"/>
              </a:rPr>
              <a:t/>
            </a:r>
            <a:br>
              <a:rPr lang="en-US" altLang="zh-TW" sz="6000" dirty="0">
                <a:latin typeface="微軟正黑體" pitchFamily="34" charset="-120"/>
                <a:ea typeface="標楷體" pitchFamily="65" charset="-120"/>
              </a:rPr>
            </a:br>
            <a:r>
              <a:rPr lang="zh-TW" altLang="en-US" sz="6000" dirty="0">
                <a:latin typeface="微軟正黑體" pitchFamily="34" charset="-120"/>
                <a:ea typeface="標楷體" pitchFamily="65" charset="-120"/>
              </a:rPr>
              <a:t>評分說明</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F47AD18-E8BF-4638-93FE-DD7E6510E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456" y="476672"/>
            <a:ext cx="9865095" cy="6305550"/>
          </a:xfrm>
          <a:prstGeom prst="rect">
            <a:avLst/>
          </a:prstGeom>
        </p:spPr>
      </p:pic>
    </p:spTree>
    <p:custDataLst>
      <p:tags r:id="rId1"/>
    </p:custDataLst>
    <p:extLst>
      <p:ext uri="{BB962C8B-B14F-4D97-AF65-F5344CB8AC3E}">
        <p14:creationId xmlns:p14="http://schemas.microsoft.com/office/powerpoint/2010/main" val="2391060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3071557-FBAA-4BA9-ABEF-59F469A5E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464" y="548680"/>
            <a:ext cx="9649072" cy="6038850"/>
          </a:xfrm>
          <a:prstGeom prst="rect">
            <a:avLst/>
          </a:prstGeom>
        </p:spPr>
      </p:pic>
    </p:spTree>
    <p:custDataLst>
      <p:tags r:id="rId1"/>
    </p:custDataLst>
    <p:extLst>
      <p:ext uri="{BB962C8B-B14F-4D97-AF65-F5344CB8AC3E}">
        <p14:creationId xmlns:p14="http://schemas.microsoft.com/office/powerpoint/2010/main" val="7154640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DEC8AC38-CE9B-4BC0-969B-309184E2896B}"/>
              </a:ext>
            </a:extLst>
          </p:cNvPr>
          <p:cNvPicPr>
            <a:picLocks noChangeAspect="1"/>
          </p:cNvPicPr>
          <p:nvPr/>
        </p:nvPicPr>
        <p:blipFill>
          <a:blip r:embed="rId3"/>
          <a:stretch>
            <a:fillRect/>
          </a:stretch>
        </p:blipFill>
        <p:spPr>
          <a:xfrm>
            <a:off x="1271464" y="23337"/>
            <a:ext cx="9721080" cy="6811326"/>
          </a:xfrm>
          <a:prstGeom prst="rect">
            <a:avLst/>
          </a:prstGeom>
        </p:spPr>
      </p:pic>
    </p:spTree>
    <p:custDataLst>
      <p:tags r:id="rId1"/>
    </p:custDataLst>
    <p:extLst>
      <p:ext uri="{BB962C8B-B14F-4D97-AF65-F5344CB8AC3E}">
        <p14:creationId xmlns:p14="http://schemas.microsoft.com/office/powerpoint/2010/main" val="500252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ChangeArrowheads="1"/>
          </p:cNvSpPr>
          <p:nvPr/>
        </p:nvSpPr>
        <p:spPr bwMode="auto">
          <a:xfrm>
            <a:off x="1735138" y="1255923"/>
            <a:ext cx="181822" cy="586957"/>
          </a:xfrm>
          <a:prstGeom prst="rect">
            <a:avLst/>
          </a:prstGeom>
          <a:noFill/>
          <a:ln w="9525">
            <a:noFill/>
            <a:miter lim="800000"/>
            <a:headEnd/>
            <a:tailEnd/>
          </a:ln>
        </p:spPr>
        <p:txBody>
          <a:bodyPr wrap="none" lIns="90000" tIns="46800" rIns="90000" bIns="46800" anchor="ctr">
            <a:spAutoFit/>
          </a:bodyPr>
          <a:lstStyle/>
          <a:p>
            <a:pPr eaLnBrk="1" hangingPunct="1"/>
            <a:endParaRPr lang="zh-TW" altLang="en-US"/>
          </a:p>
        </p:txBody>
      </p:sp>
      <p:sp>
        <p:nvSpPr>
          <p:cNvPr id="21508" name="Rectangle 3"/>
          <p:cNvSpPr>
            <a:spLocks noChangeArrowheads="1"/>
          </p:cNvSpPr>
          <p:nvPr/>
        </p:nvSpPr>
        <p:spPr bwMode="auto">
          <a:xfrm>
            <a:off x="1199456" y="1280986"/>
            <a:ext cx="10657183" cy="956288"/>
          </a:xfrm>
          <a:prstGeom prst="rect">
            <a:avLst/>
          </a:prstGeom>
          <a:noFill/>
          <a:ln w="9525">
            <a:noFill/>
            <a:miter lim="800000"/>
            <a:headEnd/>
            <a:tailEnd/>
          </a:ln>
        </p:spPr>
        <p:txBody>
          <a:bodyPr wrap="square" lIns="90000" tIns="46800" rIns="90000" bIns="46800" anchor="ctr">
            <a:spAutoFit/>
          </a:bodyPr>
          <a:lstStyle/>
          <a:p>
            <a:pPr eaLnBrk="1" hangingPunct="1"/>
            <a:r>
              <a:rPr lang="en-US" altLang="zh-TW" sz="2800" dirty="0">
                <a:solidFill>
                  <a:srgbClr val="000099"/>
                </a:solidFill>
                <a:latin typeface="標楷體" pitchFamily="65" charset="-120"/>
              </a:rPr>
              <a:t>103</a:t>
            </a:r>
            <a:r>
              <a:rPr lang="zh-TW" altLang="en-US" sz="2800" dirty="0">
                <a:solidFill>
                  <a:srgbClr val="000099"/>
                </a:solidFill>
                <a:latin typeface="標楷體" pitchFamily="65" charset="-120"/>
              </a:rPr>
              <a:t>學年度至</a:t>
            </a:r>
            <a:r>
              <a:rPr lang="en-US" altLang="zh-TW" sz="2800" dirty="0">
                <a:solidFill>
                  <a:srgbClr val="000099"/>
                </a:solidFill>
                <a:latin typeface="標楷體" pitchFamily="65" charset="-120"/>
              </a:rPr>
              <a:t>115</a:t>
            </a:r>
            <a:r>
              <a:rPr lang="zh-TW" altLang="en-US" sz="2800" dirty="0">
                <a:solidFill>
                  <a:srgbClr val="000099"/>
                </a:solidFill>
                <a:latin typeface="標楷體" pitchFamily="65" charset="-120"/>
              </a:rPr>
              <a:t>學年度桃園市國中畢業生將由每年</a:t>
            </a:r>
            <a:r>
              <a:rPr lang="en-US" altLang="zh-TW" sz="2800" dirty="0">
                <a:solidFill>
                  <a:srgbClr val="000099"/>
                </a:solidFill>
                <a:latin typeface="標楷體" pitchFamily="65" charset="-120"/>
              </a:rPr>
              <a:t>2</a:t>
            </a:r>
            <a:r>
              <a:rPr lang="zh-TW" altLang="en-US" sz="2800" dirty="0">
                <a:solidFill>
                  <a:srgbClr val="000099"/>
                </a:solidFill>
                <a:latin typeface="標楷體" pitchFamily="65" charset="-120"/>
              </a:rPr>
              <a:t>萬</a:t>
            </a:r>
            <a:r>
              <a:rPr lang="en-US" altLang="zh-TW" sz="2800" dirty="0">
                <a:solidFill>
                  <a:srgbClr val="000099"/>
                </a:solidFill>
                <a:latin typeface="標楷體" pitchFamily="65" charset="-120"/>
              </a:rPr>
              <a:t>8,554</a:t>
            </a:r>
            <a:r>
              <a:rPr lang="zh-TW" altLang="en-US" sz="2800" dirty="0">
                <a:solidFill>
                  <a:srgbClr val="000099"/>
                </a:solidFill>
                <a:latin typeface="標楷體" pitchFamily="65" charset="-120"/>
              </a:rPr>
              <a:t>人降至</a:t>
            </a:r>
            <a:r>
              <a:rPr lang="en-US" altLang="zh-TW" sz="2800" dirty="0">
                <a:solidFill>
                  <a:srgbClr val="000099"/>
                </a:solidFill>
                <a:latin typeface="標楷體" pitchFamily="65" charset="-120"/>
              </a:rPr>
              <a:t>2</a:t>
            </a:r>
            <a:r>
              <a:rPr lang="zh-TW" altLang="en-US" sz="2800" dirty="0">
                <a:solidFill>
                  <a:srgbClr val="000099"/>
                </a:solidFill>
                <a:latin typeface="標楷體" pitchFamily="65" charset="-120"/>
              </a:rPr>
              <a:t>萬</a:t>
            </a:r>
            <a:r>
              <a:rPr lang="en-US" altLang="zh-TW" sz="2800" dirty="0">
                <a:solidFill>
                  <a:srgbClr val="000099"/>
                </a:solidFill>
                <a:latin typeface="標楷體" pitchFamily="65" charset="-120"/>
              </a:rPr>
              <a:t>3,231</a:t>
            </a:r>
            <a:r>
              <a:rPr lang="zh-TW" altLang="en-US" sz="2800" dirty="0">
                <a:solidFill>
                  <a:srgbClr val="000099"/>
                </a:solidFill>
                <a:latin typeface="標楷體" pitchFamily="65" charset="-120"/>
              </a:rPr>
              <a:t>人。 </a:t>
            </a:r>
          </a:p>
        </p:txBody>
      </p:sp>
      <p:sp>
        <p:nvSpPr>
          <p:cNvPr id="185348" name="Rectangle 4"/>
          <p:cNvSpPr>
            <a:spLocks noChangeArrowheads="1"/>
          </p:cNvSpPr>
          <p:nvPr/>
        </p:nvSpPr>
        <p:spPr bwMode="auto">
          <a:xfrm>
            <a:off x="2309269" y="424926"/>
            <a:ext cx="7573462" cy="830997"/>
          </a:xfrm>
          <a:prstGeom prst="rect">
            <a:avLst/>
          </a:prstGeom>
          <a:noFill/>
          <a:ln>
            <a:noFill/>
          </a:ln>
          <a:effectLst/>
        </p:spPr>
        <p:txBody>
          <a:bodyPr wrap="square">
            <a:spAutoFit/>
          </a:bodyPr>
          <a:lstStyle/>
          <a:p>
            <a:pPr algn="ctr" eaLnBrk="1" hangingPunct="1">
              <a:defRPr/>
            </a:pPr>
            <a:r>
              <a:rPr lang="zh-TW" altLang="en-US" sz="4800" dirty="0">
                <a:effectLst>
                  <a:outerShdw blurRad="38100" dist="38100" dir="2700000" algn="tl">
                    <a:srgbClr val="FFFFFF"/>
                  </a:outerShdw>
                </a:effectLst>
                <a:latin typeface="標楷體" pitchFamily="65" charset="-120"/>
                <a:ea typeface="標楷體" pitchFamily="65" charset="-120"/>
              </a:rPr>
              <a:t>本市國中畢業生數趨勢圖</a:t>
            </a:r>
          </a:p>
        </p:txBody>
      </p:sp>
      <p:graphicFrame>
        <p:nvGraphicFramePr>
          <p:cNvPr id="6" name="圖表 5"/>
          <p:cNvGraphicFramePr>
            <a:graphicFrameLocks/>
          </p:cNvGraphicFramePr>
          <p:nvPr>
            <p:extLst>
              <p:ext uri="{D42A27DB-BD31-4B8C-83A1-F6EECF244321}">
                <p14:modId xmlns:p14="http://schemas.microsoft.com/office/powerpoint/2010/main" val="2331571802"/>
              </p:ext>
            </p:extLst>
          </p:nvPr>
        </p:nvGraphicFramePr>
        <p:xfrm>
          <a:off x="1569174" y="2229456"/>
          <a:ext cx="9001000" cy="4684049"/>
        </p:xfrm>
        <a:graphic>
          <a:graphicData uri="http://schemas.openxmlformats.org/drawingml/2006/chart">
            <c:chart xmlns:c="http://schemas.openxmlformats.org/drawingml/2006/chart" xmlns:r="http://schemas.openxmlformats.org/officeDocument/2006/relationships" r:id="rId2"/>
          </a:graphicData>
        </a:graphic>
      </p:graphicFrame>
      <p:sp>
        <p:nvSpPr>
          <p:cNvPr id="2" name="文字方塊 1">
            <a:extLst>
              <a:ext uri="{FF2B5EF4-FFF2-40B4-BE49-F238E27FC236}">
                <a16:creationId xmlns:a16="http://schemas.microsoft.com/office/drawing/2014/main" id="{C3AEFDC6-0599-42B7-B623-2A45BA39B6ED}"/>
              </a:ext>
            </a:extLst>
          </p:cNvPr>
          <p:cNvSpPr txBox="1"/>
          <p:nvPr/>
        </p:nvSpPr>
        <p:spPr>
          <a:xfrm>
            <a:off x="7896200" y="3171153"/>
            <a:ext cx="648072" cy="584775"/>
          </a:xfrm>
          <a:prstGeom prst="rect">
            <a:avLst/>
          </a:prstGeom>
          <a:noFill/>
          <a:ln w="38100">
            <a:solidFill>
              <a:srgbClr val="FF0000"/>
            </a:solidFill>
          </a:ln>
        </p:spPr>
        <p:txBody>
          <a:bodyPr wrap="square" rtlCol="0">
            <a:spAutoFit/>
          </a:bodyPr>
          <a:lstStyle/>
          <a:p>
            <a:endParaRPr lang="zh-TW" altLang="en-US" dirty="0">
              <a:ln w="38100">
                <a:solidFill>
                  <a:srgbClr val="FF0000"/>
                </a:solidFill>
              </a:ln>
            </a:endParaRP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AA996C48-FC5A-404A-A754-D703945E58F8}"/>
              </a:ext>
            </a:extLst>
          </p:cNvPr>
          <p:cNvPicPr>
            <a:picLocks noChangeAspect="1"/>
          </p:cNvPicPr>
          <p:nvPr/>
        </p:nvPicPr>
        <p:blipFill>
          <a:blip r:embed="rId3"/>
          <a:stretch>
            <a:fillRect/>
          </a:stretch>
        </p:blipFill>
        <p:spPr>
          <a:xfrm>
            <a:off x="11482" y="407407"/>
            <a:ext cx="6444558" cy="6460853"/>
          </a:xfrm>
          <a:prstGeom prst="rect">
            <a:avLst/>
          </a:prstGeom>
        </p:spPr>
      </p:pic>
      <p:pic>
        <p:nvPicPr>
          <p:cNvPr id="4" name="圖片 3">
            <a:extLst>
              <a:ext uri="{FF2B5EF4-FFF2-40B4-BE49-F238E27FC236}">
                <a16:creationId xmlns:a16="http://schemas.microsoft.com/office/drawing/2014/main" id="{0E823DAC-DD7B-43C9-9A48-5B27D4966829}"/>
              </a:ext>
            </a:extLst>
          </p:cNvPr>
          <p:cNvPicPr>
            <a:picLocks noChangeAspect="1"/>
          </p:cNvPicPr>
          <p:nvPr/>
        </p:nvPicPr>
        <p:blipFill>
          <a:blip r:embed="rId4"/>
          <a:stretch>
            <a:fillRect/>
          </a:stretch>
        </p:blipFill>
        <p:spPr>
          <a:xfrm>
            <a:off x="5869967" y="407407"/>
            <a:ext cx="6309907" cy="3453641"/>
          </a:xfrm>
          <a:prstGeom prst="rect">
            <a:avLst/>
          </a:prstGeom>
        </p:spPr>
      </p:pic>
    </p:spTree>
    <p:custDataLst>
      <p:tags r:id="rId1"/>
    </p:custDataLst>
    <p:extLst>
      <p:ext uri="{BB962C8B-B14F-4D97-AF65-F5344CB8AC3E}">
        <p14:creationId xmlns:p14="http://schemas.microsoft.com/office/powerpoint/2010/main" val="8531401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FA9527B0-D48A-48F7-ADDF-18051412DEDC}"/>
              </a:ext>
            </a:extLst>
          </p:cNvPr>
          <p:cNvPicPr>
            <a:picLocks noChangeAspect="1"/>
          </p:cNvPicPr>
          <p:nvPr/>
        </p:nvPicPr>
        <p:blipFill>
          <a:blip r:embed="rId3"/>
          <a:stretch>
            <a:fillRect/>
          </a:stretch>
        </p:blipFill>
        <p:spPr>
          <a:xfrm>
            <a:off x="1343472" y="67641"/>
            <a:ext cx="9433048" cy="6771620"/>
          </a:xfrm>
          <a:prstGeom prst="rect">
            <a:avLst/>
          </a:prstGeom>
        </p:spPr>
      </p:pic>
    </p:spTree>
    <p:custDataLst>
      <p:tags r:id="rId1"/>
    </p:custDataLst>
    <p:extLst>
      <p:ext uri="{BB962C8B-B14F-4D97-AF65-F5344CB8AC3E}">
        <p14:creationId xmlns:p14="http://schemas.microsoft.com/office/powerpoint/2010/main" val="6191485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標題 1"/>
          <p:cNvSpPr>
            <a:spLocks noGrp="1"/>
          </p:cNvSpPr>
          <p:nvPr>
            <p:ph type="title" idx="4294967295"/>
          </p:nvPr>
        </p:nvSpPr>
        <p:spPr>
          <a:xfrm>
            <a:off x="2438400" y="269776"/>
            <a:ext cx="8229600" cy="1143000"/>
          </a:xfrm>
        </p:spPr>
        <p:txBody>
          <a:bodyPr/>
          <a:lstStyle/>
          <a:p>
            <a:pPr eaLnBrk="1" hangingPunct="1"/>
            <a:r>
              <a:rPr lang="zh-TW" altLang="en-US" sz="4800" dirty="0">
                <a:latin typeface="標楷體" pitchFamily="65" charset="-120"/>
                <a:ea typeface="標楷體" pitchFamily="65" charset="-120"/>
              </a:rPr>
              <a:t>寫作測驗評量的能力</a:t>
            </a:r>
          </a:p>
        </p:txBody>
      </p:sp>
      <p:sp>
        <p:nvSpPr>
          <p:cNvPr id="115715" name="內容版面配置區 2"/>
          <p:cNvSpPr>
            <a:spLocks noGrp="1"/>
          </p:cNvSpPr>
          <p:nvPr>
            <p:ph idx="4294967295"/>
          </p:nvPr>
        </p:nvSpPr>
        <p:spPr>
          <a:xfrm>
            <a:off x="587388" y="1916832"/>
            <a:ext cx="11017224" cy="3744887"/>
          </a:xfrm>
        </p:spPr>
        <p:txBody>
          <a:bodyPr/>
          <a:lstStyle/>
          <a:p>
            <a:pPr marL="0" indent="0" algn="just" eaLnBrk="1">
              <a:lnSpc>
                <a:spcPct val="90000"/>
              </a:lnSpc>
              <a:spcAft>
                <a:spcPts val="600"/>
              </a:spcAft>
              <a:buNone/>
            </a:pPr>
            <a:r>
              <a:rPr lang="zh-TW" altLang="en-US" sz="3000" dirty="0">
                <a:latin typeface="標楷體" pitchFamily="65" charset="-120"/>
                <a:ea typeface="標楷體" pitchFamily="65" charset="-120"/>
              </a:rPr>
              <a:t>檢測國中畢業生</a:t>
            </a:r>
            <a:r>
              <a:rPr lang="zh-TW" altLang="en-US" sz="3000" dirty="0">
                <a:solidFill>
                  <a:srgbClr val="0000FF"/>
                </a:solidFill>
                <a:latin typeface="標楷體" pitchFamily="65" charset="-120"/>
                <a:ea typeface="標楷體" pitchFamily="65" charset="-120"/>
              </a:rPr>
              <a:t>表達經驗見聞</a:t>
            </a:r>
            <a:r>
              <a:rPr lang="zh-TW" altLang="en-US" sz="3000" dirty="0">
                <a:latin typeface="標楷體" pitchFamily="65" charset="-120"/>
                <a:ea typeface="標楷體" pitchFamily="65" charset="-120"/>
              </a:rPr>
              <a:t>和</a:t>
            </a:r>
            <a:r>
              <a:rPr lang="zh-TW" altLang="en-US" sz="3000" dirty="0">
                <a:solidFill>
                  <a:srgbClr val="0000FF"/>
                </a:solidFill>
                <a:latin typeface="標楷體" pitchFamily="65" charset="-120"/>
                <a:ea typeface="標楷體" pitchFamily="65" charset="-120"/>
              </a:rPr>
              <a:t>情感思想的綜合語文能力。</a:t>
            </a:r>
            <a:endParaRPr lang="zh-TW" altLang="en-US" sz="3000" dirty="0">
              <a:latin typeface="標楷體" pitchFamily="65" charset="-120"/>
              <a:ea typeface="標楷體" pitchFamily="65" charset="-120"/>
            </a:endParaRP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立意與取材</a:t>
            </a:r>
            <a:r>
              <a:rPr lang="zh-TW" altLang="en-US" sz="2800" dirty="0">
                <a:latin typeface="標楷體" pitchFamily="65" charset="-120"/>
                <a:ea typeface="標楷體" pitchFamily="65" charset="-120"/>
              </a:rPr>
              <a:t>：能依不同的寫作目的，統整閱讀內容、篩選合適素材，以表現個人意念。</a:t>
            </a: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結構組織</a:t>
            </a:r>
            <a:r>
              <a:rPr lang="zh-TW" altLang="en-US" sz="2800" dirty="0">
                <a:latin typeface="標楷體" pitchFamily="65" charset="-120"/>
                <a:ea typeface="標楷體" pitchFamily="65" charset="-120"/>
              </a:rPr>
              <a:t>：能掌握寫作步驟，首尾連貫，組織完整篇章。</a:t>
            </a: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遣詞造句</a:t>
            </a:r>
            <a:r>
              <a:rPr lang="zh-TW" altLang="en-US" sz="2800" dirty="0">
                <a:latin typeface="標楷體" pitchFamily="65" charset="-120"/>
                <a:ea typeface="標楷體" pitchFamily="65" charset="-120"/>
              </a:rPr>
              <a:t>：能正確使用本國語文，</a:t>
            </a:r>
            <a:r>
              <a:rPr lang="zh-TW" altLang="en-US" sz="2600" dirty="0">
                <a:latin typeface="標楷體" pitchFamily="65" charset="-120"/>
                <a:ea typeface="標楷體" pitchFamily="65" charset="-120"/>
              </a:rPr>
              <a:t>適當的遣詞用字、運用各種句型及修辭寫作。</a:t>
            </a:r>
            <a:endParaRPr lang="zh-TW" altLang="en-US" sz="2800" dirty="0">
              <a:latin typeface="標楷體" pitchFamily="65" charset="-120"/>
              <a:ea typeface="標楷體" pitchFamily="65" charset="-120"/>
            </a:endParaRPr>
          </a:p>
          <a:p>
            <a:pPr marL="0" indent="0" algn="just" eaLnBrk="1">
              <a:lnSpc>
                <a:spcPct val="90000"/>
              </a:lnSpc>
              <a:buFont typeface="Wingdings" pitchFamily="2" charset="2"/>
              <a:buChar char="u"/>
            </a:pPr>
            <a:r>
              <a:rPr lang="zh-TW" altLang="en-US" sz="2800" b="1" dirty="0">
                <a:latin typeface="標楷體" pitchFamily="65" charset="-120"/>
                <a:ea typeface="標楷體" pitchFamily="65" charset="-120"/>
              </a:rPr>
              <a:t>錯別字、格式及標點符號</a:t>
            </a:r>
            <a:r>
              <a:rPr lang="zh-TW" altLang="en-US" sz="2800" dirty="0">
                <a:latin typeface="標楷體" pitchFamily="65" charset="-120"/>
                <a:ea typeface="標楷體" pitchFamily="65" charset="-120"/>
              </a:rPr>
              <a:t>：能正確運用文字、格式及標點符號。</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標題 1"/>
          <p:cNvSpPr>
            <a:spLocks noGrp="1"/>
          </p:cNvSpPr>
          <p:nvPr>
            <p:ph type="title" idx="4294967295"/>
          </p:nvPr>
        </p:nvSpPr>
        <p:spPr>
          <a:xfrm>
            <a:off x="1524000" y="274638"/>
            <a:ext cx="8229600" cy="1143000"/>
          </a:xfrm>
        </p:spPr>
        <p:txBody>
          <a:bodyPr/>
          <a:lstStyle/>
          <a:p>
            <a:r>
              <a:rPr lang="zh-TW" altLang="en-US">
                <a:latin typeface="標楷體" pitchFamily="65" charset="-120"/>
                <a:ea typeface="標楷體" pitchFamily="65" charset="-120"/>
              </a:rPr>
              <a:t>答案卷樣式</a:t>
            </a:r>
          </a:p>
        </p:txBody>
      </p:sp>
      <p:pic>
        <p:nvPicPr>
          <p:cNvPr id="116739" name="圖片 6" descr="會考_寫作測驗答案卷_0917_一般卷_頁面_1.png"/>
          <p:cNvPicPr>
            <a:picLocks noChangeAspect="1"/>
          </p:cNvPicPr>
          <p:nvPr/>
        </p:nvPicPr>
        <p:blipFill>
          <a:blip r:embed="rId2"/>
          <a:srcRect/>
          <a:stretch>
            <a:fillRect/>
          </a:stretch>
        </p:blipFill>
        <p:spPr bwMode="auto">
          <a:xfrm>
            <a:off x="169601" y="2017874"/>
            <a:ext cx="5903785" cy="4219438"/>
          </a:xfrm>
          <a:prstGeom prst="rect">
            <a:avLst/>
          </a:prstGeom>
          <a:noFill/>
          <a:ln w="9525">
            <a:noFill/>
            <a:miter lim="800000"/>
            <a:headEnd/>
            <a:tailEnd/>
          </a:ln>
        </p:spPr>
      </p:pic>
      <p:pic>
        <p:nvPicPr>
          <p:cNvPr id="116740" name="圖片 6" descr="會考_寫作測驗答案卷_0826_反面.jpg"/>
          <p:cNvPicPr>
            <a:picLocks noChangeAspect="1"/>
          </p:cNvPicPr>
          <p:nvPr/>
        </p:nvPicPr>
        <p:blipFill>
          <a:blip r:embed="rId3"/>
          <a:srcRect/>
          <a:stretch>
            <a:fillRect/>
          </a:stretch>
        </p:blipFill>
        <p:spPr bwMode="auto">
          <a:xfrm>
            <a:off x="6027740" y="1988840"/>
            <a:ext cx="6011783" cy="4248472"/>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idx="4294967295"/>
          </p:nvPr>
        </p:nvSpPr>
        <p:spPr>
          <a:xfrm>
            <a:off x="2438400" y="260648"/>
            <a:ext cx="8229600" cy="1143000"/>
          </a:xfrm>
        </p:spPr>
        <p:txBody>
          <a:bodyPr/>
          <a:lstStyle/>
          <a:p>
            <a:pPr eaLnBrk="1" hangingPunct="1"/>
            <a:r>
              <a:rPr lang="zh-TW" altLang="en-US" sz="4800" dirty="0">
                <a:latin typeface="標楷體" pitchFamily="65" charset="-120"/>
                <a:ea typeface="標楷體" pitchFamily="65" charset="-120"/>
              </a:rPr>
              <a:t>寫作測驗作答注意事項</a:t>
            </a:r>
          </a:p>
        </p:txBody>
      </p:sp>
      <p:sp>
        <p:nvSpPr>
          <p:cNvPr id="117763" name="內容版面配置區 2"/>
          <p:cNvSpPr>
            <a:spLocks noGrp="1"/>
          </p:cNvSpPr>
          <p:nvPr>
            <p:ph idx="4294967295"/>
          </p:nvPr>
        </p:nvSpPr>
        <p:spPr>
          <a:xfrm>
            <a:off x="371364" y="1772817"/>
            <a:ext cx="11449271" cy="3816424"/>
          </a:xfrm>
        </p:spPr>
        <p:txBody>
          <a:bodyPr/>
          <a:lstStyle/>
          <a:p>
            <a:pPr marL="866775" lvl="1" indent="-565150" defTabSz="1511300" eaLnBrk="1" hangingPunct="1">
              <a:lnSpc>
                <a:spcPct val="95000"/>
              </a:lnSpc>
              <a:buFont typeface="Wingdings" pitchFamily="2" charset="2"/>
              <a:buChar char="u"/>
            </a:pPr>
            <a:r>
              <a:rPr lang="zh-TW" altLang="zh-TW" sz="2400" dirty="0">
                <a:latin typeface="標楷體" pitchFamily="65" charset="-120"/>
                <a:ea typeface="標楷體" pitchFamily="65" charset="-120"/>
              </a:rPr>
              <a:t>作答方式：</a:t>
            </a:r>
            <a:r>
              <a:rPr lang="zh-TW" altLang="en-US" sz="2400" dirty="0">
                <a:latin typeface="標楷體" pitchFamily="65" charset="-120"/>
                <a:ea typeface="標楷體" pitchFamily="65" charset="-120"/>
              </a:rPr>
              <a:t>必須仔細閱讀完整試題後，撰寫一篇文章。 </a:t>
            </a:r>
            <a:endParaRPr lang="en-US" altLang="zh-TW" sz="2400" dirty="0">
              <a:latin typeface="標楷體" pitchFamily="65" charset="-120"/>
              <a:ea typeface="標楷體" pitchFamily="65" charset="-120"/>
            </a:endParaRPr>
          </a:p>
          <a:p>
            <a:pPr marL="866775" lvl="1" indent="-565150" defTabSz="1511300" eaLnBrk="1" hangingPunct="1">
              <a:lnSpc>
                <a:spcPct val="95000"/>
              </a:lnSpc>
              <a:buFont typeface="Wingdings" pitchFamily="2" charset="2"/>
              <a:buChar char="u"/>
            </a:pPr>
            <a:r>
              <a:rPr lang="zh-TW" altLang="en-US" sz="2400" dirty="0">
                <a:latin typeface="標楷體" pitchFamily="65" charset="-120"/>
                <a:ea typeface="標楷體" pitchFamily="65" charset="-120"/>
              </a:rPr>
              <a:t>從第一頁右邊第一行開始作答，並不得要求增加答案卷作答。</a:t>
            </a:r>
            <a:endParaRPr lang="en-US" altLang="zh-TW" sz="2400" dirty="0">
              <a:latin typeface="標楷體" pitchFamily="65" charset="-120"/>
              <a:ea typeface="標楷體" pitchFamily="65" charset="-120"/>
            </a:endParaRPr>
          </a:p>
          <a:p>
            <a:pPr marL="806450" indent="-498475" algn="just" defTabSz="1511300" eaLnBrk="1">
              <a:lnSpc>
                <a:spcPct val="95000"/>
              </a:lnSpc>
              <a:buFont typeface="Wingdings" pitchFamily="2" charset="2"/>
              <a:buChar char="u"/>
            </a:pPr>
            <a:r>
              <a:rPr lang="zh-TW" altLang="en-US" sz="2400" b="1" dirty="0">
                <a:latin typeface="標楷體" pitchFamily="65" charset="-120"/>
                <a:ea typeface="標楷體" pitchFamily="65" charset="-120"/>
              </a:rPr>
              <a:t>以下情形影響作答結果呈現，可能影響得分：</a:t>
            </a:r>
            <a:endParaRPr lang="en-US" altLang="zh-TW" sz="2400" b="1" dirty="0">
              <a:latin typeface="標楷體" pitchFamily="65" charset="-120"/>
              <a:ea typeface="標楷體" pitchFamily="65" charset="-120"/>
            </a:endParaRPr>
          </a:p>
          <a:p>
            <a:pPr marL="806450" indent="-498475" algn="just" defTabSz="1511300" eaLnBrk="1">
              <a:lnSpc>
                <a:spcPct val="95000"/>
              </a:lnSpc>
              <a:buNone/>
            </a:pPr>
            <a:r>
              <a:rPr lang="en-US" altLang="zh-TW" sz="2400" b="1" dirty="0">
                <a:latin typeface="標楷體" pitchFamily="65" charset="-120"/>
                <a:ea typeface="標楷體" pitchFamily="65" charset="-120"/>
              </a:rPr>
              <a:t>   </a:t>
            </a:r>
            <a:r>
              <a:rPr lang="zh-TW" altLang="en-US" sz="2400" dirty="0">
                <a:latin typeface="標楷體" pitchFamily="65" charset="-120"/>
                <a:ea typeface="標楷體" pitchFamily="65" charset="-120"/>
              </a:rPr>
              <a:t>未用本國文字書寫（正體字）；未用黑色墨水的筆書寫（</a:t>
            </a:r>
            <a:r>
              <a:rPr lang="zh-TW" altLang="zh-TW" sz="2400" dirty="0">
                <a:latin typeface="標楷體" pitchFamily="65" charset="-120"/>
                <a:ea typeface="標楷體" pitchFamily="65" charset="-120"/>
              </a:rPr>
              <a:t>建議使用</a:t>
            </a:r>
            <a:r>
              <a:rPr lang="en-US" altLang="zh-TW" sz="2400" dirty="0">
                <a:latin typeface="Times New Roman" pitchFamily="18" charset="0"/>
                <a:ea typeface="微軟正黑體" pitchFamily="34" charset="-120"/>
                <a:cs typeface="Times New Roman" pitchFamily="18" charset="0"/>
              </a:rPr>
              <a:t>0.5mm</a:t>
            </a:r>
            <a:r>
              <a:rPr lang="zh-TW" altLang="zh-TW" sz="2400" dirty="0">
                <a:latin typeface="Times New Roman" pitchFamily="18" charset="0"/>
                <a:ea typeface="微軟正黑體" pitchFamily="34" charset="-120"/>
                <a:cs typeface="Times New Roman" pitchFamily="18" charset="0"/>
              </a:rPr>
              <a:t>〜</a:t>
            </a:r>
            <a:r>
              <a:rPr lang="en-US" altLang="zh-TW" sz="2400" dirty="0">
                <a:latin typeface="Times New Roman" pitchFamily="18" charset="0"/>
                <a:ea typeface="微軟正黑體" pitchFamily="34" charset="-120"/>
                <a:cs typeface="Times New Roman" pitchFamily="18" charset="0"/>
              </a:rPr>
              <a:t>0.7mm</a:t>
            </a:r>
            <a:r>
              <a:rPr lang="zh-TW" altLang="zh-TW" sz="2400" dirty="0">
                <a:latin typeface="標楷體" pitchFamily="65" charset="-120"/>
                <a:ea typeface="標楷體" pitchFamily="65" charset="-120"/>
              </a:rPr>
              <a:t>之筆尖</a:t>
            </a:r>
            <a:r>
              <a:rPr lang="zh-TW" altLang="en-US" sz="2400" dirty="0">
                <a:latin typeface="標楷體" pitchFamily="65" charset="-120"/>
                <a:ea typeface="標楷體" pitchFamily="65" charset="-120"/>
              </a:rPr>
              <a:t>，且不得使用鉛筆）；書寫內容超出答案卷格線外框。</a:t>
            </a:r>
          </a:p>
          <a:p>
            <a:pPr marL="806450" indent="-498475" algn="just" defTabSz="1511300" eaLnBrk="1">
              <a:lnSpc>
                <a:spcPct val="95000"/>
              </a:lnSpc>
              <a:buFont typeface="Wingdings" pitchFamily="2" charset="2"/>
              <a:buChar char="u"/>
            </a:pPr>
            <a:r>
              <a:rPr lang="zh-TW" altLang="en-US" sz="2400" b="1" dirty="0">
                <a:latin typeface="標楷體" pitchFamily="65" charset="-120"/>
                <a:ea typeface="標楷體" pitchFamily="65" charset="-120"/>
              </a:rPr>
              <a:t>以下情形違反考場規則，將不予計分：</a:t>
            </a:r>
            <a:endParaRPr lang="en-US" altLang="zh-TW" sz="2400" b="1" dirty="0">
              <a:latin typeface="標楷體" pitchFamily="65" charset="-120"/>
              <a:ea typeface="標楷體" pitchFamily="65" charset="-120"/>
            </a:endParaRPr>
          </a:p>
          <a:p>
            <a:pPr marL="806450" indent="-498475" algn="just" defTabSz="1511300" eaLnBrk="1">
              <a:lnSpc>
                <a:spcPct val="95000"/>
              </a:lnSpc>
              <a:buNone/>
            </a:pPr>
            <a:r>
              <a:rPr lang="en-US" altLang="zh-TW" sz="2400" b="1" dirty="0">
                <a:latin typeface="標楷體" pitchFamily="65" charset="-120"/>
                <a:ea typeface="標楷體" pitchFamily="65" charset="-120"/>
              </a:rPr>
              <a:t>   	</a:t>
            </a:r>
            <a:r>
              <a:rPr lang="zh-TW" altLang="en-US" sz="2400" dirty="0">
                <a:latin typeface="標楷體" pitchFamily="65" charset="-120"/>
                <a:ea typeface="標楷體" pitchFamily="65" charset="-120"/>
              </a:rPr>
              <a:t>於答案紙上洩漏私人身分；污損答案卷；或於答案卷上作任何標記。</a:t>
            </a:r>
            <a:endParaRPr lang="en-US" altLang="zh-TW" sz="2400" dirty="0">
              <a:latin typeface="標楷體" pitchFamily="65" charset="-120"/>
              <a:ea typeface="標楷體" pitchFamily="65" charset="-120"/>
            </a:endParaRPr>
          </a:p>
          <a:p>
            <a:pPr marL="866775" lvl="1" indent="-565150" defTabSz="1511300" eaLnBrk="1" hangingPunct="1">
              <a:lnSpc>
                <a:spcPct val="95000"/>
              </a:lnSpc>
              <a:buClr>
                <a:srgbClr val="000000"/>
              </a:buClr>
              <a:buFont typeface="Wingdings" pitchFamily="2" charset="2"/>
              <a:buChar char="u"/>
            </a:pPr>
            <a:r>
              <a:rPr lang="zh-TW" altLang="en-US" sz="2400" dirty="0">
                <a:latin typeface="標楷體" pitchFamily="65" charset="-120"/>
                <a:ea typeface="標楷體" pitchFamily="65" charset="-120"/>
              </a:rPr>
              <a:t>另針對使用詩歌體、完全離題、只抄寫題目或說明及空白卷等考生，因無法判斷其寫作能力，給予其零級分。</a:t>
            </a:r>
          </a:p>
          <a:p>
            <a:pPr marL="866775" lvl="1" indent="-565150" defTabSz="1511300" eaLnBrk="1" hangingPunct="1">
              <a:lnSpc>
                <a:spcPct val="95000"/>
              </a:lnSpc>
              <a:buFont typeface="Wingdings" pitchFamily="2" charset="2"/>
              <a:buChar char="u"/>
            </a:pPr>
            <a:endParaRPr lang="zh-TW" altLang="en-US" sz="2400" dirty="0">
              <a:latin typeface="微軟正黑體" pitchFamily="34" charset="-120"/>
              <a:ea typeface="微軟正黑體" pitchFamily="34" charset="-12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內容版面配置區 4" descr="105030114A.jpg"/>
          <p:cNvPicPr>
            <a:picLocks noChangeAspect="1"/>
          </p:cNvPicPr>
          <p:nvPr/>
        </p:nvPicPr>
        <p:blipFill>
          <a:blip r:embed="rId2"/>
          <a:srcRect/>
          <a:stretch>
            <a:fillRect/>
          </a:stretch>
        </p:blipFill>
        <p:spPr bwMode="auto">
          <a:xfrm>
            <a:off x="2535238" y="404814"/>
            <a:ext cx="8457306" cy="6374350"/>
          </a:xfrm>
          <a:prstGeom prst="rect">
            <a:avLst/>
          </a:prstGeom>
          <a:noFill/>
          <a:ln w="9525">
            <a:noFill/>
            <a:miter lim="800000"/>
            <a:headEnd/>
            <a:tailEnd/>
          </a:ln>
        </p:spPr>
      </p:pic>
      <p:sp>
        <p:nvSpPr>
          <p:cNvPr id="5" name="標題 1"/>
          <p:cNvSpPr txBox="1">
            <a:spLocks/>
          </p:cNvSpPr>
          <p:nvPr/>
        </p:nvSpPr>
        <p:spPr bwMode="auto">
          <a:xfrm>
            <a:off x="1558926" y="274638"/>
            <a:ext cx="1019175" cy="6178550"/>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cs typeface="+mj-cs"/>
              </a:rPr>
              <a:t>墨水不足</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內容版面配置區 4" descr="96260436301-6.JPG"/>
          <p:cNvPicPr>
            <a:picLocks noChangeAspect="1"/>
          </p:cNvPicPr>
          <p:nvPr/>
        </p:nvPicPr>
        <p:blipFill>
          <a:blip r:embed="rId2"/>
          <a:srcRect/>
          <a:stretch>
            <a:fillRect/>
          </a:stretch>
        </p:blipFill>
        <p:spPr bwMode="auto">
          <a:xfrm>
            <a:off x="2566989" y="361949"/>
            <a:ext cx="8353547" cy="6364687"/>
          </a:xfrm>
          <a:prstGeom prst="rect">
            <a:avLst/>
          </a:prstGeom>
          <a:noFill/>
          <a:ln w="9525">
            <a:noFill/>
            <a:miter lim="800000"/>
            <a:headEnd/>
            <a:tailEnd/>
          </a:ln>
        </p:spPr>
      </p:pic>
      <p:sp>
        <p:nvSpPr>
          <p:cNvPr id="5" name="標題 1"/>
          <p:cNvSpPr txBox="1">
            <a:spLocks/>
          </p:cNvSpPr>
          <p:nvPr/>
        </p:nvSpPr>
        <p:spPr bwMode="auto">
          <a:xfrm>
            <a:off x="1558926" y="274638"/>
            <a:ext cx="1019175" cy="6178550"/>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cs typeface="+mj-cs"/>
              </a:rPr>
              <a:t>字體太小</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bwMode="auto">
          <a:xfrm>
            <a:off x="1558926" y="274638"/>
            <a:ext cx="1019175" cy="6178550"/>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cs typeface="+mj-cs"/>
              </a:rPr>
              <a:t>詩歌體</a:t>
            </a:r>
          </a:p>
        </p:txBody>
      </p:sp>
      <p:pic>
        <p:nvPicPr>
          <p:cNvPr id="120835" name="內容版面配置區 4" descr="105073710A.jpg"/>
          <p:cNvPicPr>
            <a:picLocks noGrp="1" noChangeAspect="1" noChangeArrowheads="1"/>
          </p:cNvPicPr>
          <p:nvPr>
            <p:ph idx="4294967295"/>
          </p:nvPr>
        </p:nvPicPr>
        <p:blipFill>
          <a:blip r:embed="rId2"/>
          <a:srcRect/>
          <a:stretch>
            <a:fillRect/>
          </a:stretch>
        </p:blipFill>
        <p:spPr>
          <a:xfrm>
            <a:off x="2711624" y="493714"/>
            <a:ext cx="8195938" cy="6217436"/>
          </a:xfr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FF91BE-3749-411C-9CB8-48E7247C7A76}"/>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4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桃連區主要入學管道</a:t>
            </a:r>
          </a:p>
        </p:txBody>
      </p:sp>
      <p:pic>
        <p:nvPicPr>
          <p:cNvPr id="14339" name="群組 4">
            <a:extLst>
              <a:ext uri="{FF2B5EF4-FFF2-40B4-BE49-F238E27FC236}">
                <a16:creationId xmlns:a16="http://schemas.microsoft.com/office/drawing/2014/main" id="{E0E88659-18E4-4E98-BBE4-93AAEBFD06A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6360" y="4682443"/>
            <a:ext cx="1977826" cy="172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投影片編號版面配置區 5">
            <a:extLst>
              <a:ext uri="{FF2B5EF4-FFF2-40B4-BE49-F238E27FC236}">
                <a16:creationId xmlns:a16="http://schemas.microsoft.com/office/drawing/2014/main" id="{68E2C345-2AEB-4330-905E-6769A8F8C200}"/>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r" eaLnBrk="1" hangingPunct="1">
              <a:spcBef>
                <a:spcPct val="0"/>
              </a:spcBef>
              <a:buFontTx/>
              <a:buNone/>
            </a:pPr>
            <a:fld id="{C6C45BBB-BD2A-4FC7-9B95-0E640AC89EC1}" type="slidenum">
              <a:rPr kumimoji="0" lang="zh-TW" altLang="en-US" sz="1200">
                <a:solidFill>
                  <a:srgbClr val="898989"/>
                </a:solidFill>
                <a:ea typeface="微軟正黑體" panose="020B0604030504040204" pitchFamily="34" charset="-120"/>
              </a:rPr>
              <a:pPr algn="r" eaLnBrk="1" hangingPunct="1">
                <a:spcBef>
                  <a:spcPct val="0"/>
                </a:spcBef>
                <a:buFontTx/>
                <a:buNone/>
              </a:pPr>
              <a:t>79</a:t>
            </a:fld>
            <a:endParaRPr kumimoji="0" lang="zh-TW" altLang="en-US" sz="1200">
              <a:solidFill>
                <a:srgbClr val="898989"/>
              </a:solidFill>
              <a:ea typeface="微軟正黑體" panose="020B0604030504040204" pitchFamily="34" charset="-120"/>
            </a:endParaRPr>
          </a:p>
        </p:txBody>
      </p:sp>
      <p:grpSp>
        <p:nvGrpSpPr>
          <p:cNvPr id="16387" name="群組 17417">
            <a:extLst>
              <a:ext uri="{FF2B5EF4-FFF2-40B4-BE49-F238E27FC236}">
                <a16:creationId xmlns:a16="http://schemas.microsoft.com/office/drawing/2014/main" id="{F19E79B6-3F09-4D41-B613-9D8E1CBB422E}"/>
              </a:ext>
            </a:extLst>
          </p:cNvPr>
          <p:cNvGrpSpPr>
            <a:grpSpLocks/>
          </p:cNvGrpSpPr>
          <p:nvPr/>
        </p:nvGrpSpPr>
        <p:grpSpPr bwMode="auto">
          <a:xfrm>
            <a:off x="991691" y="310019"/>
            <a:ext cx="10621367" cy="6143018"/>
            <a:chOff x="148487" y="2143587"/>
            <a:chExt cx="8766353" cy="4479798"/>
          </a:xfrm>
        </p:grpSpPr>
        <p:sp>
          <p:nvSpPr>
            <p:cNvPr id="3" name="圓角矩形 2">
              <a:extLst>
                <a:ext uri="{FF2B5EF4-FFF2-40B4-BE49-F238E27FC236}">
                  <a16:creationId xmlns:a16="http://schemas.microsoft.com/office/drawing/2014/main" id="{33BC7B7A-FCC6-4F23-9E43-86546AF7CE6D}"/>
                </a:ext>
              </a:extLst>
            </p:cNvPr>
            <p:cNvSpPr/>
            <p:nvPr/>
          </p:nvSpPr>
          <p:spPr>
            <a:xfrm>
              <a:off x="2125311" y="2143587"/>
              <a:ext cx="5088750" cy="7215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r>
                <a:rPr kumimoji="0" lang="en-US" altLang="zh-TW" sz="3800" b="1" dirty="0">
                  <a:latin typeface="標楷體" panose="03000509000000000000" pitchFamily="65" charset="-120"/>
                  <a:ea typeface="標楷體" panose="03000509000000000000" pitchFamily="65" charset="-120"/>
                </a:rPr>
                <a:t>113</a:t>
              </a:r>
              <a:r>
                <a:rPr kumimoji="0" lang="zh-TW" altLang="en-US" sz="3800" b="1" dirty="0">
                  <a:latin typeface="標楷體" panose="03000509000000000000" pitchFamily="65" charset="-120"/>
                  <a:ea typeface="標楷體" panose="03000509000000000000" pitchFamily="65" charset="-120"/>
                </a:rPr>
                <a:t>學年度入學方式示意圖</a:t>
              </a:r>
              <a:endParaRPr kumimoji="0" lang="zh-TW" altLang="en-US" sz="3800" b="1" dirty="0">
                <a:latin typeface="Verdana" panose="020B0604030504040204" pitchFamily="34" charset="0"/>
                <a:ea typeface="微軟正黑體" panose="020B0604030504040204" pitchFamily="34" charset="-120"/>
              </a:endParaRPr>
            </a:p>
          </p:txBody>
        </p:sp>
        <p:grpSp>
          <p:nvGrpSpPr>
            <p:cNvPr id="16392" name="群組 17416">
              <a:extLst>
                <a:ext uri="{FF2B5EF4-FFF2-40B4-BE49-F238E27FC236}">
                  <a16:creationId xmlns:a16="http://schemas.microsoft.com/office/drawing/2014/main" id="{F30B6DC8-C09F-4FFE-8ECC-0361849105C1}"/>
                </a:ext>
              </a:extLst>
            </p:cNvPr>
            <p:cNvGrpSpPr>
              <a:grpSpLocks/>
            </p:cNvGrpSpPr>
            <p:nvPr/>
          </p:nvGrpSpPr>
          <p:grpSpPr bwMode="auto">
            <a:xfrm>
              <a:off x="148487" y="2878969"/>
              <a:ext cx="8766353" cy="3744416"/>
              <a:chOff x="42754" y="2969568"/>
              <a:chExt cx="8766353" cy="3744416"/>
            </a:xfrm>
          </p:grpSpPr>
          <p:cxnSp>
            <p:nvCxnSpPr>
              <p:cNvPr id="26" name="直線單箭頭接點 25">
                <a:extLst>
                  <a:ext uri="{FF2B5EF4-FFF2-40B4-BE49-F238E27FC236}">
                    <a16:creationId xmlns:a16="http://schemas.microsoft.com/office/drawing/2014/main" id="{01552AE3-0D09-400C-BE67-895F4F7D3984}"/>
                  </a:ext>
                </a:extLst>
              </p:cNvPr>
              <p:cNvCxnSpPr/>
              <p:nvPr/>
            </p:nvCxnSpPr>
            <p:spPr>
              <a:xfrm>
                <a:off x="42754" y="6061497"/>
                <a:ext cx="1691616"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grpSp>
            <p:nvGrpSpPr>
              <p:cNvPr id="16394" name="群組 28">
                <a:extLst>
                  <a:ext uri="{FF2B5EF4-FFF2-40B4-BE49-F238E27FC236}">
                    <a16:creationId xmlns:a16="http://schemas.microsoft.com/office/drawing/2014/main" id="{7AE6ACF0-A4BE-4D57-88A6-4563A2FDDFE7}"/>
                  </a:ext>
                </a:extLst>
              </p:cNvPr>
              <p:cNvGrpSpPr>
                <a:grpSpLocks/>
              </p:cNvGrpSpPr>
              <p:nvPr/>
            </p:nvGrpSpPr>
            <p:grpSpPr bwMode="auto">
              <a:xfrm>
                <a:off x="42754" y="2969568"/>
                <a:ext cx="8766353" cy="3744416"/>
                <a:chOff x="179513" y="2996952"/>
                <a:chExt cx="8766353" cy="3744416"/>
              </a:xfrm>
            </p:grpSpPr>
            <p:sp>
              <p:nvSpPr>
                <p:cNvPr id="7" name="圓角矩形 6">
                  <a:extLst>
                    <a:ext uri="{FF2B5EF4-FFF2-40B4-BE49-F238E27FC236}">
                      <a16:creationId xmlns:a16="http://schemas.microsoft.com/office/drawing/2014/main" id="{3BAA199D-8D9A-43C7-98AE-E36BECD7F31F}"/>
                    </a:ext>
                  </a:extLst>
                </p:cNvPr>
                <p:cNvSpPr/>
                <p:nvPr/>
              </p:nvSpPr>
              <p:spPr>
                <a:xfrm>
                  <a:off x="2005707" y="3143277"/>
                  <a:ext cx="6364290" cy="54112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99"/>
                      </a:solidFill>
                      <a:effectLst>
                        <a:outerShdw blurRad="38100" dist="38100" dir="2700000" algn="tl">
                          <a:srgbClr val="000000">
                            <a:alpha val="43137"/>
                          </a:srgbClr>
                        </a:outerShdw>
                      </a:effectLst>
                      <a:latin typeface="標楷體"/>
                      <a:ea typeface="標楷體"/>
                    </a:rPr>
                    <a:t>高中、高職、五專多元入學管道</a:t>
                  </a:r>
                  <a:endParaRPr kumimoji="0" lang="zh-TW" altLang="en-US" sz="2800" b="1" dirty="0">
                    <a:solidFill>
                      <a:srgbClr val="000099"/>
                    </a:solidFill>
                    <a:effectLst>
                      <a:outerShdw blurRad="38100" dist="38100" dir="2700000" algn="tl">
                        <a:srgbClr val="000000">
                          <a:alpha val="43137"/>
                        </a:srgbClr>
                      </a:outerShdw>
                    </a:effectLst>
                  </a:endParaRPr>
                </a:p>
              </p:txBody>
            </p:sp>
            <p:sp>
              <p:nvSpPr>
                <p:cNvPr id="8" name="圓角矩形 7">
                  <a:extLst>
                    <a:ext uri="{FF2B5EF4-FFF2-40B4-BE49-F238E27FC236}">
                      <a16:creationId xmlns:a16="http://schemas.microsoft.com/office/drawing/2014/main" id="{28DD3551-B0E0-43A0-805F-F509AC15940C}"/>
                    </a:ext>
                  </a:extLst>
                </p:cNvPr>
                <p:cNvSpPr/>
                <p:nvPr/>
              </p:nvSpPr>
              <p:spPr>
                <a:xfrm>
                  <a:off x="1908685" y="3789491"/>
                  <a:ext cx="1258148" cy="936381"/>
                </a:xfrm>
                <a:prstGeom prst="roundRect">
                  <a:avLst/>
                </a:prstGeom>
                <a:solidFill>
                  <a:srgbClr val="FFD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免試</a:t>
                  </a:r>
                  <a:r>
                    <a:rPr kumimoji="0" lang="en-US" altLang="zh-TW" sz="2800" b="1" dirty="0">
                      <a:solidFill>
                        <a:schemeClr val="tx1"/>
                      </a:solidFill>
                      <a:latin typeface="標楷體" pitchFamily="65" charset="-120"/>
                      <a:ea typeface="標楷體" pitchFamily="65" charset="-120"/>
                    </a:rPr>
                    <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p>
              </p:txBody>
            </p:sp>
            <p:sp>
              <p:nvSpPr>
                <p:cNvPr id="9" name="圓角矩形 8">
                  <a:extLst>
                    <a:ext uri="{FF2B5EF4-FFF2-40B4-BE49-F238E27FC236}">
                      <a16:creationId xmlns:a16="http://schemas.microsoft.com/office/drawing/2014/main" id="{05995E45-DD91-435F-BC8A-2D106E5EC4E7}"/>
                    </a:ext>
                  </a:extLst>
                </p:cNvPr>
                <p:cNvSpPr/>
                <p:nvPr/>
              </p:nvSpPr>
              <p:spPr>
                <a:xfrm>
                  <a:off x="3234122" y="3819291"/>
                  <a:ext cx="1873139" cy="934813"/>
                </a:xfrm>
                <a:prstGeom prst="roundRect">
                  <a:avLst/>
                </a:prstGeom>
                <a:solidFill>
                  <a:srgbClr val="DD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申請入學</a:t>
                  </a:r>
                  <a:endParaRPr kumimoji="0" lang="en-US" altLang="zh-TW" sz="2800" b="1" dirty="0">
                    <a:solidFill>
                      <a:schemeClr val="tx1"/>
                    </a:solidFill>
                    <a:latin typeface="標楷體" pitchFamily="65" charset="-120"/>
                    <a:ea typeface="標楷體" pitchFamily="65" charset="-120"/>
                  </a:endParaRPr>
                </a:p>
                <a:p>
                  <a:pPr algn="ctr" eaLnBrk="1" fontAlgn="auto" hangingPunct="1">
                    <a:spcBef>
                      <a:spcPts val="0"/>
                    </a:spcBef>
                    <a:spcAft>
                      <a:spcPts val="0"/>
                    </a:spcAft>
                    <a:defRPr/>
                  </a:pPr>
                  <a:r>
                    <a:rPr kumimoji="0" lang="en-US" altLang="zh-TW" sz="1600" b="1" dirty="0">
                      <a:solidFill>
                        <a:schemeClr val="tx1"/>
                      </a:solidFill>
                      <a:latin typeface="標楷體" pitchFamily="65" charset="-120"/>
                      <a:ea typeface="標楷體" pitchFamily="65" charset="-120"/>
                    </a:rPr>
                    <a:t>(</a:t>
                  </a:r>
                  <a:r>
                    <a:rPr kumimoji="0" lang="zh-TW" altLang="en-US" sz="1600" b="1" dirty="0">
                      <a:solidFill>
                        <a:schemeClr val="tx1"/>
                      </a:solidFill>
                      <a:latin typeface="標楷體" pitchFamily="65" charset="-120"/>
                      <a:ea typeface="標楷體" pitchFamily="65" charset="-120"/>
                    </a:rPr>
                    <a:t>五專申請抽籤</a:t>
                  </a:r>
                  <a:r>
                    <a:rPr kumimoji="0" lang="en-US" altLang="zh-TW" sz="1600" b="1" dirty="0">
                      <a:solidFill>
                        <a:schemeClr val="tx1"/>
                      </a:solidFill>
                      <a:latin typeface="標楷體" pitchFamily="65" charset="-120"/>
                      <a:ea typeface="標楷體" pitchFamily="65" charset="-120"/>
                    </a:rPr>
                    <a:t>)</a:t>
                  </a:r>
                  <a:endParaRPr kumimoji="0" lang="zh-TW" altLang="en-US" sz="1600" b="1" dirty="0">
                    <a:solidFill>
                      <a:schemeClr val="tx1"/>
                    </a:solidFill>
                    <a:latin typeface="標楷體" pitchFamily="65" charset="-120"/>
                    <a:ea typeface="標楷體" pitchFamily="65" charset="-120"/>
                  </a:endParaRPr>
                </a:p>
              </p:txBody>
            </p:sp>
            <p:sp>
              <p:nvSpPr>
                <p:cNvPr id="11" name="圓角矩形 10">
                  <a:extLst>
                    <a:ext uri="{FF2B5EF4-FFF2-40B4-BE49-F238E27FC236}">
                      <a16:creationId xmlns:a16="http://schemas.microsoft.com/office/drawing/2014/main" id="{3BDCE4E3-B031-42BC-8683-9453529D22CC}"/>
                    </a:ext>
                  </a:extLst>
                </p:cNvPr>
                <p:cNvSpPr/>
                <p:nvPr/>
              </p:nvSpPr>
              <p:spPr>
                <a:xfrm>
                  <a:off x="5187069" y="3828702"/>
                  <a:ext cx="1225287"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甄選入學</a:t>
                  </a:r>
                  <a:endParaRPr kumimoji="0" lang="en-US" altLang="zh-TW" sz="2800" b="1" dirty="0">
                    <a:solidFill>
                      <a:schemeClr val="tx1"/>
                    </a:solidFill>
                    <a:latin typeface="標楷體" pitchFamily="65" charset="-120"/>
                    <a:ea typeface="標楷體" pitchFamily="65" charset="-120"/>
                  </a:endParaRPr>
                </a:p>
              </p:txBody>
            </p:sp>
            <p:sp>
              <p:nvSpPr>
                <p:cNvPr id="12" name="圓角矩形 11">
                  <a:extLst>
                    <a:ext uri="{FF2B5EF4-FFF2-40B4-BE49-F238E27FC236}">
                      <a16:creationId xmlns:a16="http://schemas.microsoft.com/office/drawing/2014/main" id="{B76C4E26-4AC0-4F16-9323-4CBC313A6A9F}"/>
                    </a:ext>
                  </a:extLst>
                </p:cNvPr>
                <p:cNvSpPr/>
                <p:nvPr/>
              </p:nvSpPr>
              <p:spPr>
                <a:xfrm>
                  <a:off x="6504682" y="3828702"/>
                  <a:ext cx="2305041"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登記分發</a:t>
                  </a:r>
                  <a:r>
                    <a:rPr kumimoji="0" lang="en-US" altLang="zh-TW" sz="2800" b="1" dirty="0">
                      <a:solidFill>
                        <a:schemeClr val="tx1"/>
                      </a:solidFill>
                      <a:latin typeface="標楷體" pitchFamily="65" charset="-120"/>
                      <a:ea typeface="標楷體" pitchFamily="65" charset="-120"/>
                    </a:rPr>
                    <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endParaRPr kumimoji="0" lang="en-US" altLang="zh-TW" sz="2800" b="1" dirty="0">
                    <a:solidFill>
                      <a:schemeClr val="tx1"/>
                    </a:solidFill>
                    <a:latin typeface="標楷體" pitchFamily="65" charset="-120"/>
                    <a:ea typeface="標楷體" pitchFamily="65" charset="-120"/>
                  </a:endParaRPr>
                </a:p>
              </p:txBody>
            </p:sp>
            <p:cxnSp>
              <p:nvCxnSpPr>
                <p:cNvPr id="5" name="直線單箭頭接點 4">
                  <a:extLst>
                    <a:ext uri="{FF2B5EF4-FFF2-40B4-BE49-F238E27FC236}">
                      <a16:creationId xmlns:a16="http://schemas.microsoft.com/office/drawing/2014/main" id="{4F6F05D4-AFA1-4509-AE67-10736A3C21E8}"/>
                    </a:ext>
                  </a:extLst>
                </p:cNvPr>
                <p:cNvCxnSpPr/>
                <p:nvPr/>
              </p:nvCxnSpPr>
              <p:spPr>
                <a:xfrm>
                  <a:off x="179513" y="4437272"/>
                  <a:ext cx="1729172"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sp>
              <p:nvSpPr>
                <p:cNvPr id="15" name="圓角矩形 14">
                  <a:extLst>
                    <a:ext uri="{FF2B5EF4-FFF2-40B4-BE49-F238E27FC236}">
                      <a16:creationId xmlns:a16="http://schemas.microsoft.com/office/drawing/2014/main" id="{81399967-C15F-469F-92CD-1723D9047517}"/>
                    </a:ext>
                  </a:extLst>
                </p:cNvPr>
                <p:cNvSpPr/>
                <p:nvPr/>
              </p:nvSpPr>
              <p:spPr>
                <a:xfrm>
                  <a:off x="598896" y="3789491"/>
                  <a:ext cx="1117311" cy="7199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0" lang="zh-TW" altLang="en-US" sz="2800" b="1">
                      <a:solidFill>
                        <a:srgbClr val="000099"/>
                      </a:solidFill>
                      <a:latin typeface="標楷體" pitchFamily="65" charset="-120"/>
                      <a:ea typeface="標楷體" pitchFamily="65" charset="-120"/>
                    </a:rPr>
                    <a:t>過去</a:t>
                  </a:r>
                </a:p>
              </p:txBody>
            </p:sp>
            <p:sp>
              <p:nvSpPr>
                <p:cNvPr id="16" name="圓角矩形 15">
                  <a:extLst>
                    <a:ext uri="{FF2B5EF4-FFF2-40B4-BE49-F238E27FC236}">
                      <a16:creationId xmlns:a16="http://schemas.microsoft.com/office/drawing/2014/main" id="{4135F38F-0B8E-49D5-A9AD-3F0C35F391CE}"/>
                    </a:ext>
                  </a:extLst>
                </p:cNvPr>
                <p:cNvSpPr/>
                <p:nvPr/>
              </p:nvSpPr>
              <p:spPr>
                <a:xfrm>
                  <a:off x="1908685" y="4964281"/>
                  <a:ext cx="4600692" cy="1585733"/>
                </a:xfrm>
                <a:prstGeom prst="roundRect">
                  <a:avLst/>
                </a:prstGeom>
                <a:solidFill>
                  <a:srgbClr val="FFE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免試入學</a:t>
                  </a:r>
                  <a:endParaRPr kumimoji="0" lang="zh-TW" altLang="en-US" sz="2800" b="1" dirty="0">
                    <a:solidFill>
                      <a:srgbClr val="FF0000"/>
                    </a:solidFill>
                    <a:latin typeface="標楷體" pitchFamily="65" charset="-120"/>
                    <a:ea typeface="標楷體" pitchFamily="65" charset="-120"/>
                  </a:endParaRPr>
                </a:p>
              </p:txBody>
            </p:sp>
            <p:sp>
              <p:nvSpPr>
                <p:cNvPr id="17" name="圓角矩形 16">
                  <a:extLst>
                    <a:ext uri="{FF2B5EF4-FFF2-40B4-BE49-F238E27FC236}">
                      <a16:creationId xmlns:a16="http://schemas.microsoft.com/office/drawing/2014/main" id="{2BA8F9BC-33E9-42C2-8ABC-03595C52A4DB}"/>
                    </a:ext>
                  </a:extLst>
                </p:cNvPr>
                <p:cNvSpPr/>
                <p:nvPr/>
              </p:nvSpPr>
              <p:spPr>
                <a:xfrm>
                  <a:off x="6562583" y="4843509"/>
                  <a:ext cx="2306606" cy="1681409"/>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ltLang="zh-TW" sz="2000" b="1" dirty="0">
                    <a:solidFill>
                      <a:srgbClr val="FF0000"/>
                    </a:solidFill>
                    <a:latin typeface="標楷體" pitchFamily="65" charset="-120"/>
                    <a:ea typeface="標楷體" pitchFamily="65" charset="-120"/>
                  </a:endParaRPr>
                </a:p>
              </p:txBody>
            </p:sp>
            <p:sp>
              <p:nvSpPr>
                <p:cNvPr id="18" name="圓角矩形 17">
                  <a:extLst>
                    <a:ext uri="{FF2B5EF4-FFF2-40B4-BE49-F238E27FC236}">
                      <a16:creationId xmlns:a16="http://schemas.microsoft.com/office/drawing/2014/main" id="{AA79BDBA-2458-47B8-A450-F23578829275}"/>
                    </a:ext>
                  </a:extLst>
                </p:cNvPr>
                <p:cNvSpPr/>
                <p:nvPr/>
              </p:nvSpPr>
              <p:spPr>
                <a:xfrm>
                  <a:off x="6593880" y="5660686"/>
                  <a:ext cx="1012465"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甄選</a:t>
                  </a: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9" name="圓角矩形 18">
                  <a:extLst>
                    <a:ext uri="{FF2B5EF4-FFF2-40B4-BE49-F238E27FC236}">
                      <a16:creationId xmlns:a16="http://schemas.microsoft.com/office/drawing/2014/main" id="{B521E4FF-13C9-4379-A58A-AE534F205EDD}"/>
                    </a:ext>
                  </a:extLst>
                </p:cNvPr>
                <p:cNvSpPr/>
                <p:nvPr/>
              </p:nvSpPr>
              <p:spPr>
                <a:xfrm>
                  <a:off x="7398219" y="5660686"/>
                  <a:ext cx="1547647"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2800"/>
                    </a:lnSpc>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考試分發</a:t>
                  </a:r>
                  <a: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
                  </a:r>
                  <a:b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b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cxnSp>
              <p:nvCxnSpPr>
                <p:cNvPr id="14" name="直線接點 13">
                  <a:extLst>
                    <a:ext uri="{FF2B5EF4-FFF2-40B4-BE49-F238E27FC236}">
                      <a16:creationId xmlns:a16="http://schemas.microsoft.com/office/drawing/2014/main" id="{585BE7F9-F7B9-4E95-86C4-6AF2E2A62961}"/>
                    </a:ext>
                  </a:extLst>
                </p:cNvPr>
                <p:cNvCxnSpPr>
                  <a:endCxn id="17" idx="3"/>
                </p:cNvCxnSpPr>
                <p:nvPr/>
              </p:nvCxnSpPr>
              <p:spPr>
                <a:xfrm>
                  <a:off x="6562583" y="5684213"/>
                  <a:ext cx="230660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FF5CF89E-928B-4B0A-86B9-516D79459F06}"/>
                    </a:ext>
                  </a:extLst>
                </p:cNvPr>
                <p:cNvCxnSpPr/>
                <p:nvPr/>
              </p:nvCxnSpPr>
              <p:spPr>
                <a:xfrm>
                  <a:off x="7548445" y="5684213"/>
                  <a:ext cx="0" cy="84070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圓角矩形 26">
                  <a:extLst>
                    <a:ext uri="{FF2B5EF4-FFF2-40B4-BE49-F238E27FC236}">
                      <a16:creationId xmlns:a16="http://schemas.microsoft.com/office/drawing/2014/main" id="{EE015A91-C2A6-47D0-8851-6777BEC309EC}"/>
                    </a:ext>
                  </a:extLst>
                </p:cNvPr>
                <p:cNvSpPr/>
                <p:nvPr/>
              </p:nvSpPr>
              <p:spPr>
                <a:xfrm>
                  <a:off x="179513" y="5183868"/>
                  <a:ext cx="1729172" cy="8956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2800" b="1" dirty="0">
                      <a:solidFill>
                        <a:srgbClr val="000099"/>
                      </a:solidFill>
                      <a:latin typeface="標楷體" pitchFamily="65" charset="-120"/>
                      <a:ea typeface="標楷體" pitchFamily="65" charset="-120"/>
                    </a:rPr>
                    <a:t>103</a:t>
                  </a:r>
                  <a:br>
                    <a:rPr kumimoji="0" lang="en-US" altLang="zh-TW" sz="2800" b="1" dirty="0">
                      <a:solidFill>
                        <a:srgbClr val="000099"/>
                      </a:solidFill>
                      <a:latin typeface="標楷體" pitchFamily="65" charset="-120"/>
                      <a:ea typeface="標楷體" pitchFamily="65" charset="-120"/>
                    </a:rPr>
                  </a:br>
                  <a:r>
                    <a:rPr kumimoji="0" lang="zh-TW" altLang="en-US" sz="2800" b="1" dirty="0">
                      <a:solidFill>
                        <a:srgbClr val="000099"/>
                      </a:solidFill>
                      <a:latin typeface="標楷體" pitchFamily="65" charset="-120"/>
                      <a:ea typeface="標楷體" pitchFamily="65" charset="-120"/>
                    </a:rPr>
                    <a:t>學年度起</a:t>
                  </a:r>
                </a:p>
              </p:txBody>
            </p:sp>
            <p:sp>
              <p:nvSpPr>
                <p:cNvPr id="28" name="圓角矩形 27">
                  <a:extLst>
                    <a:ext uri="{FF2B5EF4-FFF2-40B4-BE49-F238E27FC236}">
                      <a16:creationId xmlns:a16="http://schemas.microsoft.com/office/drawing/2014/main" id="{D86845DE-A2F4-449B-9663-A16F779434EC}"/>
                    </a:ext>
                  </a:extLst>
                </p:cNvPr>
                <p:cNvSpPr/>
                <p:nvPr/>
              </p:nvSpPr>
              <p:spPr>
                <a:xfrm>
                  <a:off x="179513" y="2997408"/>
                  <a:ext cx="8766353" cy="3743960"/>
                </a:xfrm>
                <a:prstGeom prst="round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0" name="圓角矩形 19">
                <a:extLst>
                  <a:ext uri="{FF2B5EF4-FFF2-40B4-BE49-F238E27FC236}">
                    <a16:creationId xmlns:a16="http://schemas.microsoft.com/office/drawing/2014/main" id="{005E49CF-51DD-4D8C-BBF5-D5E20070E58A}"/>
                  </a:ext>
                </a:extLst>
              </p:cNvPr>
              <p:cNvSpPr/>
              <p:nvPr/>
            </p:nvSpPr>
            <p:spPr>
              <a:xfrm>
                <a:off x="6425824" y="4816125"/>
                <a:ext cx="2306606" cy="8893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特色招生</a:t>
                </a:r>
                <a:endParaRPr kumimoji="0" lang="en-US" altLang="zh-TW" sz="2000" b="1" dirty="0">
                  <a:solidFill>
                    <a:srgbClr val="FF0000"/>
                  </a:solidFill>
                  <a:latin typeface="標楷體" pitchFamily="65" charset="-120"/>
                  <a:ea typeface="標楷體" pitchFamily="65" charset="-120"/>
                </a:endParaRPr>
              </a:p>
            </p:txBody>
          </p:sp>
        </p:grpSp>
      </p:grpSp>
      <p:sp>
        <p:nvSpPr>
          <p:cNvPr id="16388" name="Line 25">
            <a:extLst>
              <a:ext uri="{FF2B5EF4-FFF2-40B4-BE49-F238E27FC236}">
                <a16:creationId xmlns:a16="http://schemas.microsoft.com/office/drawing/2014/main" id="{86F94AEC-6361-4780-89E0-1CAF9B156FCF}"/>
              </a:ext>
            </a:extLst>
          </p:cNvPr>
          <p:cNvSpPr>
            <a:spLocks noChangeShapeType="1"/>
          </p:cNvSpPr>
          <p:nvPr/>
        </p:nvSpPr>
        <p:spPr bwMode="auto">
          <a:xfrm flipV="1">
            <a:off x="3517941" y="2510168"/>
            <a:ext cx="7546611" cy="1119419"/>
          </a:xfrm>
          <a:prstGeom prst="line">
            <a:avLst/>
          </a:prstGeom>
          <a:noFill/>
          <a:ln w="9525">
            <a:solidFill>
              <a:srgbClr val="FF0000"/>
            </a:solidFill>
            <a:round/>
            <a:headEnd/>
            <a:tailEnd/>
          </a:ln>
          <a:effectLst>
            <a:prstShdw prst="shdw17" dist="17961" dir="2700000">
              <a:srgbClr val="990000">
                <a:alpha val="50000"/>
              </a:srgbClr>
            </a:prstShdw>
          </a:effectLst>
          <a:extLst>
            <a:ext uri="{909E8E84-426E-40DD-AFC4-6F175D3DCCD1}">
              <a14:hiddenFill xmlns:a14="http://schemas.microsoft.com/office/drawing/2010/main">
                <a:noFill/>
              </a14:hiddenFill>
            </a:ext>
          </a:extLst>
        </p:spPr>
        <p:txBody>
          <a:bodyPr/>
          <a:lstStyle/>
          <a:p>
            <a:endParaRPr lang="zh-TW" altLang="en-US"/>
          </a:p>
        </p:txBody>
      </p:sp>
      <p:sp>
        <p:nvSpPr>
          <p:cNvPr id="16389" name="Line 26">
            <a:extLst>
              <a:ext uri="{FF2B5EF4-FFF2-40B4-BE49-F238E27FC236}">
                <a16:creationId xmlns:a16="http://schemas.microsoft.com/office/drawing/2014/main" id="{5D3E73D4-D600-47C7-8933-DC04B867ABA3}"/>
              </a:ext>
            </a:extLst>
          </p:cNvPr>
          <p:cNvSpPr>
            <a:spLocks noChangeShapeType="1"/>
          </p:cNvSpPr>
          <p:nvPr/>
        </p:nvSpPr>
        <p:spPr bwMode="auto">
          <a:xfrm>
            <a:off x="3386824" y="2619862"/>
            <a:ext cx="7813485" cy="1012935"/>
          </a:xfrm>
          <a:prstGeom prst="line">
            <a:avLst/>
          </a:prstGeom>
          <a:noFill/>
          <a:ln w="9525">
            <a:solidFill>
              <a:srgbClr val="FF0000"/>
            </a:solidFill>
            <a:round/>
            <a:headEnd/>
            <a:tailEnd/>
          </a:ln>
          <a:effectLst>
            <a:prstShdw prst="shdw17" dist="17961" dir="2700000">
              <a:srgbClr val="990000">
                <a:alpha val="50000"/>
              </a:srgbClr>
            </a:prstShdw>
          </a:effectLst>
          <a:extLst>
            <a:ext uri="{909E8E84-426E-40DD-AFC4-6F175D3DCCD1}">
              <a14:hiddenFill xmlns:a14="http://schemas.microsoft.com/office/drawing/2010/main">
                <a:noFill/>
              </a14:hiddenFill>
            </a:ext>
          </a:extLst>
        </p:spPr>
        <p:txBody>
          <a:bodyPr/>
          <a:lstStyle/>
          <a:p>
            <a:endParaRPr lang="zh-TW" altLang="en-US"/>
          </a:p>
        </p:txBody>
      </p:sp>
      <p:sp>
        <p:nvSpPr>
          <p:cNvPr id="437274" name="Rectangle 26">
            <a:extLst>
              <a:ext uri="{FF2B5EF4-FFF2-40B4-BE49-F238E27FC236}">
                <a16:creationId xmlns:a16="http://schemas.microsoft.com/office/drawing/2014/main" id="{3809B631-3A01-4244-A6DD-179CED62FDD8}"/>
              </a:ext>
            </a:extLst>
          </p:cNvPr>
          <p:cNvSpPr>
            <a:spLocks noChangeArrowheads="1"/>
          </p:cNvSpPr>
          <p:nvPr/>
        </p:nvSpPr>
        <p:spPr bwMode="auto">
          <a:xfrm>
            <a:off x="5889625" y="3246438"/>
            <a:ext cx="412750" cy="366712"/>
          </a:xfrm>
          <a:prstGeom prst="rect">
            <a:avLst/>
          </a:prstGeom>
          <a:noFill/>
          <a:ln>
            <a:noFill/>
          </a:ln>
          <a:effectLst>
            <a:prstShdw prst="shdw17" dist="17961" dir="2700000">
              <a:schemeClr val="accent1">
                <a:gamma/>
                <a:shade val="60000"/>
                <a:invGamma/>
              </a:schemeClr>
            </a:prstShdw>
          </a:effectLst>
        </p:spPr>
        <p:txBody>
          <a:bodyPr wrap="none">
            <a:spAutoFit/>
          </a:bodyPr>
          <a:lstStyle/>
          <a:p>
            <a:pPr>
              <a:defRPr/>
            </a:pPr>
            <a:r>
              <a:rPr lang="zh-TW" altLang="en-US"/>
              <a:t>：</a:t>
            </a:r>
          </a:p>
        </p:txBody>
      </p:sp>
    </p:spTree>
    <p:custDataLst>
      <p:tags r:id="rId1"/>
    </p:custData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1487488" y="1624418"/>
            <a:ext cx="8988227" cy="4612871"/>
          </a:xfrm>
          <a:prstGeom prst="roundRect">
            <a:avLst/>
          </a:prstGeom>
          <a:solidFill>
            <a:srgbClr val="CCFF99"/>
          </a:solidFill>
          <a:ln w="9525" cap="flat" cmpd="sng" algn="ctr">
            <a:noFill/>
            <a:prstDash val="solid"/>
            <a:round/>
            <a:headEnd type="none" w="med" len="med"/>
            <a:tailEnd type="none" w="med" len="med"/>
          </a:ln>
          <a:effectLst>
            <a:innerShdw blurRad="114300">
              <a:prstClr val="black"/>
            </a:innerShdw>
          </a:effectLst>
        </p:spPr>
        <p:txBody>
          <a:bodyPr/>
          <a:lstStyle/>
          <a:p>
            <a:pPr eaLnBrk="1" hangingPunct="1">
              <a:buFont typeface="Wingdings" pitchFamily="2" charset="2"/>
              <a:buChar char="Ø"/>
              <a:defRPr/>
            </a:pPr>
            <a:r>
              <a:rPr lang="zh-TW" altLang="en-US" sz="2400" dirty="0">
                <a:latin typeface="標楷體" pitchFamily="65" charset="-120"/>
                <a:ea typeface="標楷體" pitchFamily="65" charset="-120"/>
              </a:rPr>
              <a:t>念完醫學院發現自己不想當醫生，想開咖啡館；出國拿法律碩士學位後，改學烘焙甜點；藥學研究所畢業的研究助理，立志報考清潔隊員；博士學分修完後，回故鄉創業賣雞排</a:t>
            </a:r>
            <a:r>
              <a:rPr lang="en-US" altLang="zh-TW" sz="2400" dirty="0">
                <a:latin typeface="標楷體" pitchFamily="65" charset="-120"/>
                <a:ea typeface="標楷體" pitchFamily="65" charset="-120"/>
              </a:rPr>
              <a:t>.. </a:t>
            </a:r>
            <a:r>
              <a:rPr lang="zh-TW" altLang="en-US" sz="2400" dirty="0">
                <a:latin typeface="標楷體" pitchFamily="65" charset="-120"/>
                <a:ea typeface="標楷體" pitchFamily="65" charset="-120"/>
              </a:rPr>
              <a:t>。</a:t>
            </a:r>
          </a:p>
          <a:p>
            <a:pPr eaLnBrk="1" hangingPunct="1">
              <a:buFont typeface="Wingdings" pitchFamily="2" charset="2"/>
              <a:buChar char="Ø"/>
              <a:defRPr/>
            </a:pPr>
            <a:r>
              <a:rPr lang="zh-TW" altLang="en-US" sz="2400" dirty="0">
                <a:latin typeface="標楷體" pitchFamily="65" charset="-120"/>
                <a:ea typeface="標楷體" pitchFamily="65" charset="-120"/>
              </a:rPr>
              <a:t>這些年輕人在所學和職業選擇路上跌跌撞撞的摸索故事，每一天，我們不但在媒體上讀到</a:t>
            </a:r>
            <a:r>
              <a:rPr lang="zh-TW" altLang="en-US" sz="2400" dirty="0">
                <a:ea typeface="標楷體" pitchFamily="65" charset="-120"/>
              </a:rPr>
              <a:t>，更在生活中遇到。而年輕的家長們，也許您就是徬徨其中的人。</a:t>
            </a:r>
          </a:p>
          <a:p>
            <a:pPr eaLnBrk="1" hangingPunct="1">
              <a:buFont typeface="Wingdings" pitchFamily="2" charset="2"/>
              <a:buChar char="Ø"/>
              <a:defRPr/>
            </a:pPr>
            <a:r>
              <a:rPr lang="zh-TW" altLang="en-US" sz="2400" dirty="0">
                <a:ea typeface="標楷體" pitchFamily="65" charset="-120"/>
              </a:rPr>
              <a:t>「不知道自己想做甚麼？」不是新鮮問題。每個世代要進入社會的年輕人，遲早都要自問：「我的能力和興趣是甚麼？我想要做甚麼工作？」</a:t>
            </a:r>
          </a:p>
          <a:p>
            <a:pPr eaLnBrk="1" hangingPunct="1">
              <a:buFont typeface="Wingdings" pitchFamily="2" charset="2"/>
              <a:buChar char="Ø"/>
              <a:defRPr/>
            </a:pPr>
            <a:r>
              <a:rPr lang="zh-TW" altLang="en-US" sz="2400" dirty="0">
                <a:ea typeface="標楷體" pitchFamily="65" charset="-120"/>
              </a:rPr>
              <a:t>最應該探索自我的時間就是在</a:t>
            </a:r>
            <a:r>
              <a:rPr lang="en-US" altLang="zh-TW" sz="2400" dirty="0">
                <a:ea typeface="標楷體" pitchFamily="65" charset="-120"/>
              </a:rPr>
              <a:t>『</a:t>
            </a:r>
            <a:r>
              <a:rPr lang="zh-TW" altLang="en-US" sz="2400" dirty="0">
                <a:solidFill>
                  <a:srgbClr val="FF0000"/>
                </a:solidFill>
                <a:ea typeface="標楷體" pitchFamily="65" charset="-120"/>
              </a:rPr>
              <a:t>國、高中階段</a:t>
            </a:r>
            <a:r>
              <a:rPr lang="en-US" altLang="zh-TW" sz="2400" dirty="0">
                <a:ea typeface="標楷體" pitchFamily="65" charset="-120"/>
              </a:rPr>
              <a:t>』</a:t>
            </a:r>
            <a:r>
              <a:rPr lang="zh-TW" altLang="en-US" sz="2400" dirty="0">
                <a:ea typeface="標楷體" pitchFamily="65" charset="-120"/>
              </a:rPr>
              <a:t>。</a:t>
            </a:r>
          </a:p>
          <a:p>
            <a:pPr eaLnBrk="1" hangingPunct="1">
              <a:buFont typeface="Wingdings" pitchFamily="2" charset="2"/>
              <a:buChar char="Ø"/>
              <a:defRPr/>
            </a:pPr>
            <a:endParaRPr lang="zh-TW" altLang="en-US" sz="2200" dirty="0">
              <a:ea typeface="標楷體" pitchFamily="65" charset="-120"/>
            </a:endParaRPr>
          </a:p>
        </p:txBody>
      </p:sp>
      <p:sp>
        <p:nvSpPr>
          <p:cNvPr id="23557" name="文字方塊 1"/>
          <p:cNvSpPr txBox="1">
            <a:spLocks noChangeArrowheads="1"/>
          </p:cNvSpPr>
          <p:nvPr/>
        </p:nvSpPr>
        <p:spPr bwMode="auto">
          <a:xfrm>
            <a:off x="1919288" y="6237289"/>
            <a:ext cx="8418512" cy="396875"/>
          </a:xfrm>
          <a:prstGeom prst="rect">
            <a:avLst/>
          </a:prstGeom>
          <a:noFill/>
          <a:ln w="9525">
            <a:noFill/>
            <a:miter lim="800000"/>
            <a:headEnd/>
            <a:tailEnd/>
          </a:ln>
        </p:spPr>
        <p:txBody>
          <a:bodyPr>
            <a:spAutoFit/>
          </a:bodyPr>
          <a:lstStyle/>
          <a:p>
            <a:pPr eaLnBrk="1" hangingPunct="1"/>
            <a:r>
              <a:rPr lang="zh-TW" altLang="en-US" sz="2000" dirty="0">
                <a:latin typeface="標楷體" pitchFamily="65" charset="-120"/>
                <a:ea typeface="標楷體" pitchFamily="65" charset="-120"/>
                <a:cs typeface="Times New Roman" pitchFamily="18" charset="0"/>
              </a:rPr>
              <a:t>資料來源：你就是改變的起點</a:t>
            </a:r>
            <a:r>
              <a:rPr lang="en-US" altLang="zh-TW" sz="2000" dirty="0">
                <a:latin typeface="標楷體" pitchFamily="65" charset="-120"/>
                <a:ea typeface="標楷體" pitchFamily="65" charset="-120"/>
                <a:cs typeface="Times New Roman" pitchFamily="18" charset="0"/>
              </a:rPr>
              <a:t>(</a:t>
            </a:r>
            <a:r>
              <a:rPr lang="zh-TW" altLang="en-US" sz="2000" dirty="0">
                <a:latin typeface="標楷體" pitchFamily="65" charset="-120"/>
                <a:ea typeface="標楷體" pitchFamily="65" charset="-120"/>
                <a:cs typeface="Times New Roman" pitchFamily="18" charset="0"/>
              </a:rPr>
              <a:t>嚴長壽</a:t>
            </a:r>
            <a:r>
              <a:rPr lang="en-US" altLang="zh-TW" sz="2000" dirty="0">
                <a:latin typeface="標楷體" pitchFamily="65" charset="-120"/>
                <a:ea typeface="標楷體" pitchFamily="65" charset="-120"/>
                <a:cs typeface="Times New Roman" pitchFamily="18" charset="0"/>
              </a:rPr>
              <a:t>2014)</a:t>
            </a:r>
            <a:endParaRPr lang="zh-TW" altLang="en-US" sz="2000" dirty="0">
              <a:latin typeface="標楷體" pitchFamily="65" charset="-120"/>
              <a:ea typeface="標楷體" pitchFamily="65" charset="-120"/>
              <a:cs typeface="Times New Roman" pitchFamily="18" charset="0"/>
            </a:endParaRPr>
          </a:p>
        </p:txBody>
      </p:sp>
      <p:grpSp>
        <p:nvGrpSpPr>
          <p:cNvPr id="23558" name="AutoShape 10"/>
          <p:cNvGrpSpPr>
            <a:grpSpLocks/>
          </p:cNvGrpSpPr>
          <p:nvPr/>
        </p:nvGrpSpPr>
        <p:grpSpPr bwMode="auto">
          <a:xfrm>
            <a:off x="2999656" y="476672"/>
            <a:ext cx="6696075" cy="982663"/>
            <a:chOff x="1144" y="614"/>
            <a:chExt cx="3518" cy="619"/>
          </a:xfrm>
        </p:grpSpPr>
        <p:pic>
          <p:nvPicPr>
            <p:cNvPr id="23559" name="AutoShape 10"/>
            <p:cNvPicPr>
              <a:picLocks noChangeArrowheads="1"/>
            </p:cNvPicPr>
            <p:nvPr/>
          </p:nvPicPr>
          <p:blipFill>
            <a:blip r:embed="rId3"/>
            <a:srcRect/>
            <a:stretch>
              <a:fillRect/>
            </a:stretch>
          </p:blipFill>
          <p:spPr bwMode="gray">
            <a:xfrm>
              <a:off x="1144" y="614"/>
              <a:ext cx="3518" cy="619"/>
            </a:xfrm>
            <a:prstGeom prst="rect">
              <a:avLst/>
            </a:prstGeom>
            <a:noFill/>
            <a:ln w="9525">
              <a:noFill/>
              <a:miter lim="800000"/>
              <a:headEnd/>
              <a:tailEnd/>
            </a:ln>
          </p:spPr>
        </p:pic>
        <p:sp>
          <p:nvSpPr>
            <p:cNvPr id="23560" name="Text Box 8"/>
            <p:cNvSpPr txBox="1">
              <a:spLocks noChangeArrowheads="1"/>
            </p:cNvSpPr>
            <p:nvPr/>
          </p:nvSpPr>
          <p:spPr bwMode="auto">
            <a:xfrm>
              <a:off x="1237" y="689"/>
              <a:ext cx="3295" cy="344"/>
            </a:xfrm>
            <a:prstGeom prst="rect">
              <a:avLst/>
            </a:prstGeom>
            <a:noFill/>
            <a:ln w="9525">
              <a:noFill/>
              <a:miter lim="800000"/>
              <a:headEnd/>
              <a:tailEnd/>
            </a:ln>
          </p:spPr>
          <p:txBody>
            <a:bodyPr wrap="none" anchor="ctr"/>
            <a:lstStyle/>
            <a:p>
              <a:pPr eaLnBrk="1" hangingPunct="1"/>
              <a:r>
                <a:rPr lang="zh-TW" altLang="en-US" b="1" dirty="0">
                  <a:solidFill>
                    <a:srgbClr val="000000"/>
                  </a:solidFill>
                  <a:latin typeface="微軟正黑體" pitchFamily="34" charset="-120"/>
                  <a:ea typeface="標楷體" pitchFamily="65" charset="-120"/>
                </a:rPr>
                <a:t>培養就業生存力</a:t>
              </a:r>
              <a:r>
                <a:rPr lang="zh-TW" altLang="en-US" b="1" dirty="0">
                  <a:ea typeface="標楷體" pitchFamily="65" charset="-120"/>
                </a:rPr>
                <a:t>，探索自我不嫌早</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3">
            <a:extLst>
              <a:ext uri="{FF2B5EF4-FFF2-40B4-BE49-F238E27FC236}">
                <a16:creationId xmlns:a16="http://schemas.microsoft.com/office/drawing/2014/main" id="{7A8B927D-DFA9-4A7F-A7FC-FF5B957E82CD}"/>
              </a:ext>
            </a:extLst>
          </p:cNvPr>
          <p:cNvSpPr txBox="1">
            <a:spLocks noGrp="1"/>
          </p:cNvSpPr>
          <p:nvPr/>
        </p:nvSpPr>
        <p:spPr bwMode="auto">
          <a:xfrm>
            <a:off x="8066088"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r" eaLnBrk="1" hangingPunct="1">
              <a:spcBef>
                <a:spcPct val="0"/>
              </a:spcBef>
              <a:buFontTx/>
              <a:buNone/>
            </a:pPr>
            <a:fld id="{9B7F946D-33DB-403C-ABB8-EF26BAE8F088}" type="slidenum">
              <a:rPr kumimoji="0" lang="zh-TW" altLang="en-US" sz="1200">
                <a:solidFill>
                  <a:srgbClr val="898989"/>
                </a:solidFill>
                <a:ea typeface="微軟正黑體" panose="020B0604030504040204" pitchFamily="34" charset="-120"/>
              </a:rPr>
              <a:pPr algn="r" eaLnBrk="1" hangingPunct="1">
                <a:spcBef>
                  <a:spcPct val="0"/>
                </a:spcBef>
                <a:buFontTx/>
                <a:buNone/>
              </a:pPr>
              <a:t>80</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782E8A93-BF2D-4403-AA0C-E9D6D51E2494}"/>
              </a:ext>
            </a:extLst>
          </p:cNvPr>
          <p:cNvGraphicFramePr>
            <a:graphicFrameLocks noGrp="1"/>
          </p:cNvGraphicFramePr>
          <p:nvPr>
            <p:extLst>
              <p:ext uri="{D42A27DB-BD31-4B8C-83A1-F6EECF244321}">
                <p14:modId xmlns:p14="http://schemas.microsoft.com/office/powerpoint/2010/main" val="1180303527"/>
              </p:ext>
            </p:extLst>
          </p:nvPr>
        </p:nvGraphicFramePr>
        <p:xfrm>
          <a:off x="1127448" y="4818856"/>
          <a:ext cx="4889264" cy="9144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4889264">
                  <a:extLst>
                    <a:ext uri="{9D8B030D-6E8A-4147-A177-3AD203B41FA5}">
                      <a16:colId xmlns:a16="http://schemas.microsoft.com/office/drawing/2014/main" val="20000"/>
                    </a:ext>
                  </a:extLst>
                </a:gridCol>
              </a:tblGrid>
              <a:tr h="914400">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身心障礙適性輔導安置</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6" name="表格 5">
            <a:extLst>
              <a:ext uri="{FF2B5EF4-FFF2-40B4-BE49-F238E27FC236}">
                <a16:creationId xmlns:a16="http://schemas.microsoft.com/office/drawing/2014/main" id="{685CAC80-A29F-4123-991E-534F0221FB53}"/>
              </a:ext>
            </a:extLst>
          </p:cNvPr>
          <p:cNvGraphicFramePr>
            <a:graphicFrameLocks noGrp="1"/>
          </p:cNvGraphicFramePr>
          <p:nvPr>
            <p:extLst>
              <p:ext uri="{D42A27DB-BD31-4B8C-83A1-F6EECF244321}">
                <p14:modId xmlns:p14="http://schemas.microsoft.com/office/powerpoint/2010/main" val="3062224572"/>
              </p:ext>
            </p:extLst>
          </p:nvPr>
        </p:nvGraphicFramePr>
        <p:xfrm>
          <a:off x="1127448" y="1340768"/>
          <a:ext cx="4889264" cy="333005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81590">
                  <a:extLst>
                    <a:ext uri="{9D8B030D-6E8A-4147-A177-3AD203B41FA5}">
                      <a16:colId xmlns:a16="http://schemas.microsoft.com/office/drawing/2014/main" val="20000"/>
                    </a:ext>
                  </a:extLst>
                </a:gridCol>
                <a:gridCol w="4007674">
                  <a:extLst>
                    <a:ext uri="{9D8B030D-6E8A-4147-A177-3AD203B41FA5}">
                      <a16:colId xmlns:a16="http://schemas.microsoft.com/office/drawing/2014/main" val="20001"/>
                    </a:ext>
                  </a:extLst>
                </a:gridCol>
              </a:tblGrid>
              <a:tr h="66601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校內直升入學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技優生甄審</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單獨招生</a:t>
                      </a:r>
                      <a:r>
                        <a:rPr lang="en-US" altLang="zh-TW" sz="2800" b="1" kern="1200" dirty="0">
                          <a:solidFill>
                            <a:srgbClr val="0000FF"/>
                          </a:solidFill>
                          <a:latin typeface="微軟正黑體" pitchFamily="34" charset="-120"/>
                          <a:ea typeface="微軟正黑體" pitchFamily="34" charset="-120"/>
                          <a:cs typeface="+mn-cs"/>
                        </a:rPr>
                        <a:t>(</a:t>
                      </a:r>
                      <a:r>
                        <a:rPr lang="zh-TW" altLang="en-US" sz="2800" b="1" kern="1200" dirty="0">
                          <a:solidFill>
                            <a:srgbClr val="0000FF"/>
                          </a:solidFill>
                          <a:latin typeface="微軟正黑體" pitchFamily="34" charset="-120"/>
                          <a:ea typeface="微軟正黑體" pitchFamily="34" charset="-120"/>
                          <a:cs typeface="+mn-cs"/>
                        </a:rPr>
                        <a:t>含園區生</a:t>
                      </a:r>
                      <a:r>
                        <a:rPr lang="en-US" altLang="zh-TW" sz="2800" b="1" kern="1200" dirty="0">
                          <a:solidFill>
                            <a:srgbClr val="0000FF"/>
                          </a:solidFill>
                          <a:latin typeface="微軟正黑體" pitchFamily="34" charset="-120"/>
                          <a:ea typeface="微軟正黑體" pitchFamily="34" charset="-120"/>
                          <a:cs typeface="+mn-cs"/>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66010">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完全免試入學</a:t>
                      </a:r>
                      <a:endParaRPr lang="en-US" altLang="zh-TW"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149540"/>
                  </a:ext>
                </a:extLst>
              </a:tr>
            </a:tbl>
          </a:graphicData>
        </a:graphic>
      </p:graphicFrame>
      <p:graphicFrame>
        <p:nvGraphicFramePr>
          <p:cNvPr id="7" name="表格 6">
            <a:extLst>
              <a:ext uri="{FF2B5EF4-FFF2-40B4-BE49-F238E27FC236}">
                <a16:creationId xmlns:a16="http://schemas.microsoft.com/office/drawing/2014/main" id="{9FE7D1FF-4BF0-4FB7-84F5-C1320121FF61}"/>
              </a:ext>
            </a:extLst>
          </p:cNvPr>
          <p:cNvGraphicFramePr>
            <a:graphicFrameLocks noGrp="1"/>
          </p:cNvGraphicFramePr>
          <p:nvPr/>
        </p:nvGraphicFramePr>
        <p:xfrm>
          <a:off x="6312024" y="1340768"/>
          <a:ext cx="3960439" cy="316773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86470">
                  <a:extLst>
                    <a:ext uri="{9D8B030D-6E8A-4147-A177-3AD203B41FA5}">
                      <a16:colId xmlns:a16="http://schemas.microsoft.com/office/drawing/2014/main" val="20000"/>
                    </a:ext>
                  </a:extLst>
                </a:gridCol>
                <a:gridCol w="786470">
                  <a:extLst>
                    <a:ext uri="{9D8B030D-6E8A-4147-A177-3AD203B41FA5}">
                      <a16:colId xmlns:a16="http://schemas.microsoft.com/office/drawing/2014/main" val="20001"/>
                    </a:ext>
                  </a:extLst>
                </a:gridCol>
                <a:gridCol w="2387499">
                  <a:extLst>
                    <a:ext uri="{9D8B030D-6E8A-4147-A177-3AD203B41FA5}">
                      <a16:colId xmlns:a16="http://schemas.microsoft.com/office/drawing/2014/main" val="20002"/>
                    </a:ext>
                  </a:extLst>
                </a:gridCol>
              </a:tblGrid>
              <a:tr h="633546">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特色招生</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rowSpan="4">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甄選入學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藝才班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33546">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體育班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33546">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科學班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33546">
                <a:tc vMerge="1">
                  <a:txBody>
                    <a:bodyPr/>
                    <a:lstStyle/>
                    <a:p>
                      <a:endParaRPr lang="zh-TW" altLang="en-US"/>
                    </a:p>
                  </a:txBody>
                  <a:tcPr/>
                </a:tc>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FF0000"/>
                          </a:solidFill>
                          <a:latin typeface="微軟正黑體" pitchFamily="34" charset="-120"/>
                          <a:ea typeface="微軟正黑體" pitchFamily="34" charset="-120"/>
                          <a:cs typeface="+mn-cs"/>
                        </a:rPr>
                        <a:t>專業群科</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33546">
                <a:tc vMerge="1">
                  <a:txBody>
                    <a:bodyPr/>
                    <a:lstStyle/>
                    <a:p>
                      <a:endParaRPr lang="zh-TW" altLang="en-US"/>
                    </a:p>
                  </a:txBody>
                  <a:tcPr/>
                </a:tc>
                <a:tc gridSpan="2">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考試分發入學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sp>
        <p:nvSpPr>
          <p:cNvPr id="9" name="標題 2">
            <a:extLst>
              <a:ext uri="{FF2B5EF4-FFF2-40B4-BE49-F238E27FC236}">
                <a16:creationId xmlns:a16="http://schemas.microsoft.com/office/drawing/2014/main" id="{677CFC95-3EAD-4DEF-9041-FD8533691B38}"/>
              </a:ext>
            </a:extLst>
          </p:cNvPr>
          <p:cNvSpPr>
            <a:spLocks noGrp="1"/>
          </p:cNvSpPr>
          <p:nvPr>
            <p:ph type="title" idx="4294967295"/>
          </p:nvPr>
        </p:nvSpPr>
        <p:spPr>
          <a:xfrm>
            <a:off x="1425095" y="221396"/>
            <a:ext cx="8784901" cy="1143000"/>
          </a:xfrm>
          <a:effectLst>
            <a:outerShdw blurRad="50800" dist="38100" dir="2700000" algn="tl" rotWithShape="0">
              <a:srgbClr val="000000">
                <a:alpha val="39998"/>
              </a:srgbClr>
            </a:outerShdw>
          </a:effectLst>
        </p:spPr>
        <p:txBody>
          <a:bodyPr wrap="square" numCol="1" anchorCtr="0" compatLnSpc="1">
            <a:prstTxWarp prst="textNoShape">
              <a:avLst/>
            </a:prstTxWarp>
            <a:noAutofit/>
          </a:bodyPr>
          <a:lstStyle/>
          <a:p>
            <a:pPr eaLnBrk="1" hangingPunct="1">
              <a:defRPr/>
            </a:pPr>
            <a:r>
              <a:rPr lang="en-US" altLang="zh-TW" sz="4800" dirty="0">
                <a:ln>
                  <a:noFill/>
                </a:ln>
                <a:solidFill>
                  <a:srgbClr val="31859C"/>
                </a:solidFill>
                <a:latin typeface="標楷體" panose="03000509000000000000" pitchFamily="65" charset="-120"/>
                <a:ea typeface="標楷體" panose="03000509000000000000" pitchFamily="65" charset="-120"/>
              </a:rPr>
              <a:t>113</a:t>
            </a:r>
            <a:r>
              <a:rPr lang="zh-TW" altLang="zh-TW" sz="4800" dirty="0">
                <a:ln>
                  <a:noFill/>
                </a:ln>
                <a:solidFill>
                  <a:srgbClr val="31859C"/>
                </a:solidFill>
                <a:latin typeface="標楷體" panose="03000509000000000000" pitchFamily="65" charset="-120"/>
                <a:ea typeface="標楷體" panose="03000509000000000000" pitchFamily="65" charset="-120"/>
              </a:rPr>
              <a:t>學年度</a:t>
            </a:r>
            <a:r>
              <a:rPr lang="zh-TW" altLang="en-US" sz="4800" dirty="0">
                <a:ln>
                  <a:noFill/>
                </a:ln>
                <a:solidFill>
                  <a:srgbClr val="31859C"/>
                </a:solidFill>
                <a:latin typeface="標楷體" panose="03000509000000000000" pitchFamily="65" charset="-120"/>
                <a:ea typeface="標楷體" panose="03000509000000000000" pitchFamily="65" charset="-120"/>
              </a:rPr>
              <a:t>桃連區</a:t>
            </a:r>
            <a:r>
              <a:rPr lang="zh-TW" altLang="zh-TW" sz="4800" dirty="0">
                <a:ln>
                  <a:noFill/>
                </a:ln>
                <a:solidFill>
                  <a:srgbClr val="31859C"/>
                </a:solidFill>
                <a:latin typeface="標楷體" panose="03000509000000000000" pitchFamily="65" charset="-120"/>
                <a:ea typeface="標楷體" panose="03000509000000000000" pitchFamily="65" charset="-120"/>
              </a:rPr>
              <a:t>適性入學管道</a:t>
            </a:r>
            <a:endParaRPr lang="zh-TW" altLang="en-US" sz="4800" dirty="0">
              <a:ln>
                <a:noFill/>
              </a:ln>
              <a:solidFill>
                <a:srgbClr val="31859C"/>
              </a:solidFill>
              <a:latin typeface="標楷體" panose="03000509000000000000" pitchFamily="65" charset="-120"/>
              <a:ea typeface="標楷體" panose="03000509000000000000" pitchFamily="65" charset="-120"/>
            </a:endParaRPr>
          </a:p>
        </p:txBody>
      </p:sp>
      <p:pic>
        <p:nvPicPr>
          <p:cNvPr id="18439" name="圖片 24">
            <a:extLst>
              <a:ext uri="{FF2B5EF4-FFF2-40B4-BE49-F238E27FC236}">
                <a16:creationId xmlns:a16="http://schemas.microsoft.com/office/drawing/2014/main" id="{3F1E47A2-E4B8-43D5-A6AF-2CAEBB7DF2A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87488" y="5733256"/>
            <a:ext cx="3887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表格 11">
            <a:extLst>
              <a:ext uri="{FF2B5EF4-FFF2-40B4-BE49-F238E27FC236}">
                <a16:creationId xmlns:a16="http://schemas.microsoft.com/office/drawing/2014/main" id="{6CA73E1A-A080-481A-95AB-EA8D029B5B25}"/>
              </a:ext>
            </a:extLst>
          </p:cNvPr>
          <p:cNvGraphicFramePr>
            <a:graphicFrameLocks noGrp="1"/>
          </p:cNvGraphicFramePr>
          <p:nvPr/>
        </p:nvGraphicFramePr>
        <p:xfrm>
          <a:off x="6311901" y="4649088"/>
          <a:ext cx="3960439" cy="1835852"/>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54138">
                  <a:extLst>
                    <a:ext uri="{9D8B030D-6E8A-4147-A177-3AD203B41FA5}">
                      <a16:colId xmlns:a16="http://schemas.microsoft.com/office/drawing/2014/main" val="20000"/>
                    </a:ext>
                  </a:extLst>
                </a:gridCol>
                <a:gridCol w="3106301">
                  <a:extLst>
                    <a:ext uri="{9D8B030D-6E8A-4147-A177-3AD203B41FA5}">
                      <a16:colId xmlns:a16="http://schemas.microsoft.com/office/drawing/2014/main" val="20001"/>
                    </a:ext>
                  </a:extLst>
                </a:gridCol>
              </a:tblGrid>
              <a:tr h="458963">
                <a:tc rowSpan="4">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其他</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實用技能學程</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建教合作班</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體育績優</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軍校</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 name="五角星形 1"/>
          <p:cNvSpPr/>
          <p:nvPr/>
        </p:nvSpPr>
        <p:spPr bwMode="auto">
          <a:xfrm>
            <a:off x="2567608" y="4221088"/>
            <a:ext cx="288032" cy="216024"/>
          </a:xfrm>
          <a:prstGeom prst="star5">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1" i="0" u="none" strike="noStrike" spc="50" normalizeH="0" baseline="0">
              <a:ln w="9525" cmpd="sng">
                <a:solidFill>
                  <a:schemeClr val="accent1"/>
                </a:solidFill>
                <a:prstDash val="solid"/>
              </a:ln>
              <a:solidFill>
                <a:srgbClr val="70AD47">
                  <a:tint val="1000"/>
                </a:srgbClr>
              </a:solidFill>
              <a:effectLst>
                <a:glow rad="38100">
                  <a:schemeClr val="accent1">
                    <a:alpha val="40000"/>
                  </a:schemeClr>
                </a:glow>
              </a:effectLst>
              <a:latin typeface="Calibri" pitchFamily="34" charset="0"/>
              <a:ea typeface="新細明體" pitchFamily="18" charset="-120"/>
            </a:endParaRPr>
          </a:p>
        </p:txBody>
      </p:sp>
    </p:spTree>
    <p:custDataLst>
      <p:tags r:id="rId1"/>
    </p:custDataLst>
  </p:cSld>
  <p:clrMapOvr>
    <a:masterClrMapping/>
  </p:clrMapOvr>
  <p:transition spd="slow">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B69187-4211-4513-811C-F1AE1827F8FF}"/>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桃園市完全免試入學管道</a:t>
            </a:r>
          </a:p>
        </p:txBody>
      </p:sp>
      <p:pic>
        <p:nvPicPr>
          <p:cNvPr id="4099" name="群組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4076700"/>
            <a:ext cx="13652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545555"/>
      </p:ext>
    </p:extLst>
  </p:cSld>
  <p:clrMapOvr>
    <a:masterClrMapping/>
  </p:clrMapOvr>
  <p:transition spd="slow">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71A76AD7-5CFA-404E-8FDF-D761D9ED506C}"/>
              </a:ext>
            </a:extLst>
          </p:cNvPr>
          <p:cNvSpPr>
            <a:spLocks noGrp="1"/>
          </p:cNvSpPr>
          <p:nvPr>
            <p:ph type="title"/>
          </p:nvPr>
        </p:nvSpPr>
        <p:spPr/>
        <p:txBody>
          <a:bodyPr/>
          <a:lstStyle/>
          <a:p>
            <a:pPr>
              <a:defRPr/>
            </a:pPr>
            <a:r>
              <a:rPr lang="zh-TW" altLang="en-US" dirty="0">
                <a:solidFill>
                  <a:srgbClr val="FF0000"/>
                </a:solidFill>
                <a:latin typeface="標楷體" panose="03000509000000000000" pitchFamily="65" charset="-120"/>
                <a:ea typeface="標楷體" panose="03000509000000000000" pitchFamily="65" charset="-120"/>
              </a:rPr>
              <a:t>資格、做法</a:t>
            </a:r>
          </a:p>
        </p:txBody>
      </p:sp>
      <p:sp>
        <p:nvSpPr>
          <p:cNvPr id="6147" name="內容版面配置區 7"/>
          <p:cNvSpPr>
            <a:spLocks noGrp="1"/>
          </p:cNvSpPr>
          <p:nvPr>
            <p:ph sz="half" idx="1"/>
          </p:nvPr>
        </p:nvSpPr>
        <p:spPr/>
        <p:txBody>
          <a:bodyPr/>
          <a:lstStyle/>
          <a:p>
            <a:r>
              <a:rPr lang="zh-TW" altLang="en-US" dirty="0">
                <a:latin typeface="標楷體" panose="03000509000000000000" pitchFamily="65" charset="-120"/>
                <a:ea typeface="標楷體" panose="03000509000000000000" pitchFamily="65" charset="-120"/>
              </a:rPr>
              <a:t>報名資格：桃園市國中應屆畢業生。</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報名方式：向原就讀國中進行報名。</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志願選填：一校一科組，不得重複報名。</a:t>
            </a:r>
          </a:p>
        </p:txBody>
      </p:sp>
      <p:sp>
        <p:nvSpPr>
          <p:cNvPr id="6148" name="內容版面配置區 8"/>
          <p:cNvSpPr>
            <a:spLocks noGrp="1"/>
          </p:cNvSpPr>
          <p:nvPr>
            <p:ph sz="half" idx="2"/>
          </p:nvPr>
        </p:nvSpPr>
        <p:spPr>
          <a:xfrm>
            <a:off x="6197600" y="1600201"/>
            <a:ext cx="5803056" cy="4525963"/>
          </a:xfrm>
        </p:spPr>
        <p:txBody>
          <a:bodyPr/>
          <a:lstStyle/>
          <a:p>
            <a:r>
              <a:rPr lang="zh-TW" altLang="en-US" dirty="0">
                <a:latin typeface="標楷體" panose="03000509000000000000" pitchFamily="65" charset="-120"/>
                <a:ea typeface="標楷體" panose="03000509000000000000" pitchFamily="65" charset="-120"/>
              </a:rPr>
              <a:t>招生學校：目前為全桃園市為一區。</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分發方式：</a:t>
            </a:r>
            <a:endParaRPr lang="en-US" altLang="zh-TW" dirty="0">
              <a:latin typeface="標楷體" panose="03000509000000000000" pitchFamily="65" charset="-120"/>
              <a:ea typeface="標楷體" panose="03000509000000000000" pitchFamily="65" charset="-120"/>
            </a:endParaRPr>
          </a:p>
          <a:p>
            <a:pPr lvl="1"/>
            <a:r>
              <a:rPr lang="zh-TW" altLang="en-US" dirty="0">
                <a:latin typeface="標楷體" panose="03000509000000000000" pitchFamily="65" charset="-120"/>
                <a:ea typeface="標楷體" panose="03000509000000000000" pitchFamily="65" charset="-120"/>
              </a:rPr>
              <a:t>報名人數</a:t>
            </a:r>
            <a:r>
              <a:rPr lang="en-US" altLang="zh-TW" dirty="0">
                <a:latin typeface="標楷體" panose="03000509000000000000" pitchFamily="65" charset="-120"/>
                <a:ea typeface="標楷體" panose="03000509000000000000" pitchFamily="65" charset="-120"/>
              </a:rPr>
              <a:t>&lt;=</a:t>
            </a:r>
            <a:r>
              <a:rPr lang="zh-TW" altLang="en-US" dirty="0">
                <a:latin typeface="標楷體" panose="03000509000000000000" pitchFamily="65" charset="-120"/>
                <a:ea typeface="標楷體" panose="03000509000000000000" pitchFamily="65" charset="-120"/>
              </a:rPr>
              <a:t>招生人數，全額錄取。</a:t>
            </a:r>
            <a:endParaRPr lang="en-US" altLang="zh-TW" dirty="0">
              <a:latin typeface="標楷體" panose="03000509000000000000" pitchFamily="65" charset="-120"/>
              <a:ea typeface="標楷體" panose="03000509000000000000" pitchFamily="65" charset="-120"/>
            </a:endParaRPr>
          </a:p>
          <a:p>
            <a:pPr lvl="1"/>
            <a:r>
              <a:rPr lang="zh-TW" altLang="en-US" dirty="0">
                <a:latin typeface="標楷體" panose="03000509000000000000" pitchFamily="65" charset="-120"/>
                <a:ea typeface="標楷體" panose="03000509000000000000" pitchFamily="65" charset="-120"/>
              </a:rPr>
              <a:t>報名人數</a:t>
            </a:r>
            <a:r>
              <a:rPr lang="en-US" altLang="zh-TW" dirty="0">
                <a:latin typeface="標楷體" panose="03000509000000000000" pitchFamily="65" charset="-120"/>
                <a:ea typeface="標楷體" panose="03000509000000000000" pitchFamily="65" charset="-120"/>
              </a:rPr>
              <a:t>&gt;</a:t>
            </a:r>
            <a:r>
              <a:rPr lang="zh-TW" altLang="en-US" dirty="0">
                <a:latin typeface="標楷體" panose="03000509000000000000" pitchFamily="65" charset="-120"/>
                <a:ea typeface="標楷體" panose="03000509000000000000" pitchFamily="65" charset="-120"/>
              </a:rPr>
              <a:t>招生人數，依據積分高低依序錄取。</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積分採計：</a:t>
            </a:r>
            <a:r>
              <a:rPr lang="zh-TW" altLang="zh-TW" dirty="0">
                <a:latin typeface="標楷體" panose="03000509000000000000" pitchFamily="65" charset="-120"/>
                <a:ea typeface="標楷體" panose="03000509000000000000" pitchFamily="65" charset="-120"/>
              </a:rPr>
              <a:t>不採計適性輔導及國中教育會考積分</a:t>
            </a:r>
            <a:r>
              <a:rPr lang="zh-TW" altLang="en-US" dirty="0">
                <a:latin typeface="標楷體" panose="03000509000000000000" pitchFamily="65" charset="-120"/>
                <a:ea typeface="標楷體" panose="03000509000000000000" pitchFamily="65" charset="-120"/>
              </a:rPr>
              <a:t>。</a:t>
            </a:r>
          </a:p>
        </p:txBody>
      </p:sp>
    </p:spTree>
    <p:custDataLst>
      <p:tags r:id="rId1"/>
    </p:custDataLst>
    <p:extLst>
      <p:ext uri="{BB962C8B-B14F-4D97-AF65-F5344CB8AC3E}">
        <p14:creationId xmlns:p14="http://schemas.microsoft.com/office/powerpoint/2010/main" val="1491685393"/>
      </p:ext>
    </p:extLst>
  </p:cSld>
  <p:clrMapOvr>
    <a:masterClrMapping/>
  </p:clrMapOvr>
  <p:transition spd="slow">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64C9E9-F829-4222-BBC9-4A52AD4ABB42}"/>
              </a:ext>
            </a:extLst>
          </p:cNvPr>
          <p:cNvSpPr>
            <a:spLocks noGrp="1"/>
          </p:cNvSpPr>
          <p:nvPr>
            <p:ph type="title" idx="4294967295"/>
          </p:nvPr>
        </p:nvSpPr>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招生區域與學校</a:t>
            </a:r>
          </a:p>
        </p:txBody>
      </p:sp>
      <p:pic>
        <p:nvPicPr>
          <p:cNvPr id="7171" name="內容版面配置區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919472" y="1323732"/>
            <a:ext cx="4273550" cy="5072062"/>
          </a:xfrm>
        </p:spPr>
      </p:pic>
      <p:sp>
        <p:nvSpPr>
          <p:cNvPr id="6" name="甜甜圈 5">
            <a:extLst>
              <a:ext uri="{FF2B5EF4-FFF2-40B4-BE49-F238E27FC236}">
                <a16:creationId xmlns:a16="http://schemas.microsoft.com/office/drawing/2014/main" id="{45CF5806-CBC4-4779-BF78-985506A89FBF}"/>
              </a:ext>
            </a:extLst>
          </p:cNvPr>
          <p:cNvSpPr/>
          <p:nvPr/>
        </p:nvSpPr>
        <p:spPr>
          <a:xfrm>
            <a:off x="3863752" y="2060848"/>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8" name="甜甜圈 7">
            <a:extLst>
              <a:ext uri="{FF2B5EF4-FFF2-40B4-BE49-F238E27FC236}">
                <a16:creationId xmlns:a16="http://schemas.microsoft.com/office/drawing/2014/main" id="{2AD98D87-3592-4A49-A989-3C69F4F72A0E}"/>
              </a:ext>
            </a:extLst>
          </p:cNvPr>
          <p:cNvSpPr/>
          <p:nvPr/>
        </p:nvSpPr>
        <p:spPr>
          <a:xfrm>
            <a:off x="1940702" y="2984697"/>
            <a:ext cx="503237"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0" name="甜甜圈 9">
            <a:extLst>
              <a:ext uri="{FF2B5EF4-FFF2-40B4-BE49-F238E27FC236}">
                <a16:creationId xmlns:a16="http://schemas.microsoft.com/office/drawing/2014/main" id="{F2D56E1D-C406-480C-BC75-D4F3C876C56F}"/>
              </a:ext>
            </a:extLst>
          </p:cNvPr>
          <p:cNvSpPr/>
          <p:nvPr/>
        </p:nvSpPr>
        <p:spPr>
          <a:xfrm>
            <a:off x="2551422" y="3660705"/>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5" name="甜甜圈 14">
            <a:extLst>
              <a:ext uri="{FF2B5EF4-FFF2-40B4-BE49-F238E27FC236}">
                <a16:creationId xmlns:a16="http://schemas.microsoft.com/office/drawing/2014/main" id="{3F361AE3-AA08-4DBD-B37F-EE09469D5B1E}"/>
              </a:ext>
            </a:extLst>
          </p:cNvPr>
          <p:cNvSpPr/>
          <p:nvPr/>
        </p:nvSpPr>
        <p:spPr>
          <a:xfrm>
            <a:off x="1377464" y="2466732"/>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7176" name="投影片編號版面配置區 4"/>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5EFFF1D9-0214-407C-87AE-5AD668867B5A}" type="slidenum">
              <a:rPr kumimoji="0" lang="en-US" altLang="zh-TW" sz="1200">
                <a:solidFill>
                  <a:srgbClr val="0C3226"/>
                </a:solidFill>
              </a:rPr>
              <a:pPr algn="r" eaLnBrk="1" hangingPunct="1">
                <a:spcBef>
                  <a:spcPct val="0"/>
                </a:spcBef>
                <a:buFontTx/>
                <a:buNone/>
              </a:pPr>
              <a:t>83</a:t>
            </a:fld>
            <a:endParaRPr kumimoji="0" lang="en-US" altLang="zh-TW" sz="1200" dirty="0">
              <a:solidFill>
                <a:srgbClr val="0C3226"/>
              </a:solidFill>
            </a:endParaRPr>
          </a:p>
        </p:txBody>
      </p:sp>
      <p:pic>
        <p:nvPicPr>
          <p:cNvPr id="4" name="圖片 3">
            <a:extLst>
              <a:ext uri="{FF2B5EF4-FFF2-40B4-BE49-F238E27FC236}">
                <a16:creationId xmlns:a16="http://schemas.microsoft.com/office/drawing/2014/main" id="{704C629E-1E86-404A-837A-0AECB9B20B78}"/>
              </a:ext>
            </a:extLst>
          </p:cNvPr>
          <p:cNvPicPr>
            <a:picLocks noChangeAspect="1"/>
          </p:cNvPicPr>
          <p:nvPr/>
        </p:nvPicPr>
        <p:blipFill>
          <a:blip r:embed="rId5"/>
          <a:stretch>
            <a:fillRect/>
          </a:stretch>
        </p:blipFill>
        <p:spPr>
          <a:xfrm>
            <a:off x="5808822" y="1158259"/>
            <a:ext cx="5773578" cy="5508127"/>
          </a:xfrm>
          <a:prstGeom prst="rect">
            <a:avLst/>
          </a:prstGeom>
        </p:spPr>
      </p:pic>
    </p:spTree>
    <p:extLst>
      <p:ext uri="{BB962C8B-B14F-4D97-AF65-F5344CB8AC3E}">
        <p14:creationId xmlns:p14="http://schemas.microsoft.com/office/powerpoint/2010/main" val="26380248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a:extLst>
              <a:ext uri="{FF2B5EF4-FFF2-40B4-BE49-F238E27FC236}">
                <a16:creationId xmlns:a16="http://schemas.microsoft.com/office/drawing/2014/main" id="{C6398D41-320F-42AF-AB63-87E5AEB4ACB6}"/>
              </a:ext>
            </a:extLst>
          </p:cNvPr>
          <p:cNvGraphicFramePr/>
          <p:nvPr>
            <p:extLst>
              <p:ext uri="{D42A27DB-BD31-4B8C-83A1-F6EECF244321}">
                <p14:modId xmlns:p14="http://schemas.microsoft.com/office/powerpoint/2010/main" val="1782498444"/>
              </p:ext>
            </p:extLst>
          </p:nvPr>
        </p:nvGraphicFramePr>
        <p:xfrm>
          <a:off x="1271464" y="836712"/>
          <a:ext cx="9793088"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5"/>
          <p:cNvSpPr>
            <a:spLocks noChangeArrowheads="1"/>
          </p:cNvSpPr>
          <p:nvPr/>
        </p:nvSpPr>
        <p:spPr bwMode="auto">
          <a:xfrm>
            <a:off x="2527266" y="289140"/>
            <a:ext cx="8889226" cy="1754326"/>
          </a:xfrm>
          <a:prstGeom prst="rect">
            <a:avLst/>
          </a:prstGeom>
          <a:noFill/>
          <a:ln w="9525">
            <a:noFill/>
            <a:miter lim="800000"/>
            <a:headEnd/>
            <a:tailEnd/>
          </a:ln>
        </p:spPr>
        <p:txBody>
          <a:bodyPr wrap="square">
            <a:spAutoFit/>
          </a:bodyPr>
          <a:lstStyle/>
          <a:p>
            <a:pPr eaLnBrk="1" hangingPunct="1">
              <a:defRPr/>
            </a:pPr>
            <a:r>
              <a:rPr lang="zh-TW" altLang="en-US"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桃連區</a:t>
            </a:r>
            <a:r>
              <a:rPr lang="en-US" altLang="zh-TW"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113</a:t>
            </a:r>
            <a:r>
              <a:rPr lang="zh-TW" altLang="en-US"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年重要</a:t>
            </a:r>
            <a:r>
              <a:rPr lang="zh-TW" altLang="zh-TW"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日程表</a:t>
            </a:r>
            <a:r>
              <a:rPr lang="en-US"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教育部版</a:t>
            </a:r>
            <a:r>
              <a:rPr lang="en-US"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endParaRPr lang="zh-TW"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a:p>
            <a:pPr eaLnBrk="1" hangingPunct="1">
              <a:defRPr/>
            </a:pPr>
            <a:endParaRPr lang="en-US" altLang="zh-TW" sz="40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endParaRPr>
          </a:p>
          <a:p>
            <a:pPr eaLnBrk="1" hangingPunct="1">
              <a:defRPr/>
            </a:pPr>
            <a:r>
              <a:rPr lang="en-US" altLang="zh-TW" sz="28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rPr>
              <a:t>                                </a:t>
            </a:r>
            <a:endParaRPr lang="zh-TW" altLang="zh-TW" sz="20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24" name="圓角矩形 23"/>
          <p:cNvSpPr/>
          <p:nvPr/>
        </p:nvSpPr>
        <p:spPr>
          <a:xfrm>
            <a:off x="1343472" y="2085135"/>
            <a:ext cx="3467735" cy="738315"/>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特招專業群科報名</a:t>
            </a:r>
            <a:r>
              <a:rPr lang="en-US" altLang="zh-TW" sz="2400" dirty="0">
                <a:solidFill>
                  <a:srgbClr val="3319F5"/>
                </a:solidFill>
                <a:latin typeface="標楷體" panose="03000509000000000000" pitchFamily="65" charset="-120"/>
                <a:ea typeface="標楷體" panose="03000509000000000000" pitchFamily="65" charset="-120"/>
              </a:rPr>
              <a:t>(3/11~3/15)</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5" name="向下箭號 24"/>
          <p:cNvSpPr/>
          <p:nvPr/>
        </p:nvSpPr>
        <p:spPr>
          <a:xfrm>
            <a:off x="3214689" y="1694648"/>
            <a:ext cx="504825" cy="36036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26" name="圓角矩形 25"/>
          <p:cNvSpPr/>
          <p:nvPr/>
        </p:nvSpPr>
        <p:spPr>
          <a:xfrm>
            <a:off x="1343472" y="941997"/>
            <a:ext cx="3490829" cy="71010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科學班報名</a:t>
            </a:r>
            <a:r>
              <a:rPr lang="en-US" altLang="zh-TW" sz="1600" dirty="0">
                <a:solidFill>
                  <a:srgbClr val="3319F5"/>
                </a:solidFill>
                <a:latin typeface="標楷體" panose="03000509000000000000" pitchFamily="65" charset="-120"/>
                <a:ea typeface="標楷體" panose="03000509000000000000" pitchFamily="65" charset="-120"/>
              </a:rPr>
              <a:t>(2/22~3/6)</a:t>
            </a:r>
          </a:p>
          <a:p>
            <a:pPr algn="ctr">
              <a:defRPr/>
            </a:pPr>
            <a:r>
              <a:rPr lang="zh-TW" altLang="en-US" sz="2400" dirty="0">
                <a:solidFill>
                  <a:srgbClr val="FF0000"/>
                </a:solidFill>
                <a:latin typeface="標楷體" panose="03000509000000000000" pitchFamily="65" charset="-120"/>
                <a:ea typeface="標楷體" panose="03000509000000000000" pitchFamily="65" charset="-120"/>
              </a:rPr>
              <a:t>科學班檢定</a:t>
            </a:r>
            <a:r>
              <a:rPr lang="en-US" altLang="zh-TW" sz="2400" dirty="0">
                <a:solidFill>
                  <a:srgbClr val="FF0000"/>
                </a:solidFill>
                <a:latin typeface="標楷體" panose="03000509000000000000" pitchFamily="65" charset="-120"/>
                <a:ea typeface="標楷體" panose="03000509000000000000" pitchFamily="65" charset="-120"/>
              </a:rPr>
              <a:t>(3/16)</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7" name="向下箭號 26"/>
          <p:cNvSpPr/>
          <p:nvPr/>
        </p:nvSpPr>
        <p:spPr>
          <a:xfrm>
            <a:off x="3190370" y="2866613"/>
            <a:ext cx="504825" cy="422275"/>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28" name="圓角矩形 27"/>
          <p:cNvSpPr/>
          <p:nvPr/>
        </p:nvSpPr>
        <p:spPr>
          <a:xfrm>
            <a:off x="1343472" y="3307201"/>
            <a:ext cx="3455291" cy="680039"/>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特招群科術科測驗</a:t>
            </a:r>
            <a:endParaRPr lang="en-US" altLang="zh-TW" sz="2400" dirty="0">
              <a:solidFill>
                <a:srgbClr val="FF0000"/>
              </a:solidFill>
              <a:latin typeface="標楷體" panose="03000509000000000000" pitchFamily="65" charset="-120"/>
              <a:ea typeface="標楷體" panose="03000509000000000000" pitchFamily="65" charset="-120"/>
            </a:endParaRPr>
          </a:p>
          <a:p>
            <a:pPr algn="ctr" eaLnBrk="0" hangingPunct="0">
              <a:defRPr/>
            </a:pPr>
            <a:r>
              <a:rPr lang="en-US" altLang="zh-TW" sz="2400" dirty="0">
                <a:solidFill>
                  <a:srgbClr val="3319F5"/>
                </a:solidFill>
                <a:latin typeface="標楷體" panose="03000509000000000000" pitchFamily="65" charset="-120"/>
                <a:ea typeface="標楷體" panose="03000509000000000000" pitchFamily="65" charset="-120"/>
              </a:rPr>
              <a:t>(4/13</a:t>
            </a:r>
            <a:r>
              <a:rPr lang="zh-TW" altLang="en-US" sz="2400" dirty="0">
                <a:solidFill>
                  <a:srgbClr val="3319F5"/>
                </a:solidFill>
                <a:latin typeface="標楷體" panose="03000509000000000000" pitchFamily="65" charset="-120"/>
                <a:ea typeface="標楷體" panose="03000509000000000000" pitchFamily="65" charset="-120"/>
              </a:rPr>
              <a:t>、</a:t>
            </a:r>
            <a:r>
              <a:rPr lang="en-US" altLang="zh-TW" sz="2400" dirty="0">
                <a:solidFill>
                  <a:srgbClr val="3319F5"/>
                </a:solidFill>
                <a:latin typeface="標楷體" panose="03000509000000000000" pitchFamily="65" charset="-120"/>
                <a:ea typeface="標楷體" panose="03000509000000000000" pitchFamily="65" charset="-120"/>
              </a:rPr>
              <a:t>4/14)</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9" name="向下箭號 28"/>
          <p:cNvSpPr/>
          <p:nvPr/>
        </p:nvSpPr>
        <p:spPr>
          <a:xfrm>
            <a:off x="3200834" y="4034104"/>
            <a:ext cx="504825" cy="43815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0" name="圓角矩形 29"/>
          <p:cNvSpPr/>
          <p:nvPr/>
        </p:nvSpPr>
        <p:spPr>
          <a:xfrm>
            <a:off x="7477937" y="976210"/>
            <a:ext cx="2736850" cy="73822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會考成績公告</a:t>
            </a:r>
            <a:r>
              <a:rPr lang="en-US" altLang="zh-TW" sz="2400" dirty="0">
                <a:solidFill>
                  <a:srgbClr val="3319F5"/>
                </a:solidFill>
                <a:latin typeface="標楷體" panose="03000509000000000000" pitchFamily="65" charset="-120"/>
                <a:ea typeface="標楷體" panose="03000509000000000000" pitchFamily="65" charset="-120"/>
              </a:rPr>
              <a:t>(6/7)</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1" name="向下箭號 30"/>
          <p:cNvSpPr/>
          <p:nvPr/>
        </p:nvSpPr>
        <p:spPr>
          <a:xfrm>
            <a:off x="8549688" y="1701654"/>
            <a:ext cx="503237" cy="346075"/>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2" name="圓角矩形 31"/>
          <p:cNvSpPr/>
          <p:nvPr/>
        </p:nvSpPr>
        <p:spPr>
          <a:xfrm>
            <a:off x="7471504" y="2051992"/>
            <a:ext cx="2963242" cy="865188"/>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特招高職放榜</a:t>
            </a:r>
            <a:r>
              <a:rPr lang="en-US" altLang="zh-TW" sz="2000" dirty="0">
                <a:solidFill>
                  <a:srgbClr val="3319F5"/>
                </a:solidFill>
                <a:latin typeface="標楷體" panose="03000509000000000000" pitchFamily="65" charset="-120"/>
                <a:ea typeface="標楷體" panose="03000509000000000000" pitchFamily="65" charset="-120"/>
              </a:rPr>
              <a:t>(6/14)</a:t>
            </a:r>
            <a:endParaRPr lang="en-US" altLang="zh-TW" sz="2000" dirty="0">
              <a:solidFill>
                <a:srgbClr val="FF0000"/>
              </a:solidFill>
              <a:latin typeface="標楷體" panose="03000509000000000000" pitchFamily="65" charset="-120"/>
              <a:ea typeface="標楷體" panose="03000509000000000000" pitchFamily="65" charset="-120"/>
            </a:endParaRPr>
          </a:p>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       報到</a:t>
            </a:r>
            <a:r>
              <a:rPr lang="en-US" altLang="zh-TW" sz="2400" dirty="0">
                <a:solidFill>
                  <a:srgbClr val="3319F5"/>
                </a:solidFill>
                <a:latin typeface="標楷體" panose="03000509000000000000" pitchFamily="65" charset="-120"/>
                <a:ea typeface="標楷體" panose="03000509000000000000" pitchFamily="65" charset="-120"/>
              </a:rPr>
              <a:t>(6/17)</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3" name="向下箭號 32"/>
          <p:cNvSpPr/>
          <p:nvPr/>
        </p:nvSpPr>
        <p:spPr>
          <a:xfrm>
            <a:off x="8575997" y="2905671"/>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5" name="圓角矩形 1"/>
          <p:cNvSpPr>
            <a:spLocks noChangeArrowheads="1"/>
          </p:cNvSpPr>
          <p:nvPr/>
        </p:nvSpPr>
        <p:spPr bwMode="auto">
          <a:xfrm>
            <a:off x="4926830" y="4829426"/>
            <a:ext cx="2551107" cy="1417781"/>
          </a:xfrm>
          <a:prstGeom prst="roundRect">
            <a:avLst>
              <a:gd name="adj" fmla="val 16667"/>
            </a:avLst>
          </a:prstGeom>
          <a:solidFill>
            <a:schemeClr val="accent3">
              <a:lumMod val="40000"/>
              <a:lumOff val="60000"/>
            </a:schemeClr>
          </a:solidFill>
          <a:ln w="25400" algn="ctr">
            <a:solidFill>
              <a:srgbClr val="385D8A"/>
            </a:solidFill>
            <a:round/>
            <a:headEnd/>
            <a:tailEnd/>
          </a:ln>
        </p:spPr>
        <p:txBody>
          <a:bodyPr anchor="ctr"/>
          <a:lstStyle/>
          <a:p>
            <a:pPr algn="ctr"/>
            <a:r>
              <a:rPr lang="zh-TW" altLang="en-US" sz="2400" dirty="0">
                <a:solidFill>
                  <a:srgbClr val="FF0000"/>
                </a:solidFill>
                <a:latin typeface="標楷體" pitchFamily="65" charset="-120"/>
                <a:ea typeface="標楷體" pitchFamily="65" charset="-120"/>
              </a:rPr>
              <a:t>桃園市辦理</a:t>
            </a:r>
            <a:endParaRPr lang="en-US" altLang="zh-TW" sz="2400" dirty="0">
              <a:solidFill>
                <a:srgbClr val="FF0000"/>
              </a:solidFill>
              <a:latin typeface="標楷體" pitchFamily="65" charset="-120"/>
              <a:ea typeface="標楷體" pitchFamily="65" charset="-120"/>
            </a:endParaRPr>
          </a:p>
          <a:p>
            <a:pPr algn="ctr"/>
            <a:r>
              <a:rPr lang="zh-TW" altLang="en-US" sz="2400" dirty="0">
                <a:solidFill>
                  <a:srgbClr val="FF0000"/>
                </a:solidFill>
                <a:latin typeface="標楷體" pitchFamily="65" charset="-120"/>
                <a:ea typeface="標楷體" pitchFamily="65" charset="-120"/>
              </a:rPr>
              <a:t>高中職博覽會</a:t>
            </a:r>
            <a:r>
              <a:rPr lang="en-US" altLang="zh-TW" sz="2400" dirty="0">
                <a:solidFill>
                  <a:srgbClr val="FF0000"/>
                </a:solidFill>
                <a:latin typeface="標楷體" pitchFamily="65" charset="-120"/>
                <a:ea typeface="標楷體" pitchFamily="65" charset="-120"/>
              </a:rPr>
              <a:t/>
            </a:r>
            <a:br>
              <a:rPr lang="en-US" altLang="zh-TW" sz="2400" dirty="0">
                <a:solidFill>
                  <a:srgbClr val="FF0000"/>
                </a:solidFill>
                <a:latin typeface="標楷體" pitchFamily="65" charset="-120"/>
                <a:ea typeface="標楷體" pitchFamily="65" charset="-120"/>
              </a:rPr>
            </a:br>
            <a:r>
              <a:rPr lang="en-US" altLang="zh-TW" sz="2400" dirty="0">
                <a:solidFill>
                  <a:srgbClr val="0000FF"/>
                </a:solidFill>
                <a:latin typeface="標楷體" pitchFamily="65" charset="-120"/>
                <a:ea typeface="標楷體" pitchFamily="65" charset="-120"/>
              </a:rPr>
              <a:t>(3/09</a:t>
            </a:r>
            <a:r>
              <a:rPr lang="zh-TW" altLang="en-US" sz="2400" dirty="0">
                <a:solidFill>
                  <a:srgbClr val="0000FF"/>
                </a:solidFill>
                <a:latin typeface="標楷體" pitchFamily="65" charset="-120"/>
                <a:ea typeface="標楷體" pitchFamily="65" charset="-120"/>
              </a:rPr>
              <a:t>、</a:t>
            </a:r>
            <a:r>
              <a:rPr lang="en-US" altLang="zh-TW" sz="2400" dirty="0">
                <a:solidFill>
                  <a:srgbClr val="0000FF"/>
                </a:solidFill>
                <a:latin typeface="標楷體" pitchFamily="65" charset="-120"/>
                <a:ea typeface="標楷體" pitchFamily="65" charset="-120"/>
              </a:rPr>
              <a:t>3/10)</a:t>
            </a:r>
            <a:endParaRPr lang="zh-TW" altLang="en-US" sz="2400" dirty="0">
              <a:solidFill>
                <a:srgbClr val="0000FF"/>
              </a:solidFill>
              <a:latin typeface="標楷體" pitchFamily="65" charset="-120"/>
              <a:ea typeface="標楷體" pitchFamily="65" charset="-120"/>
            </a:endParaRPr>
          </a:p>
        </p:txBody>
      </p:sp>
      <p:sp>
        <p:nvSpPr>
          <p:cNvPr id="36" name="圓角矩形 35"/>
          <p:cNvSpPr/>
          <p:nvPr/>
        </p:nvSpPr>
        <p:spPr>
          <a:xfrm>
            <a:off x="1343472" y="4484845"/>
            <a:ext cx="3490829" cy="71669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國中教育會考</a:t>
            </a:r>
            <a:r>
              <a:rPr lang="en-US" altLang="zh-TW" sz="2400" dirty="0">
                <a:solidFill>
                  <a:srgbClr val="FF0000"/>
                </a:solidFill>
                <a:latin typeface="標楷體" panose="03000509000000000000" pitchFamily="65" charset="-120"/>
                <a:ea typeface="標楷體" panose="03000509000000000000" pitchFamily="65" charset="-120"/>
              </a:rPr>
              <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2400" dirty="0">
                <a:solidFill>
                  <a:srgbClr val="3319F5"/>
                </a:solidFill>
                <a:latin typeface="標楷體" panose="03000509000000000000" pitchFamily="65" charset="-120"/>
                <a:ea typeface="標楷體" panose="03000509000000000000" pitchFamily="65" charset="-120"/>
              </a:rPr>
              <a:t>(5/18~5/19)</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8" name="向下箭號 37"/>
          <p:cNvSpPr/>
          <p:nvPr/>
        </p:nvSpPr>
        <p:spPr>
          <a:xfrm>
            <a:off x="8575996" y="4197454"/>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9" name="圓角矩形 38"/>
          <p:cNvSpPr/>
          <p:nvPr/>
        </p:nvSpPr>
        <p:spPr>
          <a:xfrm>
            <a:off x="7471504" y="4558235"/>
            <a:ext cx="2916593" cy="7031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rgbClr val="FF0000"/>
                </a:solidFill>
                <a:latin typeface="標楷體" panose="03000509000000000000" pitchFamily="65" charset="-120"/>
                <a:ea typeface="標楷體" panose="03000509000000000000" pitchFamily="65" charset="-120"/>
              </a:rPr>
              <a:t>免試、特招考試、藝才班</a:t>
            </a:r>
            <a:r>
              <a:rPr lang="en-US" altLang="zh-TW" sz="2400" dirty="0">
                <a:solidFill>
                  <a:srgbClr val="FF0000"/>
                </a:solidFill>
                <a:latin typeface="標楷體" panose="03000509000000000000" pitchFamily="65" charset="-120"/>
                <a:ea typeface="標楷體" panose="03000509000000000000" pitchFamily="65" charset="-120"/>
              </a:rPr>
              <a:t/>
            </a:r>
            <a:br>
              <a:rPr lang="en-US" altLang="zh-TW" sz="2400" dirty="0">
                <a:solidFill>
                  <a:srgbClr val="FF0000"/>
                </a:solidFill>
                <a:latin typeface="標楷體" panose="03000509000000000000" pitchFamily="65" charset="-120"/>
                <a:ea typeface="標楷體" panose="03000509000000000000" pitchFamily="65" charset="-120"/>
              </a:rPr>
            </a:br>
            <a:r>
              <a:rPr lang="zh-TW" altLang="en-US" sz="2400" dirty="0">
                <a:solidFill>
                  <a:srgbClr val="FF0000"/>
                </a:solidFill>
                <a:latin typeface="標楷體" panose="03000509000000000000" pitchFamily="65" charset="-120"/>
                <a:ea typeface="標楷體" panose="03000509000000000000" pitchFamily="65" charset="-120"/>
              </a:rPr>
              <a:t>放榜</a:t>
            </a:r>
            <a:r>
              <a:rPr lang="en-US" altLang="zh-TW" sz="2400" dirty="0">
                <a:solidFill>
                  <a:srgbClr val="3319F5"/>
                </a:solidFill>
                <a:latin typeface="標楷體" panose="03000509000000000000" pitchFamily="65" charset="-120"/>
                <a:ea typeface="標楷體" panose="03000509000000000000" pitchFamily="65" charset="-120"/>
              </a:rPr>
              <a:t>(7/09)</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40" name="向下箭號 39"/>
          <p:cNvSpPr/>
          <p:nvPr/>
        </p:nvSpPr>
        <p:spPr>
          <a:xfrm>
            <a:off x="3204224" y="5235208"/>
            <a:ext cx="503238" cy="18494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41" name="圓角矩形 1"/>
          <p:cNvSpPr>
            <a:spLocks noChangeArrowheads="1"/>
          </p:cNvSpPr>
          <p:nvPr/>
        </p:nvSpPr>
        <p:spPr bwMode="auto">
          <a:xfrm>
            <a:off x="1343472" y="5420151"/>
            <a:ext cx="3490829" cy="1016263"/>
          </a:xfrm>
          <a:prstGeom prst="roundRect">
            <a:avLst>
              <a:gd name="adj" fmla="val 13932"/>
            </a:avLst>
          </a:prstGeom>
          <a:solidFill>
            <a:srgbClr val="00B050"/>
          </a:solidFill>
          <a:ln w="25400" algn="ctr">
            <a:solidFill>
              <a:srgbClr val="385D8A"/>
            </a:solidFill>
            <a:round/>
            <a:headEnd/>
            <a:tailEnd/>
          </a:ln>
        </p:spPr>
        <p:txBody>
          <a:bodyPr anchor="ctr"/>
          <a:lstStyle/>
          <a:p>
            <a:pPr algn="ctr" eaLnBrk="0" hangingPunct="0"/>
            <a:r>
              <a:rPr lang="zh-TW" altLang="en-US" sz="2000" dirty="0">
                <a:solidFill>
                  <a:srgbClr val="FFFF00"/>
                </a:solidFill>
                <a:latin typeface="標楷體" pitchFamily="65" charset="-120"/>
                <a:ea typeface="標楷體" pitchFamily="65" charset="-120"/>
              </a:rPr>
              <a:t>實用技能、高職技優</a:t>
            </a:r>
            <a:endParaRPr lang="en-US" altLang="zh-TW" sz="2000" dirty="0">
              <a:solidFill>
                <a:srgbClr val="FFFF00"/>
              </a:solidFill>
              <a:latin typeface="標楷體" pitchFamily="65" charset="-120"/>
              <a:ea typeface="標楷體" pitchFamily="65" charset="-120"/>
            </a:endParaRPr>
          </a:p>
          <a:p>
            <a:pPr algn="ctr" eaLnBrk="0" hangingPunct="0"/>
            <a:r>
              <a:rPr lang="zh-TW" altLang="en-US" sz="1600" dirty="0">
                <a:latin typeface="標楷體" pitchFamily="65" charset="-120"/>
                <a:ea typeface="標楷體" pitchFamily="65" charset="-120"/>
              </a:rPr>
              <a:t>報名</a:t>
            </a:r>
            <a:r>
              <a:rPr lang="en-US" altLang="zh-TW" sz="1600" dirty="0">
                <a:latin typeface="標楷體" pitchFamily="65" charset="-120"/>
                <a:ea typeface="標楷體" pitchFamily="65" charset="-120"/>
              </a:rPr>
              <a:t>5/23</a:t>
            </a:r>
            <a:r>
              <a:rPr lang="zh-TW" altLang="en-US" sz="1600" dirty="0">
                <a:latin typeface="標楷體" pitchFamily="65" charset="-120"/>
                <a:ea typeface="標楷體" pitchFamily="65" charset="-120"/>
              </a:rPr>
              <a:t>、</a:t>
            </a:r>
            <a:r>
              <a:rPr lang="en-US" altLang="zh-TW" sz="1600" dirty="0">
                <a:latin typeface="標楷體" pitchFamily="65" charset="-120"/>
                <a:ea typeface="標楷體" pitchFamily="65" charset="-120"/>
              </a:rPr>
              <a:t>5/24</a:t>
            </a:r>
          </a:p>
          <a:p>
            <a:pPr algn="ctr"/>
            <a:r>
              <a:rPr lang="zh-TW" altLang="en-US" sz="1600" dirty="0">
                <a:solidFill>
                  <a:srgbClr val="FFFF00"/>
                </a:solidFill>
                <a:latin typeface="標楷體" pitchFamily="65" charset="-120"/>
                <a:ea typeface="標楷體" pitchFamily="65" charset="-120"/>
              </a:rPr>
              <a:t>實技</a:t>
            </a:r>
            <a:r>
              <a:rPr lang="zh-TW" altLang="en-US" sz="1600" dirty="0">
                <a:latin typeface="標楷體" pitchFamily="65" charset="-120"/>
                <a:ea typeface="標楷體" pitchFamily="65" charset="-120"/>
              </a:rPr>
              <a:t>放榜</a:t>
            </a:r>
            <a:r>
              <a:rPr lang="en-US" altLang="zh-TW" sz="1600" dirty="0">
                <a:latin typeface="標楷體" pitchFamily="65" charset="-120"/>
                <a:ea typeface="標楷體" pitchFamily="65" charset="-120"/>
              </a:rPr>
              <a:t>6/14</a:t>
            </a:r>
            <a:r>
              <a:rPr lang="zh-TW" altLang="en-US" sz="1600" dirty="0">
                <a:latin typeface="標楷體" pitchFamily="65" charset="-120"/>
                <a:ea typeface="標楷體" pitchFamily="65" charset="-120"/>
              </a:rPr>
              <a:t>，</a:t>
            </a:r>
            <a:r>
              <a:rPr lang="zh-TW" altLang="en-US" sz="1600" dirty="0">
                <a:solidFill>
                  <a:srgbClr val="FFFF00"/>
                </a:solidFill>
                <a:latin typeface="標楷體" pitchFamily="65" charset="-120"/>
                <a:ea typeface="標楷體" pitchFamily="65" charset="-120"/>
              </a:rPr>
              <a:t>技優</a:t>
            </a:r>
            <a:r>
              <a:rPr lang="zh-TW" altLang="en-US" sz="1600" dirty="0">
                <a:latin typeface="標楷體" pitchFamily="65" charset="-120"/>
                <a:ea typeface="標楷體" pitchFamily="65" charset="-120"/>
              </a:rPr>
              <a:t>放榜</a:t>
            </a:r>
            <a:r>
              <a:rPr lang="en-US" altLang="zh-TW" sz="1600" dirty="0">
                <a:latin typeface="標楷體" pitchFamily="65" charset="-120"/>
                <a:ea typeface="標楷體" pitchFamily="65" charset="-120"/>
              </a:rPr>
              <a:t>6/14</a:t>
            </a:r>
          </a:p>
          <a:p>
            <a:pPr algn="ctr"/>
            <a:r>
              <a:rPr lang="zh-TW" altLang="en-US" sz="1600" dirty="0">
                <a:latin typeface="標楷體" pitchFamily="65" charset="-120"/>
                <a:ea typeface="標楷體" pitchFamily="65" charset="-120"/>
              </a:rPr>
              <a:t>報到</a:t>
            </a:r>
            <a:r>
              <a:rPr lang="en-US" altLang="zh-TW" sz="1600" dirty="0">
                <a:latin typeface="標楷體" pitchFamily="65" charset="-120"/>
                <a:ea typeface="標楷體" pitchFamily="65" charset="-120"/>
              </a:rPr>
              <a:t>6/17</a:t>
            </a:r>
            <a:endParaRPr lang="zh-TW" altLang="en-US" sz="1600" dirty="0">
              <a:latin typeface="標楷體" pitchFamily="65" charset="-120"/>
              <a:ea typeface="標楷體" pitchFamily="65" charset="-120"/>
            </a:endParaRPr>
          </a:p>
        </p:txBody>
      </p:sp>
      <p:sp>
        <p:nvSpPr>
          <p:cNvPr id="44" name="圓角矩形 43"/>
          <p:cNvSpPr/>
          <p:nvPr/>
        </p:nvSpPr>
        <p:spPr>
          <a:xfrm>
            <a:off x="7471504" y="3278183"/>
            <a:ext cx="2927705" cy="95073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免試入學填志願</a:t>
            </a:r>
            <a:r>
              <a:rPr lang="en-US" altLang="zh-TW" sz="2400" dirty="0">
                <a:solidFill>
                  <a:srgbClr val="FF0000"/>
                </a:solidFill>
                <a:latin typeface="標楷體" panose="03000509000000000000" pitchFamily="65" charset="-120"/>
                <a:ea typeface="標楷體" panose="03000509000000000000" pitchFamily="65" charset="-120"/>
              </a:rPr>
              <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1600" dirty="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含特招考試分發</a:t>
            </a:r>
            <a:r>
              <a:rPr lang="en-US" altLang="zh-TW" sz="16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2400" dirty="0">
                <a:solidFill>
                  <a:srgbClr val="3319F5"/>
                </a:solidFill>
                <a:latin typeface="標楷體" panose="03000509000000000000" pitchFamily="65" charset="-120"/>
                <a:ea typeface="標楷體" panose="03000509000000000000" pitchFamily="65" charset="-120"/>
              </a:rPr>
              <a:t>(6/21</a:t>
            </a:r>
            <a:r>
              <a:rPr lang="zh-TW" altLang="en-US" sz="2400" dirty="0">
                <a:solidFill>
                  <a:srgbClr val="3319F5"/>
                </a:solidFill>
                <a:latin typeface="標楷體" panose="03000509000000000000" pitchFamily="65" charset="-120"/>
                <a:ea typeface="標楷體" panose="03000509000000000000" pitchFamily="65" charset="-120"/>
              </a:rPr>
              <a:t>起</a:t>
            </a:r>
            <a:r>
              <a:rPr lang="en-US" altLang="zh-TW" sz="2400" dirty="0">
                <a:solidFill>
                  <a:srgbClr val="3319F5"/>
                </a:solidFill>
                <a:latin typeface="標楷體" panose="03000509000000000000" pitchFamily="65" charset="-120"/>
                <a:ea typeface="標楷體" panose="03000509000000000000" pitchFamily="65" charset="-120"/>
              </a:rPr>
              <a:t>)</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 name="五角星形 1"/>
          <p:cNvSpPr/>
          <p:nvPr/>
        </p:nvSpPr>
        <p:spPr bwMode="auto">
          <a:xfrm rot="1635059">
            <a:off x="10128791" y="2886809"/>
            <a:ext cx="1109296" cy="1048144"/>
          </a:xfrm>
          <a:prstGeom prst="star5">
            <a:avLst>
              <a:gd name="adj" fmla="val 32307"/>
              <a:gd name="hf" fmla="val 105146"/>
              <a:gd name="vf" fmla="val 110557"/>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eaLnBrk="1" hangingPunct="1"/>
            <a:r>
              <a:rPr lang="zh-TW" altLang="en-US" sz="2000" b="1" dirty="0">
                <a:solidFill>
                  <a:srgbClr val="3D25F6"/>
                </a:solidFill>
                <a:latin typeface="標楷體" panose="03000509000000000000" pitchFamily="65" charset="-120"/>
                <a:ea typeface="標楷體" panose="03000509000000000000" pitchFamily="65" charset="-120"/>
              </a:rPr>
              <a:t>注意返校</a:t>
            </a:r>
          </a:p>
        </p:txBody>
      </p:sp>
      <p:sp>
        <p:nvSpPr>
          <p:cNvPr id="37" name="向下箭號 36"/>
          <p:cNvSpPr/>
          <p:nvPr/>
        </p:nvSpPr>
        <p:spPr>
          <a:xfrm>
            <a:off x="8594743" y="5310034"/>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43" name="圓角矩形 42"/>
          <p:cNvSpPr/>
          <p:nvPr/>
        </p:nvSpPr>
        <p:spPr>
          <a:xfrm>
            <a:off x="7477937" y="5688875"/>
            <a:ext cx="3226575" cy="7031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rgbClr val="FF0000"/>
                </a:solidFill>
                <a:latin typeface="標楷體" panose="03000509000000000000" pitchFamily="65" charset="-120"/>
                <a:ea typeface="標楷體" panose="03000509000000000000" pitchFamily="65" charset="-120"/>
              </a:rPr>
              <a:t>藝才班：報到</a:t>
            </a:r>
            <a:r>
              <a:rPr lang="en-US" altLang="zh-TW" sz="1800" dirty="0">
                <a:solidFill>
                  <a:srgbClr val="3319F5"/>
                </a:solidFill>
                <a:latin typeface="標楷體" panose="03000509000000000000" pitchFamily="65" charset="-120"/>
                <a:ea typeface="標楷體" panose="03000509000000000000" pitchFamily="65" charset="-120"/>
              </a:rPr>
              <a:t>(7/10)</a:t>
            </a:r>
            <a:endParaRPr lang="zh-TW" altLang="en-US" sz="1800" dirty="0">
              <a:solidFill>
                <a:srgbClr val="3319F5"/>
              </a:solidFill>
              <a:latin typeface="標楷體" panose="03000509000000000000" pitchFamily="65" charset="-120"/>
              <a:ea typeface="標楷體" panose="03000509000000000000" pitchFamily="65" charset="-120"/>
            </a:endParaRPr>
          </a:p>
          <a:p>
            <a:pPr algn="ctr">
              <a:defRPr/>
            </a:pPr>
            <a:r>
              <a:rPr lang="zh-TW" altLang="en-US" sz="1800" dirty="0">
                <a:solidFill>
                  <a:srgbClr val="FF0000"/>
                </a:solidFill>
                <a:latin typeface="標楷體" panose="03000509000000000000" pitchFamily="65" charset="-120"/>
                <a:ea typeface="標楷體" panose="03000509000000000000" pitchFamily="65" charset="-120"/>
              </a:rPr>
              <a:t>免試、特招考試：報到</a:t>
            </a:r>
            <a:r>
              <a:rPr lang="en-US" altLang="zh-TW" sz="1800" dirty="0">
                <a:solidFill>
                  <a:srgbClr val="3319F5"/>
                </a:solidFill>
                <a:latin typeface="標楷體" panose="03000509000000000000" pitchFamily="65" charset="-120"/>
                <a:ea typeface="標楷體" panose="03000509000000000000" pitchFamily="65" charset="-120"/>
              </a:rPr>
              <a:t>(7/11)</a:t>
            </a:r>
            <a:endParaRPr lang="en-US" altLang="zh-TW" sz="1800" dirty="0">
              <a:solidFill>
                <a:srgbClr val="FF0000"/>
              </a:solidFill>
              <a:latin typeface="標楷體" panose="03000509000000000000" pitchFamily="65" charset="-120"/>
              <a:ea typeface="標楷體" panose="03000509000000000000" pitchFamily="65" charset="-120"/>
            </a:endParaRPr>
          </a:p>
        </p:txBody>
      </p:sp>
      <p:sp>
        <p:nvSpPr>
          <p:cNvPr id="45" name="圓角矩形 1"/>
          <p:cNvSpPr>
            <a:spLocks noChangeArrowheads="1"/>
          </p:cNvSpPr>
          <p:nvPr/>
        </p:nvSpPr>
        <p:spPr bwMode="auto">
          <a:xfrm>
            <a:off x="4926830" y="978681"/>
            <a:ext cx="2452145" cy="3753922"/>
          </a:xfrm>
          <a:prstGeom prst="roundRect">
            <a:avLst>
              <a:gd name="adj" fmla="val 16667"/>
            </a:avLst>
          </a:prstGeom>
          <a:solidFill>
            <a:schemeClr val="accent3">
              <a:lumMod val="40000"/>
              <a:lumOff val="60000"/>
            </a:schemeClr>
          </a:solidFill>
          <a:ln w="25400" algn="ctr">
            <a:solidFill>
              <a:srgbClr val="385D8A"/>
            </a:solidFill>
            <a:round/>
            <a:headEnd/>
            <a:tailEnd/>
          </a:ln>
        </p:spPr>
        <p:txBody>
          <a:bodyPr anchor="ctr"/>
          <a:lstStyle/>
          <a:p>
            <a:pPr algn="ctr" eaLnBrk="0" hangingPunct="0"/>
            <a:endParaRPr lang="en-US" altLang="zh-TW" sz="2400" dirty="0">
              <a:solidFill>
                <a:srgbClr val="FF0000"/>
              </a:solidFill>
              <a:latin typeface="標楷體" pitchFamily="65" charset="-120"/>
              <a:ea typeface="標楷體" pitchFamily="65" charset="-120"/>
            </a:endParaRPr>
          </a:p>
          <a:p>
            <a:pPr algn="ctr" eaLnBrk="0" hangingPunct="0"/>
            <a:r>
              <a:rPr lang="zh-TW" altLang="en-US" sz="2400" dirty="0">
                <a:solidFill>
                  <a:srgbClr val="FF0000"/>
                </a:solidFill>
                <a:latin typeface="標楷體" pitchFamily="65" charset="-120"/>
                <a:ea typeface="標楷體" pitchFamily="65" charset="-120"/>
              </a:rPr>
              <a:t>桃園市辦理試模擬測驗</a:t>
            </a:r>
            <a:r>
              <a:rPr lang="en-US" altLang="zh-TW" sz="2400" dirty="0">
                <a:solidFill>
                  <a:srgbClr val="3D25F6"/>
                </a:solidFill>
                <a:latin typeface="標楷體" pitchFamily="65" charset="-120"/>
                <a:ea typeface="標楷體" pitchFamily="65" charset="-120"/>
              </a:rPr>
              <a:t>(12/20</a:t>
            </a:r>
            <a:r>
              <a:rPr lang="zh-TW" altLang="en-US" sz="2400" dirty="0">
                <a:solidFill>
                  <a:srgbClr val="3D25F6"/>
                </a:solidFill>
                <a:latin typeface="標楷體" pitchFamily="65" charset="-120"/>
                <a:ea typeface="標楷體" pitchFamily="65" charset="-120"/>
              </a:rPr>
              <a:t>、</a:t>
            </a:r>
            <a:r>
              <a:rPr lang="en-US" altLang="zh-TW" sz="2400" dirty="0">
                <a:solidFill>
                  <a:srgbClr val="3D25F6"/>
                </a:solidFill>
                <a:latin typeface="標楷體" pitchFamily="65" charset="-120"/>
                <a:ea typeface="標楷體" pitchFamily="65" charset="-120"/>
              </a:rPr>
              <a:t>21)</a:t>
            </a:r>
          </a:p>
          <a:p>
            <a:pPr algn="ctr" eaLnBrk="0" hangingPunct="0"/>
            <a:r>
              <a:rPr lang="zh-TW" altLang="en-US" sz="2400" dirty="0">
                <a:solidFill>
                  <a:srgbClr val="FF0000"/>
                </a:solidFill>
                <a:latin typeface="標楷體" pitchFamily="65" charset="-120"/>
                <a:ea typeface="標楷體" pitchFamily="65" charset="-120"/>
              </a:rPr>
              <a:t>試模擬</a:t>
            </a:r>
            <a:endParaRPr lang="en-US" altLang="zh-TW" sz="2400" dirty="0">
              <a:solidFill>
                <a:srgbClr val="FF0000"/>
              </a:solidFill>
              <a:latin typeface="標楷體" pitchFamily="65" charset="-120"/>
              <a:ea typeface="標楷體" pitchFamily="65" charset="-120"/>
            </a:endParaRPr>
          </a:p>
          <a:p>
            <a:pPr algn="ctr" eaLnBrk="0" hangingPunct="0"/>
            <a:r>
              <a:rPr lang="zh-TW" altLang="en-US" sz="2400" dirty="0">
                <a:solidFill>
                  <a:srgbClr val="FF0000"/>
                </a:solidFill>
                <a:latin typeface="標楷體" pitchFamily="65" charset="-120"/>
                <a:ea typeface="標楷體" pitchFamily="65" charset="-120"/>
              </a:rPr>
              <a:t>選填志願</a:t>
            </a:r>
            <a:r>
              <a:rPr lang="en-US" altLang="zh-TW" sz="2400" dirty="0">
                <a:solidFill>
                  <a:srgbClr val="FF0000"/>
                </a:solidFill>
                <a:latin typeface="標楷體" pitchFamily="65" charset="-120"/>
                <a:ea typeface="標楷體" pitchFamily="65" charset="-120"/>
              </a:rPr>
              <a:t> </a:t>
            </a:r>
            <a:r>
              <a:rPr lang="en-US" altLang="zh-TW" sz="2400" dirty="0">
                <a:solidFill>
                  <a:srgbClr val="0000FF"/>
                </a:solidFill>
                <a:latin typeface="標楷體" pitchFamily="65" charset="-120"/>
                <a:ea typeface="標楷體" pitchFamily="65" charset="-120"/>
              </a:rPr>
              <a:t>(1/5-1/11)</a:t>
            </a:r>
          </a:p>
          <a:p>
            <a:pPr algn="ctr"/>
            <a:r>
              <a:rPr lang="zh-TW" altLang="en-US" sz="2400" dirty="0">
                <a:solidFill>
                  <a:srgbClr val="FF0000"/>
                </a:solidFill>
                <a:latin typeface="標楷體" pitchFamily="65" charset="-120"/>
                <a:ea typeface="標楷體" pitchFamily="65" charset="-120"/>
              </a:rPr>
              <a:t>試模擬分發放榜</a:t>
            </a:r>
            <a:r>
              <a:rPr lang="en-US" altLang="zh-TW" sz="2400" dirty="0">
                <a:solidFill>
                  <a:srgbClr val="3D25F6"/>
                </a:solidFill>
                <a:latin typeface="標楷體" pitchFamily="65" charset="-120"/>
                <a:ea typeface="標楷體" pitchFamily="65" charset="-120"/>
              </a:rPr>
              <a:t>(</a:t>
            </a:r>
            <a:r>
              <a:rPr lang="en-US" altLang="zh-TW" sz="2400" dirty="0">
                <a:solidFill>
                  <a:srgbClr val="0000FF"/>
                </a:solidFill>
                <a:latin typeface="標楷體" pitchFamily="65" charset="-120"/>
                <a:ea typeface="標楷體" pitchFamily="65" charset="-120"/>
              </a:rPr>
              <a:t>2/16</a:t>
            </a:r>
            <a:r>
              <a:rPr lang="en-US" altLang="zh-TW" sz="2400" dirty="0">
                <a:solidFill>
                  <a:srgbClr val="3D25F6"/>
                </a:solidFill>
                <a:latin typeface="標楷體" pitchFamily="65" charset="-120"/>
                <a:ea typeface="標楷體" pitchFamily="65" charset="-120"/>
              </a:rPr>
              <a:t>)</a:t>
            </a:r>
            <a:endParaRPr lang="zh-TW" altLang="en-US" sz="2400" dirty="0">
              <a:solidFill>
                <a:srgbClr val="3D25F6"/>
              </a:solidFill>
              <a:latin typeface="標楷體" pitchFamily="65" charset="-120"/>
              <a:ea typeface="標楷體" pitchFamily="65" charset="-120"/>
            </a:endParaRPr>
          </a:p>
          <a:p>
            <a:pPr algn="ctr" eaLnBrk="0" hangingPunct="0"/>
            <a:endParaRPr lang="zh-TW" altLang="en-US" sz="1800" dirty="0">
              <a:solidFill>
                <a:srgbClr val="3D25F6"/>
              </a:solidFill>
              <a:latin typeface="標楷體" pitchFamily="65" charset="-120"/>
              <a:ea typeface="標楷體" pitchFamily="65" charset="-120"/>
            </a:endParaRPr>
          </a:p>
        </p:txBody>
      </p:sp>
      <p:sp>
        <p:nvSpPr>
          <p:cNvPr id="23" name="五角星形 22"/>
          <p:cNvSpPr/>
          <p:nvPr/>
        </p:nvSpPr>
        <p:spPr bwMode="auto">
          <a:xfrm rot="1638504">
            <a:off x="4397868" y="1788087"/>
            <a:ext cx="539552" cy="445060"/>
          </a:xfrm>
          <a:prstGeom prst="star5">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eaLnBrk="1" hangingPunct="1"/>
            <a:endParaRPr lang="zh-TW" altLang="en-US"/>
          </a:p>
        </p:txBody>
      </p:sp>
      <p:sp>
        <p:nvSpPr>
          <p:cNvPr id="34" name="圓角矩形 33"/>
          <p:cNvSpPr/>
          <p:nvPr/>
        </p:nvSpPr>
        <p:spPr>
          <a:xfrm>
            <a:off x="1511867" y="6428152"/>
            <a:ext cx="6660231" cy="3959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en-US" altLang="zh-TW" sz="2400" dirty="0">
                <a:solidFill>
                  <a:srgbClr val="FF0000"/>
                </a:solidFill>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桃連區實施日期以桃園市政府教育局公告為主</a:t>
            </a:r>
            <a:endParaRPr lang="zh-TW" altLang="en-US" sz="2400" dirty="0">
              <a:solidFill>
                <a:srgbClr val="3319F5"/>
              </a:solidFill>
              <a:latin typeface="標楷體" panose="03000509000000000000" pitchFamily="65" charset="-120"/>
              <a:ea typeface="標楷體" panose="03000509000000000000" pitchFamily="65" charset="-120"/>
            </a:endParaRPr>
          </a:p>
        </p:txBody>
      </p:sp>
    </p:spTree>
    <p:custDataLst>
      <p:tags r:id="rId1"/>
    </p:custDataLst>
    <p:extLst>
      <p:ext uri="{BB962C8B-B14F-4D97-AF65-F5344CB8AC3E}">
        <p14:creationId xmlns:p14="http://schemas.microsoft.com/office/powerpoint/2010/main" val="3430600942"/>
      </p:ext>
    </p:extLst>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0149" y="26001"/>
            <a:ext cx="10972800" cy="961425"/>
          </a:xfrm>
        </p:spPr>
        <p:txBody>
          <a:bodyPr/>
          <a:lstStyle/>
          <a:p>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桃連區</a:t>
            </a:r>
            <a:r>
              <a:rPr lang="en-US"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113</a:t>
            </a:r>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年重要</a:t>
            </a:r>
            <a:r>
              <a:rPr lang="zh-TW"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日程表</a:t>
            </a:r>
            <a:endParaRPr lang="zh-TW" altLang="en-US" dirty="0"/>
          </a:p>
        </p:txBody>
      </p:sp>
      <p:sp>
        <p:nvSpPr>
          <p:cNvPr id="4" name="投影片編號版面配置區 3"/>
          <p:cNvSpPr>
            <a:spLocks noGrp="1"/>
          </p:cNvSpPr>
          <p:nvPr>
            <p:ph type="sldNum" sz="quarter" idx="12"/>
          </p:nvPr>
        </p:nvSpPr>
        <p:spPr/>
        <p:txBody>
          <a:bodyPr/>
          <a:lstStyle/>
          <a:p>
            <a:pPr>
              <a:defRPr/>
            </a:pPr>
            <a:endParaRPr lang="zh-TW" altLang="en-US"/>
          </a:p>
        </p:txBody>
      </p:sp>
      <p:pic>
        <p:nvPicPr>
          <p:cNvPr id="5" name="圖片 4">
            <a:extLst>
              <a:ext uri="{FF2B5EF4-FFF2-40B4-BE49-F238E27FC236}">
                <a16:creationId xmlns:a16="http://schemas.microsoft.com/office/drawing/2014/main" id="{34CE1244-CB01-4C55-989E-55BEF4C6B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60" y="987426"/>
            <a:ext cx="12224659" cy="5860247"/>
          </a:xfrm>
          <a:prstGeom prst="rect">
            <a:avLst/>
          </a:prstGeom>
        </p:spPr>
      </p:pic>
    </p:spTree>
    <p:custDataLst>
      <p:tags r:id="rId1"/>
    </p:custDataLst>
    <p:extLst>
      <p:ext uri="{BB962C8B-B14F-4D97-AF65-F5344CB8AC3E}">
        <p14:creationId xmlns:p14="http://schemas.microsoft.com/office/powerpoint/2010/main" val="35322256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文字方塊 3">
            <a:extLst>
              <a:ext uri="{FF2B5EF4-FFF2-40B4-BE49-F238E27FC236}">
                <a16:creationId xmlns:a16="http://schemas.microsoft.com/office/drawing/2014/main" id="{777F29A0-0CAF-4FA9-BE6A-ABF1EE8DF9DD}"/>
              </a:ext>
            </a:extLst>
          </p:cNvPr>
          <p:cNvSpPr txBox="1">
            <a:spLocks noChangeArrowheads="1"/>
          </p:cNvSpPr>
          <p:nvPr/>
        </p:nvSpPr>
        <p:spPr bwMode="auto">
          <a:xfrm>
            <a:off x="1127448" y="692151"/>
            <a:ext cx="105851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en-US" sz="3600" b="1" dirty="0">
                <a:solidFill>
                  <a:srgbClr val="000000"/>
                </a:solidFill>
                <a:latin typeface="標楷體" panose="03000509000000000000" pitchFamily="65" charset="-120"/>
                <a:ea typeface="標楷體" panose="03000509000000000000" pitchFamily="65" charset="-120"/>
              </a:rPr>
              <a:t>桃連區的特色招生</a:t>
            </a:r>
            <a:r>
              <a:rPr lang="en-US" altLang="zh-TW" sz="3600" b="1" dirty="0">
                <a:solidFill>
                  <a:srgbClr val="000000"/>
                </a:solidFill>
                <a:latin typeface="標楷體" panose="03000509000000000000" pitchFamily="65" charset="-120"/>
                <a:ea typeface="標楷體" panose="03000509000000000000" pitchFamily="65" charset="-120"/>
              </a:rPr>
              <a:t>(</a:t>
            </a:r>
            <a:r>
              <a:rPr lang="zh-TW" altLang="en-US" sz="3600" b="1" dirty="0">
                <a:solidFill>
                  <a:srgbClr val="000000"/>
                </a:solidFill>
                <a:latin typeface="標楷體" panose="03000509000000000000" pitchFamily="65" charset="-120"/>
                <a:ea typeface="標楷體" panose="03000509000000000000" pitchFamily="65" charset="-120"/>
              </a:rPr>
              <a:t>甄選入學</a:t>
            </a:r>
            <a:r>
              <a:rPr lang="en-US" altLang="zh-TW" sz="3600" b="1" dirty="0">
                <a:solidFill>
                  <a:srgbClr val="000000"/>
                </a:solidFill>
                <a:latin typeface="標楷體" panose="03000509000000000000" pitchFamily="65" charset="-120"/>
                <a:ea typeface="標楷體" panose="03000509000000000000" pitchFamily="65" charset="-120"/>
              </a:rPr>
              <a:t>-</a:t>
            </a:r>
            <a:r>
              <a:rPr lang="zh-TW" altLang="en-US" sz="3600" b="1" dirty="0">
                <a:solidFill>
                  <a:srgbClr val="000000"/>
                </a:solidFill>
                <a:latin typeface="標楷體" panose="03000509000000000000" pitchFamily="65" charset="-120"/>
                <a:ea typeface="標楷體" panose="03000509000000000000" pitchFamily="65" charset="-120"/>
              </a:rPr>
              <a:t>藝才班、體育班</a:t>
            </a:r>
            <a:r>
              <a:rPr lang="en-US" altLang="zh-TW" sz="3600" b="1" dirty="0">
                <a:solidFill>
                  <a:srgbClr val="000000"/>
                </a:solidFill>
                <a:latin typeface="標楷體" panose="03000509000000000000" pitchFamily="65" charset="-120"/>
                <a:ea typeface="標楷體" panose="03000509000000000000" pitchFamily="65" charset="-120"/>
              </a:rPr>
              <a:t>)</a:t>
            </a:r>
          </a:p>
        </p:txBody>
      </p:sp>
      <p:sp>
        <p:nvSpPr>
          <p:cNvPr id="21507" name="文字方塊 1">
            <a:extLst>
              <a:ext uri="{FF2B5EF4-FFF2-40B4-BE49-F238E27FC236}">
                <a16:creationId xmlns:a16="http://schemas.microsoft.com/office/drawing/2014/main" id="{501B912D-3DED-4CA4-B470-6F4B6EEB0D78}"/>
              </a:ext>
            </a:extLst>
          </p:cNvPr>
          <p:cNvSpPr txBox="1">
            <a:spLocks noChangeArrowheads="1"/>
          </p:cNvSpPr>
          <p:nvPr/>
        </p:nvSpPr>
        <p:spPr bwMode="auto">
          <a:xfrm>
            <a:off x="1505397" y="1412776"/>
            <a:ext cx="9829278"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武陵高中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科學班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桃園高中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班、舞蹈班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中大壢中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內壢高中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陽明高中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南崁高中</a:t>
            </a:r>
            <a:r>
              <a:rPr lang="en-US" altLang="zh-TW" sz="2800" dirty="0">
                <a:solidFill>
                  <a:srgbClr val="FF0000"/>
                </a:solidFill>
                <a:latin typeface="標楷體" panose="03000509000000000000" pitchFamily="65" charset="-120"/>
                <a:ea typeface="標楷體" panose="03000509000000000000" pitchFamily="65" charset="-120"/>
              </a:rPr>
              <a:t>(3)</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永豐高中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平鎮高中</a:t>
            </a:r>
            <a:r>
              <a:rPr lang="en-US" altLang="zh-TW" sz="2800" dirty="0">
                <a:solidFill>
                  <a:srgbClr val="FF0000"/>
                </a:solidFill>
                <a:latin typeface="標楷體" panose="03000509000000000000" pitchFamily="65" charset="-120"/>
                <a:ea typeface="標楷體" panose="03000509000000000000" pitchFamily="65" charset="-120"/>
              </a:rPr>
              <a:t>(3)</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大園高中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楊梅高中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大溪高中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觀音高中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北科附工</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新屋高中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壽山高中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endParaRPr lang="en-US" altLang="zh-TW" sz="2800" dirty="0">
              <a:solidFill>
                <a:srgbClr val="000000"/>
              </a:solidFill>
              <a:latin typeface="標楷體" panose="03000509000000000000" pitchFamily="65" charset="-120"/>
              <a:ea typeface="標楷體" panose="03000509000000000000" pitchFamily="65" charset="-120"/>
            </a:endParaRPr>
          </a:p>
        </p:txBody>
      </p:sp>
    </p:spTree>
    <p:custDataLst>
      <p:tags r:id="rId1"/>
    </p:custData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3EE37E-3C7A-44F3-9F39-D580EA11322D}"/>
              </a:ext>
            </a:extLst>
          </p:cNvPr>
          <p:cNvSpPr>
            <a:spLocks noGrp="1"/>
          </p:cNvSpPr>
          <p:nvPr>
            <p:ph type="ctrTitle" idx="4294967295"/>
          </p:nvPr>
        </p:nvSpPr>
        <p:spPr>
          <a:xfrm>
            <a:off x="1703388" y="1714501"/>
            <a:ext cx="8964612" cy="1470025"/>
          </a:xfrm>
          <a:effectLst>
            <a:outerShdw blurRad="50800" dist="38100" dir="2700000" algn="tl" rotWithShape="0">
              <a:prstClr val="black">
                <a:alpha val="40000"/>
              </a:prstClr>
            </a:outerShdw>
          </a:effectLst>
        </p:spPr>
        <p:txBody>
          <a:bodyPr>
            <a:noAutofit/>
          </a:bodyPr>
          <a:lstStyle/>
          <a:p>
            <a:pPr eaLnBrk="1" hangingPunct="1">
              <a:defRPr/>
            </a:pPr>
            <a:r>
              <a:rPr lang="zh-TW" altLang="en-US" sz="60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專業群科甄選</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特色招生</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endParaRPr lang="zh-TW" altLang="en-US" sz="28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pic>
        <p:nvPicPr>
          <p:cNvPr id="22531" name="群組 4">
            <a:extLst>
              <a:ext uri="{FF2B5EF4-FFF2-40B4-BE49-F238E27FC236}">
                <a16:creationId xmlns:a16="http://schemas.microsoft.com/office/drawing/2014/main" id="{D452935B-B10C-4673-8187-2AFE8B40832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6810" y="4221088"/>
            <a:ext cx="182975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34" name="Group 34">
            <a:extLst>
              <a:ext uri="{FF2B5EF4-FFF2-40B4-BE49-F238E27FC236}">
                <a16:creationId xmlns:a16="http://schemas.microsoft.com/office/drawing/2014/main" id="{992CDE3E-7A07-4389-9DF8-ABE89164706A}"/>
              </a:ext>
            </a:extLst>
          </p:cNvPr>
          <p:cNvGraphicFramePr>
            <a:graphicFrameLocks noGrp="1"/>
          </p:cNvGraphicFramePr>
          <p:nvPr>
            <p:extLst>
              <p:ext uri="{D42A27DB-BD31-4B8C-83A1-F6EECF244321}">
                <p14:modId xmlns:p14="http://schemas.microsoft.com/office/powerpoint/2010/main" val="75160724"/>
              </p:ext>
            </p:extLst>
          </p:nvPr>
        </p:nvGraphicFramePr>
        <p:xfrm>
          <a:off x="191344" y="596736"/>
          <a:ext cx="11773308" cy="6159143"/>
        </p:xfrm>
        <a:graphic>
          <a:graphicData uri="http://schemas.openxmlformats.org/drawingml/2006/table">
            <a:tbl>
              <a:tblPr/>
              <a:tblGrid>
                <a:gridCol w="1909578">
                  <a:extLst>
                    <a:ext uri="{9D8B030D-6E8A-4147-A177-3AD203B41FA5}">
                      <a16:colId xmlns:a16="http://schemas.microsoft.com/office/drawing/2014/main" val="20000"/>
                    </a:ext>
                  </a:extLst>
                </a:gridCol>
                <a:gridCol w="789098">
                  <a:extLst>
                    <a:ext uri="{9D8B030D-6E8A-4147-A177-3AD203B41FA5}">
                      <a16:colId xmlns:a16="http://schemas.microsoft.com/office/drawing/2014/main" val="20001"/>
                    </a:ext>
                  </a:extLst>
                </a:gridCol>
                <a:gridCol w="9074632">
                  <a:extLst>
                    <a:ext uri="{9D8B030D-6E8A-4147-A177-3AD203B41FA5}">
                      <a16:colId xmlns:a16="http://schemas.microsoft.com/office/drawing/2014/main" val="20002"/>
                    </a:ext>
                  </a:extLst>
                </a:gridCol>
              </a:tblGrid>
              <a:tr h="341194">
                <a:tc grid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各校術科考試類型歸類</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r>
                        <a:rPr kumimoji="0" lang="zh-TW" altLang="en-US"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參考，以簡章為準</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endPar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39608" marR="39608"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33977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考試類型</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科數</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學校科別</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49389">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54</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大興電機、大興餐管、大興資訊、大興時尚造型、</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育達資訊、育達資處、育達廣設、育達時尚、育達幼保、育達餐管、育達</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應英</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啟英汽車、啟英電商、啟英應日、啟英時尚造型、啟英廣設、啟英表藝、啟英餐飲、啟英資訊、啟英應英、永平資處</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電競實務</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、永平汽車</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維修實務</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、永平餐管（</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國際餐飲廚藝</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永平餐管（烘焙）、永平餐管（鐵板燒</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料理</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飲料調製</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）、永平表演藝術</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綜藝表演</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、世紀綠能機械、世紀綠能流通、世紀綠能幼保、世紀綠能資訊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世紀綠能餐管、世紀綠能汽車科、至善家具木工、至善幼兒保育、至善觀光、至善農產行銷、六和機電、方曙照顧服務、方曙飛修、方曙資訊、羅浮觀光、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治平資訊</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智慧物聯網</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、治平資處</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網紅行銷</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、治平應英</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職場英語</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、治平應日</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日文導覽</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、治平電機</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電機達人</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、治平時尚</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整體造型設計</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rPr>
                        <a:t>光啟電機、光啟汽車</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、清華餐管</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清華軌道車輛</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清華汽車、清華資訊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4977">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北科附工汽車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0406">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21</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北科附工農場經營和畜產保健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、大興飛修、新興機械、</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新興汽車、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新興飛修、新興資訊、新興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、新興資處、新興國貿、新興應</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英、新興多媒</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體</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設計、新興觀光、新興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電子商務、振聲多媒體設計</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振聲廣設、振聲觀光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振聲電子商務、振聲應英</a:t>
                      </a:r>
                      <a:endParaRPr kumimoji="0" lang="zh-TW" altLang="zh-TW" sz="2000" b="0" i="0" u="none" strike="noStrike" cap="none" normalizeH="0" baseline="0" dirty="0">
                        <a:ln>
                          <a:noFill/>
                        </a:ln>
                        <a:solidFill>
                          <a:srgbClr val="FF0000"/>
                        </a:solidFill>
                        <a:effectLst/>
                        <a:latin typeface="Calibri" pitchFamily="34" charset="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1194">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合計</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76</a:t>
                      </a:r>
                      <a:endPar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endPar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5261" name="標題 1">
            <a:extLst>
              <a:ext uri="{FF2B5EF4-FFF2-40B4-BE49-F238E27FC236}">
                <a16:creationId xmlns:a16="http://schemas.microsoft.com/office/drawing/2014/main" id="{9EDADD8B-D4C0-4F65-A550-5A57C37B7B22}"/>
              </a:ext>
            </a:extLst>
          </p:cNvPr>
          <p:cNvSpPr txBox="1">
            <a:spLocks noChangeArrowheads="1"/>
          </p:cNvSpPr>
          <p:nvPr/>
        </p:nvSpPr>
        <p:spPr bwMode="auto">
          <a:xfrm>
            <a:off x="3000376" y="260350"/>
            <a:ext cx="59928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pPr>
            <a:r>
              <a:rPr kumimoji="0" lang="zh-TW" altLang="en-US" sz="3600" b="1" dirty="0">
                <a:solidFill>
                  <a:srgbClr val="000000"/>
                </a:solidFill>
                <a:latin typeface="標楷體" panose="03000509000000000000" pitchFamily="65" charset="-120"/>
                <a:ea typeface="標楷體" panose="03000509000000000000" pitchFamily="65" charset="-120"/>
              </a:rPr>
              <a:t>特色招生甄選入學辦理概況</a:t>
            </a: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編號版面配置區 1"/>
          <p:cNvSpPr txBox="1">
            <a:spLocks noGrp="1"/>
          </p:cNvSpPr>
          <p:nvPr/>
        </p:nvSpPr>
        <p:spPr bwMode="auto">
          <a:xfrm>
            <a:off x="7581900" y="6356351"/>
            <a:ext cx="1600200" cy="366713"/>
          </a:xfrm>
          <a:prstGeom prst="rect">
            <a:avLst/>
          </a:prstGeom>
          <a:noFill/>
          <a:ln w="9525">
            <a:noFill/>
            <a:miter lim="800000"/>
            <a:headEnd/>
            <a:tailEnd/>
          </a:ln>
        </p:spPr>
        <p:txBody>
          <a:bodyPr anchor="ctr"/>
          <a:lstStyle/>
          <a:p>
            <a:pPr algn="r" eaLnBrk="1" latinLnBrk="1" hangingPunct="1"/>
            <a:fld id="{764565C2-CD6E-42DE-A641-537CED277773}" type="slidenum">
              <a:rPr kumimoji="0" lang="ko-KR" altLang="en-US" sz="900">
                <a:solidFill>
                  <a:srgbClr val="898989"/>
                </a:solidFill>
                <a:latin typeface="Verdana" pitchFamily="34" charset="0"/>
                <a:ea typeface="Gulim" pitchFamily="34" charset="-127"/>
              </a:rPr>
              <a:pPr algn="r" eaLnBrk="1" latinLnBrk="1" hangingPunct="1"/>
              <a:t>9</a:t>
            </a:fld>
            <a:endParaRPr kumimoji="0" lang="en-US" altLang="ko-KR" sz="900">
              <a:solidFill>
                <a:srgbClr val="898989"/>
              </a:solidFill>
              <a:latin typeface="Verdana" pitchFamily="34" charset="0"/>
              <a:ea typeface="Gulim" pitchFamily="34" charset="-127"/>
            </a:endParaRPr>
          </a:p>
        </p:txBody>
      </p:sp>
      <p:pic>
        <p:nvPicPr>
          <p:cNvPr id="2" name="圖片 1">
            <a:extLst>
              <a:ext uri="{FF2B5EF4-FFF2-40B4-BE49-F238E27FC236}">
                <a16:creationId xmlns:a16="http://schemas.microsoft.com/office/drawing/2014/main" id="{ED5B200B-3675-4106-AAB7-73A999341690}"/>
              </a:ext>
            </a:extLst>
          </p:cNvPr>
          <p:cNvPicPr>
            <a:picLocks noChangeAspect="1"/>
          </p:cNvPicPr>
          <p:nvPr/>
        </p:nvPicPr>
        <p:blipFill>
          <a:blip r:embed="rId3"/>
          <a:stretch>
            <a:fillRect/>
          </a:stretch>
        </p:blipFill>
        <p:spPr>
          <a:xfrm>
            <a:off x="551384" y="643299"/>
            <a:ext cx="5310445" cy="6079765"/>
          </a:xfrm>
          <a:prstGeom prst="rect">
            <a:avLst/>
          </a:prstGeom>
        </p:spPr>
      </p:pic>
      <p:pic>
        <p:nvPicPr>
          <p:cNvPr id="3" name="圖片 2">
            <a:extLst>
              <a:ext uri="{FF2B5EF4-FFF2-40B4-BE49-F238E27FC236}">
                <a16:creationId xmlns:a16="http://schemas.microsoft.com/office/drawing/2014/main" id="{E65211F9-6F85-4309-9CF3-3376A69A86F1}"/>
              </a:ext>
            </a:extLst>
          </p:cNvPr>
          <p:cNvPicPr>
            <a:picLocks noChangeAspect="1"/>
          </p:cNvPicPr>
          <p:nvPr/>
        </p:nvPicPr>
        <p:blipFill>
          <a:blip r:embed="rId4"/>
          <a:stretch>
            <a:fillRect/>
          </a:stretch>
        </p:blipFill>
        <p:spPr>
          <a:xfrm>
            <a:off x="6130676" y="2060848"/>
            <a:ext cx="6003752" cy="3733619"/>
          </a:xfrm>
          <a:prstGeom prst="rect">
            <a:avLst/>
          </a:prstGeom>
        </p:spPr>
      </p:pic>
    </p:spTree>
    <p:custDataLst>
      <p:tags r:id="rId1"/>
    </p:custDataLst>
    <p:extLst>
      <p:ext uri="{BB962C8B-B14F-4D97-AF65-F5344CB8AC3E}">
        <p14:creationId xmlns:p14="http://schemas.microsoft.com/office/powerpoint/2010/main" val="3370963526"/>
      </p:ext>
    </p:extLst>
  </p:cSld>
  <p:clrMapOvr>
    <a:masterClrMapping/>
  </p:clrMapOvr>
  <p:transition spd="slow">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191344" y="1043814"/>
            <a:ext cx="2808312" cy="576262"/>
          </a:xfrm>
          <a:solidFill>
            <a:srgbClr val="FF0000"/>
          </a:solidFill>
          <a:extLst>
            <a:ext uri="{91240B29-F687-4F45-9708-019B960494DF}">
              <a14:hiddenLine xmlns:a14="http://schemas.microsoft.com/office/drawing/2010/main" w="9525">
                <a:solidFill>
                  <a:srgbClr val="000000"/>
                </a:solidFill>
                <a:miter lim="800000"/>
                <a:headEnd/>
                <a:tailEnd/>
              </a14:hiddenLine>
            </a:ext>
          </a:extLst>
        </p:spPr>
        <p:txBody>
          <a:bodyPr rtlCol="0">
            <a:noAutofit/>
          </a:bodyPr>
          <a:lstStyle/>
          <a:p>
            <a:pPr>
              <a:defRPr/>
            </a:pPr>
            <a:r>
              <a:rPr lang="zh-TW" altLang="en-US" sz="2400" kern="1200" dirty="0">
                <a:ln w="19050">
                  <a:solidFill>
                    <a:schemeClr val="bg1"/>
                  </a:solidFill>
                </a:ln>
                <a:solidFill>
                  <a:srgbClr val="FF0000"/>
                </a:solidFill>
                <a:latin typeface="微軟正黑體" pitchFamily="34" charset="-120"/>
                <a:cs typeface="Tahoma" pitchFamily="34" charset="0"/>
              </a:rPr>
              <a:t>術科考試舉隅</a:t>
            </a:r>
            <a:r>
              <a:rPr lang="en-US" altLang="zh-TW" sz="2400" kern="1200" dirty="0">
                <a:ln w="19050">
                  <a:solidFill>
                    <a:schemeClr val="bg1"/>
                  </a:solidFill>
                </a:ln>
                <a:solidFill>
                  <a:srgbClr val="FF0000"/>
                </a:solidFill>
                <a:latin typeface="微軟正黑體" pitchFamily="34" charset="-120"/>
                <a:cs typeface="Tahoma" pitchFamily="34" charset="0"/>
              </a:rPr>
              <a:t>(</a:t>
            </a:r>
            <a:r>
              <a:rPr lang="zh-TW" altLang="en-US" sz="2400" kern="1200" dirty="0">
                <a:ln w="19050">
                  <a:solidFill>
                    <a:schemeClr val="bg1"/>
                  </a:solidFill>
                </a:ln>
                <a:solidFill>
                  <a:srgbClr val="FF0000"/>
                </a:solidFill>
                <a:latin typeface="微軟正黑體" pitchFamily="34" charset="-120"/>
                <a:cs typeface="Tahoma" pitchFamily="34" charset="0"/>
              </a:rPr>
              <a:t>一</a:t>
            </a:r>
            <a:r>
              <a:rPr lang="en-US" altLang="zh-TW" sz="2400" kern="1200" dirty="0">
                <a:ln w="19050">
                  <a:solidFill>
                    <a:schemeClr val="bg1"/>
                  </a:solidFill>
                </a:ln>
                <a:solidFill>
                  <a:srgbClr val="FF0000"/>
                </a:solidFill>
                <a:latin typeface="微軟正黑體" pitchFamily="34" charset="-120"/>
                <a:cs typeface="Tahoma" pitchFamily="34" charset="0"/>
              </a:rPr>
              <a:t>)</a:t>
            </a:r>
            <a:endParaRPr lang="zh-TW" altLang="en-US" sz="2400" kern="1200" dirty="0">
              <a:ln w="19050">
                <a:solidFill>
                  <a:schemeClr val="bg1"/>
                </a:solidFill>
              </a:ln>
              <a:solidFill>
                <a:srgbClr val="FF0000"/>
              </a:solidFill>
              <a:latin typeface="微軟正黑體" pitchFamily="34" charset="-120"/>
              <a:cs typeface="Tahoma" pitchFamily="34" charset="0"/>
            </a:endParaRPr>
          </a:p>
        </p:txBody>
      </p:sp>
      <p:graphicFrame>
        <p:nvGraphicFramePr>
          <p:cNvPr id="4" name="表格 3"/>
          <p:cNvGraphicFramePr>
            <a:graphicFrameLocks noGrp="1"/>
          </p:cNvGraphicFramePr>
          <p:nvPr>
            <p:extLst>
              <p:ext uri="{D42A27DB-BD31-4B8C-83A1-F6EECF244321}">
                <p14:modId xmlns:p14="http://schemas.microsoft.com/office/powerpoint/2010/main" val="3538603565"/>
              </p:ext>
            </p:extLst>
          </p:nvPr>
        </p:nvGraphicFramePr>
        <p:xfrm>
          <a:off x="1271464" y="1773238"/>
          <a:ext cx="10081120" cy="4896118"/>
        </p:xfrm>
        <a:graphic>
          <a:graphicData uri="http://schemas.openxmlformats.org/drawingml/2006/table">
            <a:tbl>
              <a:tblPr/>
              <a:tblGrid>
                <a:gridCol w="2589608">
                  <a:extLst>
                    <a:ext uri="{9D8B030D-6E8A-4147-A177-3AD203B41FA5}">
                      <a16:colId xmlns:a16="http://schemas.microsoft.com/office/drawing/2014/main" val="20000"/>
                    </a:ext>
                  </a:extLst>
                </a:gridCol>
                <a:gridCol w="7491512">
                  <a:extLst>
                    <a:ext uri="{9D8B030D-6E8A-4147-A177-3AD203B41FA5}">
                      <a16:colId xmlns:a16="http://schemas.microsoft.com/office/drawing/2014/main" val="20001"/>
                    </a:ext>
                  </a:extLst>
                </a:gridCol>
              </a:tblGrid>
              <a:tr h="643735">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職</a:t>
                      </a:r>
                      <a:r>
                        <a:rPr kumimoji="0" lang="zh-TW" altLang="en-US"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各校術科測驗舉隅</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72487">
                <a:tc rowSpan="3">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機械群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機械能力測驗、空間概念三視圖及立體圖繪製</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鉛筆素描、製圖</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平面圖繪製</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72487">
                <a:tc rowSpan="3">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動力機械群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基本手工具使用與辨識</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汽車修護基礎工具認識</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汽車修護相關手工具使用、歐姆定律量測電路</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72487">
                <a:tc rowSpan="3">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電機與電子群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樂高機器人組裝</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簡易電路焊接製作</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碰碰車組裝與控制設計</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137248" name="標題 1"/>
          <p:cNvSpPr txBox="1">
            <a:spLocks/>
          </p:cNvSpPr>
          <p:nvPr/>
        </p:nvSpPr>
        <p:spPr bwMode="auto">
          <a:xfrm>
            <a:off x="2279651" y="476251"/>
            <a:ext cx="7993063" cy="576263"/>
          </a:xfrm>
          <a:prstGeom prst="rect">
            <a:avLst/>
          </a:prstGeom>
          <a:noFill/>
          <a:ln w="9525">
            <a:noFill/>
            <a:miter lim="800000"/>
            <a:headEnd/>
            <a:tailEnd/>
          </a:ln>
        </p:spPr>
        <p:txBody>
          <a:bodyPr anchor="b"/>
          <a:lstStyle/>
          <a:p>
            <a:pPr algn="ctr" eaLnBrk="1" hangingPunct="1">
              <a:buFont typeface="Arial" pitchFamily="34" charset="0"/>
              <a:buNone/>
            </a:pPr>
            <a:r>
              <a:rPr kumimoji="0" lang="zh-TW" altLang="en-US" sz="4200" b="1" dirty="0">
                <a:solidFill>
                  <a:srgbClr val="000000"/>
                </a:solidFill>
                <a:latin typeface="標楷體" pitchFamily="65" charset="-120"/>
                <a:ea typeface="標楷體" pitchFamily="65" charset="-120"/>
              </a:rPr>
              <a:t>特色招生甄選入學辦理概況</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312151023"/>
              </p:ext>
            </p:extLst>
          </p:nvPr>
        </p:nvGraphicFramePr>
        <p:xfrm>
          <a:off x="1631504" y="1196752"/>
          <a:ext cx="9361040" cy="5486400"/>
        </p:xfrm>
        <a:graphic>
          <a:graphicData uri="http://schemas.openxmlformats.org/drawingml/2006/table">
            <a:tbl>
              <a:tblPr/>
              <a:tblGrid>
                <a:gridCol w="2169764">
                  <a:extLst>
                    <a:ext uri="{9D8B030D-6E8A-4147-A177-3AD203B41FA5}">
                      <a16:colId xmlns:a16="http://schemas.microsoft.com/office/drawing/2014/main" val="20000"/>
                    </a:ext>
                  </a:extLst>
                </a:gridCol>
                <a:gridCol w="7191276">
                  <a:extLst>
                    <a:ext uri="{9D8B030D-6E8A-4147-A177-3AD203B41FA5}">
                      <a16:colId xmlns:a16="http://schemas.microsoft.com/office/drawing/2014/main" val="20001"/>
                    </a:ext>
                  </a:extLst>
                </a:gridCol>
              </a:tblGrid>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土木與建築群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素描</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設計圖草圖繪製、立體模型製作、設計理念說明</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模型製作與測量</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商業與管理群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商業理財規劃實作、商品創意行銷</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邏輯推理測驗、中英文輸入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個人理財規劃、商品創意行銷</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外語群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文章朗讀、生活英語口語問答</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英文口試</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口語表達</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設計群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素描、插畫</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素描、立體造型</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設計繪畫術科測驗</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農業群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農藝作物識別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園藝作物與資材識別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經濟動物與寵物種類識別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bl>
          </a:graphicData>
        </a:graphic>
      </p:graphicFrame>
      <p:sp>
        <p:nvSpPr>
          <p:cNvPr id="138282" name="標題 1"/>
          <p:cNvSpPr txBox="1">
            <a:spLocks/>
          </p:cNvSpPr>
          <p:nvPr/>
        </p:nvSpPr>
        <p:spPr bwMode="auto">
          <a:xfrm>
            <a:off x="2771595" y="569480"/>
            <a:ext cx="7467600" cy="504825"/>
          </a:xfrm>
          <a:prstGeom prst="rect">
            <a:avLst/>
          </a:prstGeom>
          <a:noFill/>
          <a:ln w="9525">
            <a:noFill/>
            <a:miter lim="800000"/>
            <a:headEnd/>
            <a:tailEnd/>
          </a:ln>
        </p:spPr>
        <p:txBody>
          <a:bodyPr anchor="b"/>
          <a:lstStyle/>
          <a:p>
            <a:pPr algn="ctr" eaLnBrk="1" hangingPunct="1">
              <a:buFont typeface="Arial" pitchFamily="34" charset="0"/>
              <a:buNone/>
            </a:pPr>
            <a:r>
              <a:rPr kumimoji="0" lang="zh-TW" altLang="en-US" sz="4200" b="1" dirty="0">
                <a:solidFill>
                  <a:srgbClr val="000000"/>
                </a:solidFill>
                <a:latin typeface="標楷體" pitchFamily="65" charset="-120"/>
                <a:ea typeface="標楷體" pitchFamily="65" charset="-120"/>
              </a:rPr>
              <a:t>特色招生甄選入學辦理概況</a:t>
            </a:r>
          </a:p>
        </p:txBody>
      </p:sp>
      <p:sp>
        <p:nvSpPr>
          <p:cNvPr id="6" name="標題 1"/>
          <p:cNvSpPr txBox="1">
            <a:spLocks/>
          </p:cNvSpPr>
          <p:nvPr/>
        </p:nvSpPr>
        <p:spPr>
          <a:xfrm>
            <a:off x="119336" y="594699"/>
            <a:ext cx="2664296" cy="504825"/>
          </a:xfrm>
          <a:prstGeom prst="rect">
            <a:avLst/>
          </a:prstGeom>
          <a:solidFill>
            <a:srgbClr val="FF0000"/>
          </a:solidFill>
        </p:spPr>
        <p:txBody>
          <a:bodyPr anchor="ctr">
            <a:noAutofit/>
          </a:bodyPr>
          <a:lstStyle/>
          <a:p>
            <a:pPr algn="ctr">
              <a:defRPr/>
            </a:pPr>
            <a:r>
              <a:rPr kumimoji="0" lang="zh-TW" altLang="en-US" sz="2400" dirty="0">
                <a:ln w="19050">
                  <a:solidFill>
                    <a:srgbClr val="FFFFFF"/>
                  </a:solidFill>
                </a:ln>
                <a:solidFill>
                  <a:srgbClr val="FF0000"/>
                </a:solidFill>
                <a:latin typeface="微軟正黑體" pitchFamily="34" charset="-120"/>
                <a:ea typeface="新細明體"/>
                <a:cs typeface="Tahoma" pitchFamily="34" charset="0"/>
              </a:rPr>
              <a:t>術科考試舉隅</a:t>
            </a:r>
            <a:r>
              <a:rPr kumimoji="0" lang="en-US" altLang="zh-TW" sz="2400" dirty="0">
                <a:ln w="19050">
                  <a:solidFill>
                    <a:srgbClr val="FFFFFF"/>
                  </a:solidFill>
                </a:ln>
                <a:solidFill>
                  <a:srgbClr val="FF0000"/>
                </a:solidFill>
                <a:latin typeface="微軟正黑體" pitchFamily="34" charset="-120"/>
                <a:ea typeface="新細明體"/>
                <a:cs typeface="Tahoma" pitchFamily="34" charset="0"/>
              </a:rPr>
              <a:t>(</a:t>
            </a:r>
            <a:r>
              <a:rPr kumimoji="0" lang="zh-TW" altLang="en-US" sz="2400" dirty="0">
                <a:ln w="19050">
                  <a:solidFill>
                    <a:srgbClr val="FFFFFF"/>
                  </a:solidFill>
                </a:ln>
                <a:solidFill>
                  <a:srgbClr val="FF0000"/>
                </a:solidFill>
                <a:latin typeface="微軟正黑體" pitchFamily="34" charset="-120"/>
                <a:ea typeface="新細明體"/>
                <a:cs typeface="Tahoma" pitchFamily="34" charset="0"/>
              </a:rPr>
              <a:t>二</a:t>
            </a:r>
            <a:r>
              <a:rPr kumimoji="0" lang="en-US" altLang="zh-TW" sz="2400" dirty="0">
                <a:ln w="19050">
                  <a:solidFill>
                    <a:srgbClr val="FFFFFF"/>
                  </a:solidFill>
                </a:ln>
                <a:solidFill>
                  <a:srgbClr val="FF0000"/>
                </a:solidFill>
                <a:latin typeface="微軟正黑體" pitchFamily="34" charset="-120"/>
                <a:ea typeface="新細明體"/>
                <a:cs typeface="Tahoma" pitchFamily="34" charset="0"/>
              </a:rPr>
              <a:t>)</a:t>
            </a:r>
            <a:endParaRPr kumimoji="0" lang="zh-TW" altLang="en-US" sz="2400" dirty="0">
              <a:ln w="19050">
                <a:solidFill>
                  <a:srgbClr val="FFFFFF"/>
                </a:solidFill>
              </a:ln>
              <a:solidFill>
                <a:srgbClr val="FF0000"/>
              </a:solidFill>
              <a:latin typeface="微軟正黑體" pitchFamily="34" charset="-120"/>
              <a:ea typeface="新細明體"/>
              <a:cs typeface="Tahoma" pitchFamily="34"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3125900329"/>
              </p:ext>
            </p:extLst>
          </p:nvPr>
        </p:nvGraphicFramePr>
        <p:xfrm>
          <a:off x="983432" y="1844824"/>
          <a:ext cx="10081120" cy="4693920"/>
        </p:xfrm>
        <a:graphic>
          <a:graphicData uri="http://schemas.openxmlformats.org/drawingml/2006/table">
            <a:tbl>
              <a:tblPr/>
              <a:tblGrid>
                <a:gridCol w="1945030">
                  <a:extLst>
                    <a:ext uri="{9D8B030D-6E8A-4147-A177-3AD203B41FA5}">
                      <a16:colId xmlns:a16="http://schemas.microsoft.com/office/drawing/2014/main" val="20000"/>
                    </a:ext>
                  </a:extLst>
                </a:gridCol>
                <a:gridCol w="8136090">
                  <a:extLst>
                    <a:ext uri="{9D8B030D-6E8A-4147-A177-3AD203B41FA5}">
                      <a16:colId xmlns:a16="http://schemas.microsoft.com/office/drawing/2014/main" val="20001"/>
                    </a:ext>
                  </a:extLst>
                </a:gridCol>
              </a:tblGrid>
              <a:tr h="395013">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家政群</a:t>
                      </a:r>
                    </a:p>
                  </a:txBody>
                  <a:tcPr marL="15241" marR="15241" marT="952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創意繪圖（設計理念文字說明）、基礎設計手縫</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眼部化粧設計圖</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說故事、帶動唱</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5013">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餐旅群</a:t>
                      </a:r>
                    </a:p>
                  </a:txBody>
                  <a:tcPr marL="15241" marR="15241" marT="952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由個人自選特殊才藝表現</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廚藝刀工、創意盤飾</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麵包包餡技巧、辨識基本食材及調味料</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79736">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藝術群</a:t>
                      </a:r>
                    </a:p>
                  </a:txBody>
                  <a:tcPr marL="15241" marR="15241" marT="952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自選才藝</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80966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任選器樂</a:t>
                      </a:r>
                      <a:r>
                        <a:rPr kumimoji="0" lang="en-US"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國樂、西樂擇一</a:t>
                      </a:r>
                      <a:r>
                        <a:rPr kumimoji="0" lang="en-US"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自選曲一首、任選肢體</a:t>
                      </a:r>
                      <a:r>
                        <a:rPr kumimoji="0" lang="en-US"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拳擊、舞蹈擇一</a:t>
                      </a:r>
                      <a:r>
                        <a:rPr kumimoji="0" lang="en-US"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創意表演、現場音感測驗、體能潛力測驗</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en-US"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才藝專長與口語表達</a:t>
                      </a:r>
                      <a:endPar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39292" name="標題 1"/>
          <p:cNvSpPr txBox="1">
            <a:spLocks/>
          </p:cNvSpPr>
          <p:nvPr/>
        </p:nvSpPr>
        <p:spPr bwMode="auto">
          <a:xfrm>
            <a:off x="2362200" y="683078"/>
            <a:ext cx="7467600" cy="504825"/>
          </a:xfrm>
          <a:prstGeom prst="rect">
            <a:avLst/>
          </a:prstGeom>
          <a:noFill/>
          <a:ln w="9525">
            <a:noFill/>
            <a:miter lim="800000"/>
            <a:headEnd/>
            <a:tailEnd/>
          </a:ln>
        </p:spPr>
        <p:txBody>
          <a:bodyPr anchor="b"/>
          <a:lstStyle/>
          <a:p>
            <a:pPr algn="ctr" eaLnBrk="1" hangingPunct="1">
              <a:lnSpc>
                <a:spcPct val="80000"/>
              </a:lnSpc>
              <a:buFont typeface="Arial" pitchFamily="34" charset="0"/>
              <a:buNone/>
            </a:pPr>
            <a:r>
              <a:rPr kumimoji="0" lang="zh-TW" altLang="en-US" sz="4200" b="1" dirty="0">
                <a:solidFill>
                  <a:srgbClr val="000000"/>
                </a:solidFill>
                <a:latin typeface="標楷體" pitchFamily="65" charset="-120"/>
                <a:ea typeface="標楷體" pitchFamily="65" charset="-120"/>
              </a:rPr>
              <a:t>特色招生甄選入學辦理概況</a:t>
            </a:r>
          </a:p>
        </p:txBody>
      </p:sp>
      <p:sp>
        <p:nvSpPr>
          <p:cNvPr id="11" name="標題 1"/>
          <p:cNvSpPr txBox="1">
            <a:spLocks/>
          </p:cNvSpPr>
          <p:nvPr/>
        </p:nvSpPr>
        <p:spPr>
          <a:xfrm>
            <a:off x="407368" y="1187903"/>
            <a:ext cx="2664296" cy="504825"/>
          </a:xfrm>
          <a:prstGeom prst="rect">
            <a:avLst/>
          </a:prstGeom>
          <a:solidFill>
            <a:srgbClr val="FF0000"/>
          </a:solidFill>
        </p:spPr>
        <p:txBody>
          <a:bodyPr anchor="ctr">
            <a:noAutofit/>
          </a:bodyPr>
          <a:lstStyle/>
          <a:p>
            <a:pPr algn="ctr">
              <a:defRPr/>
            </a:pPr>
            <a:r>
              <a:rPr kumimoji="0" lang="zh-TW" altLang="en-US" sz="2400" dirty="0">
                <a:ln w="19050">
                  <a:solidFill>
                    <a:srgbClr val="FFFFFF"/>
                  </a:solidFill>
                </a:ln>
                <a:solidFill>
                  <a:srgbClr val="FF0000"/>
                </a:solidFill>
                <a:latin typeface="微軟正黑體" pitchFamily="34" charset="-120"/>
                <a:ea typeface="新細明體"/>
                <a:cs typeface="Tahoma" pitchFamily="34" charset="0"/>
              </a:rPr>
              <a:t>術科考試舉隅</a:t>
            </a:r>
            <a:r>
              <a:rPr kumimoji="0" lang="en-US" altLang="zh-TW" sz="2400" dirty="0">
                <a:ln w="19050">
                  <a:solidFill>
                    <a:srgbClr val="FFFFFF"/>
                  </a:solidFill>
                </a:ln>
                <a:solidFill>
                  <a:srgbClr val="FF0000"/>
                </a:solidFill>
                <a:latin typeface="微軟正黑體" pitchFamily="34" charset="-120"/>
                <a:ea typeface="新細明體"/>
                <a:cs typeface="Tahoma" pitchFamily="34" charset="0"/>
              </a:rPr>
              <a:t>(</a:t>
            </a:r>
            <a:r>
              <a:rPr kumimoji="0" lang="zh-TW" altLang="en-US" sz="2400" dirty="0">
                <a:ln w="19050">
                  <a:solidFill>
                    <a:srgbClr val="FFFFFF"/>
                  </a:solidFill>
                </a:ln>
                <a:solidFill>
                  <a:srgbClr val="FF0000"/>
                </a:solidFill>
                <a:latin typeface="微軟正黑體" pitchFamily="34" charset="-120"/>
                <a:ea typeface="新細明體"/>
                <a:cs typeface="Tahoma" pitchFamily="34" charset="0"/>
              </a:rPr>
              <a:t>三</a:t>
            </a:r>
            <a:r>
              <a:rPr kumimoji="0" lang="en-US" altLang="zh-TW" sz="2400" dirty="0">
                <a:ln w="19050">
                  <a:solidFill>
                    <a:srgbClr val="FFFFFF"/>
                  </a:solidFill>
                </a:ln>
                <a:solidFill>
                  <a:srgbClr val="FF0000"/>
                </a:solidFill>
                <a:latin typeface="微軟正黑體" pitchFamily="34" charset="-120"/>
                <a:ea typeface="新細明體"/>
                <a:cs typeface="Tahoma" pitchFamily="34" charset="0"/>
              </a:rPr>
              <a:t>)</a:t>
            </a:r>
            <a:endParaRPr kumimoji="0" lang="zh-TW" altLang="en-US" sz="2400" dirty="0">
              <a:ln w="19050">
                <a:solidFill>
                  <a:srgbClr val="FFFFFF"/>
                </a:solidFill>
              </a:ln>
              <a:solidFill>
                <a:srgbClr val="FF0000"/>
              </a:solidFill>
              <a:latin typeface="微軟正黑體" pitchFamily="34" charset="-120"/>
              <a:ea typeface="新細明體"/>
              <a:cs typeface="Tahoma" pitchFamily="34" charset="0"/>
            </a:endParaRPr>
          </a:p>
        </p:txBody>
      </p:sp>
    </p:spTree>
  </p:cSld>
  <p:clrMapOvr>
    <a:masterClrMapping/>
  </p:clrMapOvr>
  <p:transition spd="slow" advClick="0"/>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BA019657-AA9A-4872-90FB-687A669D6A3D}"/>
              </a:ext>
            </a:extLst>
          </p:cNvPr>
          <p:cNvSpPr txBox="1">
            <a:spLocks/>
          </p:cNvSpPr>
          <p:nvPr/>
        </p:nvSpPr>
        <p:spPr>
          <a:xfrm>
            <a:off x="1613694" y="1878013"/>
            <a:ext cx="8964612" cy="1470025"/>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考試分發入學</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特色招生</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endPar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p:txBody>
      </p:sp>
      <p:pic>
        <p:nvPicPr>
          <p:cNvPr id="5" name="群組 4">
            <a:extLst>
              <a:ext uri="{FF2B5EF4-FFF2-40B4-BE49-F238E27FC236}">
                <a16:creationId xmlns:a16="http://schemas.microsoft.com/office/drawing/2014/main" id="{567576FA-4BBF-4D8F-8A6A-493DC641684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6810" y="4221088"/>
            <a:ext cx="182975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文字方塊 3">
            <a:extLst>
              <a:ext uri="{FF2B5EF4-FFF2-40B4-BE49-F238E27FC236}">
                <a16:creationId xmlns:a16="http://schemas.microsoft.com/office/drawing/2014/main" id="{036BE0FD-3CBB-41FE-AC48-79123B8DAAC9}"/>
              </a:ext>
            </a:extLst>
          </p:cNvPr>
          <p:cNvSpPr txBox="1">
            <a:spLocks noChangeArrowheads="1"/>
          </p:cNvSpPr>
          <p:nvPr/>
        </p:nvSpPr>
        <p:spPr bwMode="auto">
          <a:xfrm>
            <a:off x="1343472" y="550421"/>
            <a:ext cx="957706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en-US" sz="3600" b="1" dirty="0">
                <a:latin typeface="標楷體" panose="03000509000000000000" pitchFamily="65" charset="-120"/>
                <a:ea typeface="標楷體" panose="03000509000000000000" pitchFamily="65" charset="-120"/>
              </a:rPr>
              <a:t>桃連區的特色招生</a:t>
            </a:r>
            <a:endParaRPr lang="en-US" altLang="zh-TW" sz="3600" b="1" dirty="0">
              <a:latin typeface="標楷體" panose="03000509000000000000" pitchFamily="65" charset="-120"/>
              <a:ea typeface="標楷體" panose="03000509000000000000" pitchFamily="65" charset="-120"/>
            </a:endParaRPr>
          </a:p>
          <a:p>
            <a:pPr algn="ctr">
              <a:spcBef>
                <a:spcPct val="0"/>
              </a:spcBef>
              <a:buFontTx/>
              <a:buNone/>
            </a:pPr>
            <a:r>
              <a:rPr lang="en-US" altLang="zh-TW" sz="3600" b="1" dirty="0">
                <a:latin typeface="標楷體" panose="03000509000000000000" pitchFamily="65" charset="-120"/>
                <a:ea typeface="標楷體" panose="03000509000000000000" pitchFamily="65" charset="-120"/>
              </a:rPr>
              <a:t>(</a:t>
            </a:r>
            <a:r>
              <a:rPr lang="zh-TW" altLang="en-US" sz="3600" b="1" dirty="0">
                <a:latin typeface="標楷體" panose="03000509000000000000" pitchFamily="65" charset="-120"/>
                <a:ea typeface="標楷體" panose="03000509000000000000" pitchFamily="65" charset="-120"/>
              </a:rPr>
              <a:t>考試分發入學</a:t>
            </a:r>
            <a:r>
              <a:rPr lang="en-US" altLang="zh-TW" sz="3600" b="1" dirty="0">
                <a:latin typeface="標楷體" panose="03000509000000000000" pitchFamily="65" charset="-120"/>
                <a:ea typeface="標楷體" panose="03000509000000000000" pitchFamily="65" charset="-120"/>
              </a:rPr>
              <a:t>-</a:t>
            </a:r>
            <a:r>
              <a:rPr lang="zh-TW" altLang="en-US" sz="3600" b="1" dirty="0">
                <a:latin typeface="Arial" panose="020B0604020202020204" pitchFamily="34" charset="0"/>
                <a:ea typeface="標楷體" panose="03000509000000000000" pitchFamily="65" charset="-120"/>
              </a:rPr>
              <a:t>大園國際高中</a:t>
            </a:r>
            <a:r>
              <a:rPr lang="zh-TW" altLang="en-US" sz="3600" b="1" dirty="0">
                <a:solidFill>
                  <a:srgbClr val="FF0000"/>
                </a:solidFill>
                <a:latin typeface="標楷體" panose="03000509000000000000" pitchFamily="65" charset="-120"/>
                <a:ea typeface="標楷體" panose="03000509000000000000" pitchFamily="65" charset="-120"/>
              </a:rPr>
              <a:t>國際文憑</a:t>
            </a:r>
            <a:r>
              <a:rPr lang="en-US" altLang="zh-TW" sz="3600" b="1" dirty="0">
                <a:solidFill>
                  <a:srgbClr val="FF0000"/>
                </a:solidFill>
                <a:latin typeface="標楷體" panose="03000509000000000000" pitchFamily="65" charset="-120"/>
                <a:ea typeface="標楷體" panose="03000509000000000000" pitchFamily="65" charset="-120"/>
              </a:rPr>
              <a:t>IB</a:t>
            </a:r>
            <a:r>
              <a:rPr lang="zh-TW" altLang="en-US" sz="3600" b="1" dirty="0">
                <a:solidFill>
                  <a:srgbClr val="FF0000"/>
                </a:solidFill>
                <a:latin typeface="標楷體" panose="03000509000000000000" pitchFamily="65" charset="-120"/>
                <a:ea typeface="標楷體" panose="03000509000000000000" pitchFamily="65" charset="-120"/>
              </a:rPr>
              <a:t>班</a:t>
            </a:r>
            <a:r>
              <a:rPr lang="en-US" altLang="zh-TW" sz="3600" b="1" dirty="0">
                <a:latin typeface="標楷體" panose="03000509000000000000" pitchFamily="65" charset="-120"/>
                <a:ea typeface="標楷體" panose="03000509000000000000" pitchFamily="65" charset="-120"/>
              </a:rPr>
              <a:t>)</a:t>
            </a:r>
          </a:p>
        </p:txBody>
      </p:sp>
      <p:sp>
        <p:nvSpPr>
          <p:cNvPr id="4" name="內容版面配置區 2">
            <a:extLst>
              <a:ext uri="{FF2B5EF4-FFF2-40B4-BE49-F238E27FC236}">
                <a16:creationId xmlns:a16="http://schemas.microsoft.com/office/drawing/2014/main" id="{39DBE3DF-BD04-4593-BDE3-1B986E9CFC55}"/>
              </a:ext>
            </a:extLst>
          </p:cNvPr>
          <p:cNvSpPr txBox="1">
            <a:spLocks/>
          </p:cNvSpPr>
          <p:nvPr/>
        </p:nvSpPr>
        <p:spPr>
          <a:xfrm>
            <a:off x="1127448" y="2085092"/>
            <a:ext cx="10515600" cy="4656276"/>
          </a:xfrm>
          <a:prstGeom prst="rect">
            <a:avLst/>
          </a:prstGeom>
        </p:spPr>
        <p:txBody>
          <a:bodyPr>
            <a:normAutofit fontScale="92500" lnSpcReduction="10000"/>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特色招生</a:t>
            </a:r>
            <a:r>
              <a:rPr kumimoji="0" lang="en-US" altLang="zh-TW" sz="3600" kern="0" dirty="0">
                <a:latin typeface="標楷體" panose="03000509000000000000" pitchFamily="65" charset="-120"/>
                <a:ea typeface="標楷體" panose="03000509000000000000" pitchFamily="65" charset="-120"/>
              </a:rPr>
              <a:t>(</a:t>
            </a:r>
            <a:r>
              <a:rPr kumimoji="0" lang="en-US" altLang="zh-TW" sz="3600" kern="0" dirty="0">
                <a:solidFill>
                  <a:srgbClr val="FF0000"/>
                </a:solidFill>
                <a:latin typeface="標楷體" panose="03000509000000000000" pitchFamily="65" charset="-120"/>
                <a:ea typeface="標楷體" panose="03000509000000000000" pitchFamily="65" charset="-120"/>
              </a:rPr>
              <a:t>2A3B</a:t>
            </a:r>
            <a:r>
              <a:rPr kumimoji="0" lang="zh-TW" altLang="en-US" sz="3600" kern="0" dirty="0">
                <a:solidFill>
                  <a:srgbClr val="FF0000"/>
                </a:solidFill>
                <a:latin typeface="標楷體" panose="03000509000000000000" pitchFamily="65" charset="-120"/>
                <a:ea typeface="標楷體" panose="03000509000000000000" pitchFamily="65" charset="-120"/>
              </a:rPr>
              <a:t>門檻</a:t>
            </a:r>
            <a:r>
              <a:rPr kumimoji="0" lang="en-US" altLang="zh-TW" sz="3600" kern="0" dirty="0">
                <a:latin typeface="標楷體" panose="03000509000000000000" pitchFamily="65" charset="-120"/>
                <a:ea typeface="標楷體" panose="03000509000000000000" pitchFamily="65" charset="-120"/>
              </a:rPr>
              <a:t>)</a:t>
            </a:r>
            <a:r>
              <a:rPr kumimoji="0" lang="zh-TW" altLang="en-US" sz="3600" kern="0" dirty="0">
                <a:latin typeface="標楷體" panose="03000509000000000000" pitchFamily="65" charset="-120"/>
                <a:ea typeface="標楷體" panose="03000509000000000000" pitchFamily="65" charset="-120"/>
              </a:rPr>
              <a:t>，考英文閱讀與寫作</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名額：</a:t>
            </a:r>
            <a:r>
              <a:rPr kumimoji="0" lang="en-US" altLang="zh-TW" sz="3600" kern="0" dirty="0">
                <a:latin typeface="標楷體" panose="03000509000000000000" pitchFamily="65" charset="-120"/>
                <a:ea typeface="標楷體" panose="03000509000000000000" pitchFamily="65" charset="-120"/>
              </a:rPr>
              <a:t>50 </a:t>
            </a:r>
            <a:r>
              <a:rPr kumimoji="0" lang="zh-TW" altLang="en-US" sz="3600" kern="0" dirty="0">
                <a:latin typeface="標楷體" panose="03000509000000000000" pitchFamily="65" charset="-120"/>
                <a:ea typeface="標楷體" panose="03000509000000000000" pitchFamily="65" charset="-120"/>
              </a:rPr>
              <a:t>名</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solidFill>
                  <a:srgbClr val="FF0000"/>
                </a:solidFill>
                <a:latin typeface="標楷體" panose="03000509000000000000" pitchFamily="65" charset="-120"/>
                <a:ea typeface="標楷體" panose="03000509000000000000" pitchFamily="65" charset="-120"/>
              </a:rPr>
              <a:t>全英文授課</a:t>
            </a:r>
            <a:endParaRPr kumimoji="0" lang="en-US" altLang="zh-TW" sz="3600" kern="0" dirty="0">
              <a:solidFill>
                <a:srgbClr val="FF0000"/>
              </a:solidFill>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畢業要寫論文，</a:t>
            </a:r>
            <a:r>
              <a:rPr kumimoji="0" lang="en-US" altLang="zh-TW" sz="3600" kern="0" dirty="0">
                <a:latin typeface="標楷體" panose="03000509000000000000" pitchFamily="65" charset="-120"/>
                <a:ea typeface="標楷體" panose="03000509000000000000" pitchFamily="65" charset="-120"/>
              </a:rPr>
              <a:t>APA</a:t>
            </a:r>
            <a:r>
              <a:rPr kumimoji="0" lang="zh-TW" altLang="en-US" sz="3600" kern="0" dirty="0">
                <a:latin typeface="標楷體" panose="03000509000000000000" pitchFamily="65" charset="-120"/>
                <a:ea typeface="標楷體" panose="03000509000000000000" pitchFamily="65" charset="-120"/>
              </a:rPr>
              <a:t>格式、外部審查</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高三下學期</a:t>
            </a:r>
            <a:r>
              <a:rPr kumimoji="0" lang="en-US" altLang="zh-TW" sz="3600" kern="0" dirty="0">
                <a:latin typeface="標楷體" panose="03000509000000000000" pitchFamily="65" charset="-120"/>
                <a:ea typeface="標楷體" panose="03000509000000000000" pitchFamily="65" charset="-120"/>
              </a:rPr>
              <a:t>5</a:t>
            </a:r>
            <a:r>
              <a:rPr kumimoji="0" lang="zh-TW" altLang="en-US" sz="3600" kern="0" dirty="0">
                <a:latin typeface="標楷體" panose="03000509000000000000" pitchFamily="65" charset="-120"/>
                <a:ea typeface="標楷體" panose="03000509000000000000" pitchFamily="65" charset="-120"/>
              </a:rPr>
              <a:t>月考全球大會考</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不用考托福、雅思</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升學：國內外大學都可以</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solidFill>
                  <a:srgbClr val="FF0000"/>
                </a:solidFill>
                <a:latin typeface="標楷體" panose="03000509000000000000" pitchFamily="65" charset="-120"/>
                <a:ea typeface="標楷體" panose="03000509000000000000" pitchFamily="65" charset="-120"/>
              </a:rPr>
              <a:t>學費：每學期</a:t>
            </a:r>
            <a:r>
              <a:rPr kumimoji="0" lang="en-US" altLang="zh-TW" sz="3600" kern="0" dirty="0">
                <a:solidFill>
                  <a:srgbClr val="FF0000"/>
                </a:solidFill>
                <a:latin typeface="標楷體" panose="03000509000000000000" pitchFamily="65" charset="-120"/>
                <a:ea typeface="標楷體" panose="03000509000000000000" pitchFamily="65" charset="-120"/>
              </a:rPr>
              <a:t>45000</a:t>
            </a:r>
            <a:r>
              <a:rPr kumimoji="0" lang="zh-TW" altLang="en-US" sz="3600" kern="0" dirty="0">
                <a:solidFill>
                  <a:srgbClr val="FF0000"/>
                </a:solidFill>
                <a:latin typeface="標楷體" panose="03000509000000000000" pitchFamily="65" charset="-120"/>
                <a:ea typeface="標楷體" panose="03000509000000000000" pitchFamily="65" charset="-120"/>
              </a:rPr>
              <a:t>元</a:t>
            </a:r>
            <a:endParaRPr kumimoji="0" lang="en-US" altLang="zh-TW" sz="3600" kern="0" dirty="0">
              <a:solidFill>
                <a:srgbClr val="FF0000"/>
              </a:solidFill>
              <a:latin typeface="標楷體" panose="03000509000000000000" pitchFamily="65" charset="-120"/>
              <a:ea typeface="標楷體" panose="03000509000000000000" pitchFamily="65" charset="-120"/>
            </a:endParaRPr>
          </a:p>
        </p:txBody>
      </p:sp>
      <p:sp>
        <p:nvSpPr>
          <p:cNvPr id="2" name="語音泡泡: 圓角矩形 1">
            <a:extLst>
              <a:ext uri="{FF2B5EF4-FFF2-40B4-BE49-F238E27FC236}">
                <a16:creationId xmlns:a16="http://schemas.microsoft.com/office/drawing/2014/main" id="{365E4945-9F1B-499B-86A8-5C71F6E2BC54}"/>
              </a:ext>
            </a:extLst>
          </p:cNvPr>
          <p:cNvSpPr/>
          <p:nvPr/>
        </p:nvSpPr>
        <p:spPr bwMode="auto">
          <a:xfrm>
            <a:off x="8976320" y="3429000"/>
            <a:ext cx="2952328" cy="2878579"/>
          </a:xfrm>
          <a:prstGeom prst="wedgeRoundRectCallout">
            <a:avLst>
              <a:gd name="adj1" fmla="val -89830"/>
              <a:gd name="adj2" fmla="val -78252"/>
              <a:gd name="adj3" fmla="val 16667"/>
            </a:avLst>
          </a:prstGeom>
          <a:noFill/>
          <a:ln w="38100" cap="flat" cmpd="sng" algn="ctr">
            <a:solidFill>
              <a:srgbClr val="FFFF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考完要記得再填志願</a:t>
            </a:r>
            <a:r>
              <a:rPr kumimoji="1" lang="en-US" altLang="zh-TW"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a:t>
            </a:r>
          </a:p>
          <a:p>
            <a:pPr marL="0" marR="0" indent="0" algn="l" defTabSz="914400" rtl="0" eaLnBrk="1" fontAlgn="base" latinLnBrk="0" hangingPunct="1">
              <a:lnSpc>
                <a:spcPct val="100000"/>
              </a:lnSpc>
              <a:spcBef>
                <a:spcPct val="0"/>
              </a:spcBef>
              <a:spcAft>
                <a:spcPct val="0"/>
              </a:spcAft>
              <a:buClrTx/>
              <a:buSzTx/>
              <a:buFontTx/>
              <a:buNone/>
              <a:tabLst/>
            </a:pPr>
            <a:r>
              <a:rPr lang="zh-TW" altLang="en-US" dirty="0">
                <a:solidFill>
                  <a:srgbClr val="FF0000"/>
                </a:solidFill>
                <a:latin typeface="標楷體" panose="03000509000000000000" pitchFamily="65" charset="-120"/>
                <a:ea typeface="標楷體" panose="03000509000000000000" pitchFamily="65" charset="-120"/>
              </a:rPr>
              <a:t>有興趣請直接詢問大園國際高中國際部。</a:t>
            </a:r>
            <a:endParaRPr kumimoji="1"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p:txBody>
      </p:sp>
    </p:spTree>
    <p:custDataLst>
      <p:tags r:id="rId1"/>
    </p:custData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3EA23F4B-C65B-4DD4-A62D-1EAB67736754}"/>
              </a:ext>
            </a:extLst>
          </p:cNvPr>
          <p:cNvSpPr>
            <a:spLocks noGrp="1"/>
          </p:cNvSpPr>
          <p:nvPr>
            <p:ph type="sldNum" sz="quarter" idx="12"/>
          </p:nvPr>
        </p:nvSpPr>
        <p:spPr/>
        <p:txBody>
          <a:bodyPr/>
          <a:lstStyle/>
          <a:p>
            <a:pPr>
              <a:defRPr/>
            </a:pPr>
            <a:endParaRPr lang="zh-TW" altLang="en-US"/>
          </a:p>
        </p:txBody>
      </p:sp>
      <p:sp>
        <p:nvSpPr>
          <p:cNvPr id="3" name="標題 1">
            <a:extLst>
              <a:ext uri="{FF2B5EF4-FFF2-40B4-BE49-F238E27FC236}">
                <a16:creationId xmlns:a16="http://schemas.microsoft.com/office/drawing/2014/main" id="{6C224598-3B1A-4161-9E0F-7744F74605B9}"/>
              </a:ext>
            </a:extLst>
          </p:cNvPr>
          <p:cNvSpPr txBox="1">
            <a:spLocks/>
          </p:cNvSpPr>
          <p:nvPr/>
        </p:nvSpPr>
        <p:spPr>
          <a:xfrm>
            <a:off x="1271464" y="1556792"/>
            <a:ext cx="9793088" cy="3783235"/>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桃園市公私立高中</a:t>
            </a:r>
            <a:endPar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雙聯學位</a:t>
            </a:r>
            <a:endPar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a:p>
            <a:pPr eaLnBrk="1" hangingPunct="1">
              <a:defRPr/>
            </a:pP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同時取得美、加的高中學位</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endPar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p:txBody>
      </p:sp>
    </p:spTree>
    <p:custDataLst>
      <p:tags r:id="rId1"/>
    </p:custDataLst>
    <p:extLst>
      <p:ext uri="{BB962C8B-B14F-4D97-AF65-F5344CB8AC3E}">
        <p14:creationId xmlns:p14="http://schemas.microsoft.com/office/powerpoint/2010/main" val="33538488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4970790E-B3E5-4FA9-A3C3-99DE37FC3CB7}"/>
              </a:ext>
            </a:extLst>
          </p:cNvPr>
          <p:cNvSpPr>
            <a:spLocks noGrp="1"/>
          </p:cNvSpPr>
          <p:nvPr>
            <p:ph type="title"/>
          </p:nvPr>
        </p:nvSpPr>
        <p:spPr>
          <a:xfrm>
            <a:off x="609600" y="216272"/>
            <a:ext cx="10972800" cy="1143000"/>
          </a:xfrm>
        </p:spPr>
        <p:txBody>
          <a:bodyPr/>
          <a:lstStyle/>
          <a:p>
            <a:r>
              <a:rPr lang="zh-TW" altLang="en-US" dirty="0">
                <a:solidFill>
                  <a:srgbClr val="0066FF"/>
                </a:solidFill>
                <a:latin typeface="標楷體" panose="03000509000000000000" pitchFamily="65" charset="-120"/>
                <a:ea typeface="標楷體" panose="03000509000000000000" pitchFamily="65" charset="-120"/>
              </a:rPr>
              <a:t>美國緬因中央中學</a:t>
            </a:r>
          </a:p>
        </p:txBody>
      </p:sp>
      <p:sp>
        <p:nvSpPr>
          <p:cNvPr id="5" name="內容版面配置區 4">
            <a:extLst>
              <a:ext uri="{FF2B5EF4-FFF2-40B4-BE49-F238E27FC236}">
                <a16:creationId xmlns:a16="http://schemas.microsoft.com/office/drawing/2014/main" id="{D2254AE5-3830-4477-8AF9-29326A3109C0}"/>
              </a:ext>
            </a:extLst>
          </p:cNvPr>
          <p:cNvSpPr>
            <a:spLocks noGrp="1"/>
          </p:cNvSpPr>
          <p:nvPr>
            <p:ph idx="1"/>
          </p:nvPr>
        </p:nvSpPr>
        <p:spPr/>
        <p:txBody>
          <a:bodyPr/>
          <a:lstStyle/>
          <a:p>
            <a:pPr marL="1200150" lvl="1" indent="-742950">
              <a:buFont typeface="+mj-lt"/>
              <a:buAutoNum type="arabicPeriod"/>
            </a:pPr>
            <a:r>
              <a:rPr lang="zh-TW" altLang="en-US" sz="4000" dirty="0">
                <a:solidFill>
                  <a:srgbClr val="FF0000"/>
                </a:solidFill>
                <a:latin typeface="標楷體" panose="03000509000000000000" pitchFamily="65" charset="-120"/>
                <a:ea typeface="標楷體" panose="03000509000000000000" pitchFamily="65" charset="-120"/>
              </a:rPr>
              <a:t>合作學校</a:t>
            </a:r>
            <a:r>
              <a:rPr lang="zh-TW" altLang="en-US" sz="4000" dirty="0">
                <a:latin typeface="標楷體" panose="03000509000000000000" pitchFamily="65" charset="-120"/>
                <a:ea typeface="標楷體" panose="03000509000000000000" pitchFamily="65" charset="-120"/>
              </a:rPr>
              <a:t>：武陵高中、桃園高中、陽明高中、內壢高中、大園國際高中、新興高中</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國內學分必須全部及格</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每年修一門美國課程</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時間：晚間或假日</a:t>
            </a:r>
            <a:r>
              <a:rPr lang="en-US" altLang="zh-TW" sz="4000" dirty="0">
                <a:latin typeface="標楷體" panose="03000509000000000000" pitchFamily="65" charset="-120"/>
                <a:ea typeface="標楷體" panose="03000509000000000000" pitchFamily="65" charset="-120"/>
              </a:rPr>
              <a:t>)</a:t>
            </a: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其中一個暑假至美國上課</a:t>
            </a:r>
            <a:r>
              <a:rPr lang="en-US" altLang="zh-TW" sz="4000" dirty="0">
                <a:latin typeface="標楷體" panose="03000509000000000000" pitchFamily="65" charset="-120"/>
                <a:ea typeface="標楷體" panose="03000509000000000000" pitchFamily="65" charset="-120"/>
              </a:rPr>
              <a:t>1</a:t>
            </a:r>
            <a:r>
              <a:rPr lang="zh-TW" altLang="en-US" sz="4000" dirty="0">
                <a:latin typeface="標楷體" panose="03000509000000000000" pitchFamily="65" charset="-120"/>
                <a:ea typeface="標楷體" panose="03000509000000000000" pitchFamily="65" charset="-120"/>
              </a:rPr>
              <a:t>個月</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學費約</a:t>
            </a:r>
            <a:r>
              <a:rPr lang="en-US" altLang="zh-TW" sz="4000" dirty="0">
                <a:latin typeface="標楷體" panose="03000509000000000000" pitchFamily="65" charset="-120"/>
                <a:ea typeface="標楷體" panose="03000509000000000000" pitchFamily="65" charset="-120"/>
              </a:rPr>
              <a:t>18000</a:t>
            </a:r>
            <a:r>
              <a:rPr lang="zh-TW" altLang="en-US" sz="4000" dirty="0">
                <a:latin typeface="標楷體" panose="03000509000000000000" pitchFamily="65" charset="-120"/>
                <a:ea typeface="標楷體" panose="03000509000000000000" pitchFamily="65" charset="-120"/>
              </a:rPr>
              <a:t>美金</a:t>
            </a:r>
          </a:p>
          <a:p>
            <a:endParaRPr lang="zh-TW" altLang="en-US" dirty="0">
              <a:latin typeface="標楷體" panose="03000509000000000000" pitchFamily="65" charset="-120"/>
              <a:ea typeface="標楷體" panose="03000509000000000000" pitchFamily="65" charset="-120"/>
            </a:endParaRPr>
          </a:p>
        </p:txBody>
      </p:sp>
    </p:spTree>
    <p:custDataLst>
      <p:tags r:id="rId1"/>
    </p:custDataLst>
    <p:extLst>
      <p:ext uri="{BB962C8B-B14F-4D97-AF65-F5344CB8AC3E}">
        <p14:creationId xmlns:p14="http://schemas.microsoft.com/office/powerpoint/2010/main" val="1453074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4D2A5174-7E77-4CFF-975B-C4EAB331FF86}"/>
              </a:ext>
            </a:extLst>
          </p:cNvPr>
          <p:cNvSpPr>
            <a:spLocks noGrp="1"/>
          </p:cNvSpPr>
          <p:nvPr>
            <p:ph type="title"/>
          </p:nvPr>
        </p:nvSpPr>
        <p:spPr/>
        <p:txBody>
          <a:bodyPr/>
          <a:lstStyle/>
          <a:p>
            <a:r>
              <a:rPr lang="zh-TW" altLang="en-US" dirty="0">
                <a:solidFill>
                  <a:srgbClr val="0066FF"/>
                </a:solidFill>
                <a:latin typeface="標楷體" panose="03000509000000000000" pitchFamily="65" charset="-120"/>
                <a:ea typeface="標楷體" panose="03000509000000000000" pitchFamily="65" charset="-120"/>
              </a:rPr>
              <a:t>加拿大薩省</a:t>
            </a:r>
            <a:r>
              <a:rPr lang="en-US" altLang="zh-TW" dirty="0">
                <a:solidFill>
                  <a:srgbClr val="0066FF"/>
                </a:solidFill>
                <a:latin typeface="標楷體" panose="03000509000000000000" pitchFamily="65" charset="-120"/>
                <a:ea typeface="標楷體" panose="03000509000000000000" pitchFamily="65" charset="-120"/>
              </a:rPr>
              <a:t>GSCS</a:t>
            </a:r>
            <a:r>
              <a:rPr lang="zh-TW" altLang="en-US" dirty="0">
                <a:solidFill>
                  <a:srgbClr val="0066FF"/>
                </a:solidFill>
                <a:latin typeface="標楷體" panose="03000509000000000000" pitchFamily="65" charset="-120"/>
                <a:ea typeface="標楷體" panose="03000509000000000000" pitchFamily="65" charset="-120"/>
              </a:rPr>
              <a:t>、卑詩省第</a:t>
            </a:r>
            <a:r>
              <a:rPr lang="en-US" altLang="zh-TW" dirty="0">
                <a:solidFill>
                  <a:srgbClr val="0066FF"/>
                </a:solidFill>
                <a:latin typeface="標楷體" panose="03000509000000000000" pitchFamily="65" charset="-120"/>
                <a:ea typeface="標楷體" panose="03000509000000000000" pitchFamily="65" charset="-120"/>
              </a:rPr>
              <a:t>73</a:t>
            </a:r>
            <a:r>
              <a:rPr lang="zh-TW" altLang="en-US" dirty="0">
                <a:solidFill>
                  <a:srgbClr val="0066FF"/>
                </a:solidFill>
                <a:latin typeface="標楷體" panose="03000509000000000000" pitchFamily="65" charset="-120"/>
                <a:ea typeface="標楷體" panose="03000509000000000000" pitchFamily="65" charset="-120"/>
              </a:rPr>
              <a:t>學區</a:t>
            </a:r>
          </a:p>
        </p:txBody>
      </p:sp>
      <p:sp>
        <p:nvSpPr>
          <p:cNvPr id="4" name="內容版面配置區 3">
            <a:extLst>
              <a:ext uri="{FF2B5EF4-FFF2-40B4-BE49-F238E27FC236}">
                <a16:creationId xmlns:a16="http://schemas.microsoft.com/office/drawing/2014/main" id="{C8409308-9706-4063-B18D-81AD05797995}"/>
              </a:ext>
            </a:extLst>
          </p:cNvPr>
          <p:cNvSpPr>
            <a:spLocks noGrp="1"/>
          </p:cNvSpPr>
          <p:nvPr>
            <p:ph idx="1"/>
          </p:nvPr>
        </p:nvSpPr>
        <p:spPr>
          <a:xfrm>
            <a:off x="479376" y="1326357"/>
            <a:ext cx="11103024" cy="5121275"/>
          </a:xfrm>
        </p:spPr>
        <p:txBody>
          <a:bodyPr/>
          <a:lstStyle/>
          <a:p>
            <a:pPr marL="1200150" lvl="1" indent="-742950">
              <a:buFont typeface="+mj-lt"/>
              <a:buAutoNum type="arabicPeriod"/>
            </a:pPr>
            <a:r>
              <a:rPr lang="zh-TW" altLang="en-US" sz="4000" dirty="0">
                <a:solidFill>
                  <a:srgbClr val="FF0000"/>
                </a:solidFill>
                <a:latin typeface="標楷體" panose="03000509000000000000" pitchFamily="65" charset="-120"/>
                <a:ea typeface="標楷體" panose="03000509000000000000" pitchFamily="65" charset="-120"/>
              </a:rPr>
              <a:t>參加對象：</a:t>
            </a:r>
            <a:r>
              <a:rPr lang="zh-TW" altLang="en-US" sz="4000" dirty="0">
                <a:latin typeface="標楷體" panose="03000509000000000000" pitchFamily="65" charset="-120"/>
                <a:ea typeface="標楷體" panose="03000509000000000000" pitchFamily="65" charset="-120"/>
              </a:rPr>
              <a:t>本市公私立高中職學生皆可參加，合計</a:t>
            </a:r>
            <a:r>
              <a:rPr lang="en-US" altLang="zh-TW" sz="4000" dirty="0">
                <a:latin typeface="標楷體" panose="03000509000000000000" pitchFamily="65" charset="-120"/>
                <a:ea typeface="標楷體" panose="03000509000000000000" pitchFamily="65" charset="-120"/>
              </a:rPr>
              <a:t>36</a:t>
            </a:r>
            <a:r>
              <a:rPr lang="zh-TW" altLang="en-US" sz="4000" dirty="0">
                <a:latin typeface="標楷體" panose="03000509000000000000" pitchFamily="65" charset="-120"/>
                <a:ea typeface="標楷體" panose="03000509000000000000" pitchFamily="65" charset="-120"/>
              </a:rPr>
              <a:t>所學校。</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就所選方案參加薩省或卑詩省入學測驗</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每年修</a:t>
            </a:r>
            <a:r>
              <a:rPr lang="en-US" altLang="zh-TW" sz="4000" dirty="0">
                <a:latin typeface="標楷體" panose="03000509000000000000" pitchFamily="65" charset="-120"/>
                <a:ea typeface="標楷體" panose="03000509000000000000" pitchFamily="65" charset="-120"/>
              </a:rPr>
              <a:t>2</a:t>
            </a:r>
            <a:r>
              <a:rPr lang="zh-TW" altLang="en-US" sz="4000" dirty="0">
                <a:latin typeface="標楷體" panose="03000509000000000000" pitchFamily="65" charset="-120"/>
                <a:ea typeface="標楷體" panose="03000509000000000000" pitchFamily="65" charset="-120"/>
              </a:rPr>
              <a:t>門加拿大課程</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時間：每週六</a:t>
            </a:r>
            <a:r>
              <a:rPr lang="en-US" altLang="zh-TW" sz="4000" dirty="0">
                <a:latin typeface="標楷體" panose="03000509000000000000" pitchFamily="65" charset="-120"/>
                <a:ea typeface="標楷體" panose="03000509000000000000" pitchFamily="65" charset="-120"/>
              </a:rPr>
              <a:t>)</a:t>
            </a: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薩省方案其中一個暑假至加拿大上課</a:t>
            </a:r>
            <a:r>
              <a:rPr lang="en-US" altLang="zh-TW" sz="4000" dirty="0">
                <a:latin typeface="標楷體" panose="03000509000000000000" pitchFamily="65" charset="-120"/>
                <a:ea typeface="標楷體" panose="03000509000000000000" pitchFamily="65" charset="-120"/>
              </a:rPr>
              <a:t>1</a:t>
            </a:r>
            <a:r>
              <a:rPr lang="zh-TW" altLang="en-US" sz="4000" dirty="0">
                <a:latin typeface="標楷體" panose="03000509000000000000" pitchFamily="65" charset="-120"/>
                <a:ea typeface="標楷體" panose="03000509000000000000" pitchFamily="65" charset="-120"/>
              </a:rPr>
              <a:t>個月；卑詩省方案高三需赴加拿大就讀</a:t>
            </a:r>
            <a:r>
              <a:rPr lang="en-US" altLang="zh-TW" sz="4000" dirty="0">
                <a:latin typeface="標楷體" panose="03000509000000000000" pitchFamily="65" charset="-120"/>
                <a:ea typeface="標楷體" panose="03000509000000000000" pitchFamily="65" charset="-120"/>
              </a:rPr>
              <a:t>1</a:t>
            </a:r>
            <a:r>
              <a:rPr lang="zh-TW" altLang="en-US" sz="4000" dirty="0">
                <a:latin typeface="標楷體" panose="03000509000000000000" pitchFamily="65" charset="-120"/>
                <a:ea typeface="標楷體" panose="03000509000000000000" pitchFamily="65" charset="-120"/>
              </a:rPr>
              <a:t>整年。</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薩省學費約</a:t>
            </a:r>
            <a:r>
              <a:rPr lang="en-US" altLang="zh-TW" sz="4000" dirty="0">
                <a:latin typeface="標楷體" panose="03000509000000000000" pitchFamily="65" charset="-120"/>
                <a:ea typeface="標楷體" panose="03000509000000000000" pitchFamily="65" charset="-120"/>
              </a:rPr>
              <a:t>40</a:t>
            </a:r>
            <a:r>
              <a:rPr lang="zh-TW" altLang="en-US" sz="4000" dirty="0">
                <a:latin typeface="標楷體" panose="03000509000000000000" pitchFamily="65" charset="-120"/>
                <a:ea typeface="標楷體" panose="03000509000000000000" pitchFamily="65" charset="-120"/>
              </a:rPr>
              <a:t>萬新臺幣；卑詩省學費約</a:t>
            </a:r>
            <a:r>
              <a:rPr lang="en-US" altLang="zh-TW" sz="4000" dirty="0">
                <a:latin typeface="標楷體" panose="03000509000000000000" pitchFamily="65" charset="-120"/>
                <a:ea typeface="標楷體" panose="03000509000000000000" pitchFamily="65" charset="-120"/>
              </a:rPr>
              <a:t>108</a:t>
            </a:r>
            <a:r>
              <a:rPr lang="zh-TW" altLang="en-US" sz="4000" dirty="0">
                <a:latin typeface="標楷體" panose="03000509000000000000" pitchFamily="65" charset="-120"/>
                <a:ea typeface="標楷體" panose="03000509000000000000" pitchFamily="65" charset="-120"/>
              </a:rPr>
              <a:t>萬新臺幣。</a:t>
            </a:r>
            <a:endParaRPr lang="en-US" altLang="zh-TW" sz="4000" dirty="0">
              <a:latin typeface="標楷體" panose="03000509000000000000" pitchFamily="65" charset="-120"/>
              <a:ea typeface="標楷體" panose="03000509000000000000" pitchFamily="65" charset="-120"/>
            </a:endParaRPr>
          </a:p>
          <a:p>
            <a:endParaRPr lang="zh-TW" altLang="en-US" dirty="0"/>
          </a:p>
        </p:txBody>
      </p:sp>
      <p:sp>
        <p:nvSpPr>
          <p:cNvPr id="2" name="投影片編號版面配置區 1">
            <a:extLst>
              <a:ext uri="{FF2B5EF4-FFF2-40B4-BE49-F238E27FC236}">
                <a16:creationId xmlns:a16="http://schemas.microsoft.com/office/drawing/2014/main" id="{33AA7990-2FA5-4BE4-96F3-B71B5C2E08CA}"/>
              </a:ext>
            </a:extLst>
          </p:cNvPr>
          <p:cNvSpPr>
            <a:spLocks noGrp="1"/>
          </p:cNvSpPr>
          <p:nvPr>
            <p:ph type="sldNum" sz="quarter" idx="12"/>
          </p:nvPr>
        </p:nvSpPr>
        <p:spPr/>
        <p:txBody>
          <a:bodyPr/>
          <a:lstStyle/>
          <a:p>
            <a:pPr>
              <a:defRPr/>
            </a:pPr>
            <a:endParaRPr lang="zh-TW" altLang="en-US"/>
          </a:p>
        </p:txBody>
      </p:sp>
    </p:spTree>
    <p:custDataLst>
      <p:tags r:id="rId1"/>
    </p:custDataLst>
    <p:extLst>
      <p:ext uri="{BB962C8B-B14F-4D97-AF65-F5344CB8AC3E}">
        <p14:creationId xmlns:p14="http://schemas.microsoft.com/office/powerpoint/2010/main" val="19524568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4D2A5174-7E77-4CFF-975B-C4EAB331FF86}"/>
              </a:ext>
            </a:extLst>
          </p:cNvPr>
          <p:cNvSpPr>
            <a:spLocks noGrp="1"/>
          </p:cNvSpPr>
          <p:nvPr>
            <p:ph type="title"/>
          </p:nvPr>
        </p:nvSpPr>
        <p:spPr/>
        <p:txBody>
          <a:bodyPr/>
          <a:lstStyle/>
          <a:p>
            <a:r>
              <a:rPr lang="zh-TW" altLang="en-US" dirty="0">
                <a:solidFill>
                  <a:srgbClr val="0066FF"/>
                </a:solidFill>
                <a:latin typeface="標楷體" panose="03000509000000000000" pitchFamily="65" charset="-120"/>
                <a:ea typeface="標楷體" panose="03000509000000000000" pitchFamily="65" charset="-120"/>
              </a:rPr>
              <a:t>臺瑞雙聯學制</a:t>
            </a:r>
          </a:p>
        </p:txBody>
      </p:sp>
      <p:sp>
        <p:nvSpPr>
          <p:cNvPr id="4" name="內容版面配置區 3">
            <a:extLst>
              <a:ext uri="{FF2B5EF4-FFF2-40B4-BE49-F238E27FC236}">
                <a16:creationId xmlns:a16="http://schemas.microsoft.com/office/drawing/2014/main" id="{C8409308-9706-4063-B18D-81AD05797995}"/>
              </a:ext>
            </a:extLst>
          </p:cNvPr>
          <p:cNvSpPr>
            <a:spLocks noGrp="1"/>
          </p:cNvSpPr>
          <p:nvPr>
            <p:ph idx="1"/>
          </p:nvPr>
        </p:nvSpPr>
        <p:spPr>
          <a:xfrm>
            <a:off x="479376" y="1124744"/>
            <a:ext cx="11103024" cy="5596732"/>
          </a:xfrm>
        </p:spPr>
        <p:txBody>
          <a:bodyPr/>
          <a:lstStyle/>
          <a:p>
            <a:pPr marL="1200150" lvl="1" indent="-742950">
              <a:buFont typeface="+mj-lt"/>
              <a:buAutoNum type="arabicPeriod"/>
            </a:pPr>
            <a:r>
              <a:rPr lang="zh-TW" altLang="en-US" sz="3600" dirty="0">
                <a:latin typeface="標楷體" panose="03000509000000000000" pitchFamily="65" charset="-120"/>
                <a:ea typeface="標楷體" panose="03000509000000000000" pitchFamily="65" charset="-120"/>
              </a:rPr>
              <a:t>合作學校：桃園市政府教育局與瑞士阿爾特多夫國際學校</a:t>
            </a:r>
            <a:r>
              <a:rPr lang="en-US" altLang="zh-TW" sz="3600" dirty="0">
                <a:latin typeface="標楷體" panose="03000509000000000000" pitchFamily="65" charset="-120"/>
                <a:ea typeface="標楷體" panose="03000509000000000000" pitchFamily="65" charset="-120"/>
              </a:rPr>
              <a:t>LISA(</a:t>
            </a:r>
            <a:r>
              <a:rPr lang="zh-TW" altLang="en-US" sz="3600" dirty="0">
                <a:latin typeface="標楷體" panose="03000509000000000000" pitchFamily="65" charset="-120"/>
                <a:ea typeface="標楷體" panose="03000509000000000000" pitchFamily="65" charset="-120"/>
              </a:rPr>
              <a:t>由瑞士</a:t>
            </a:r>
            <a:r>
              <a:rPr lang="en-US" altLang="zh-TW" sz="3600" dirty="0">
                <a:latin typeface="標楷體" panose="03000509000000000000" pitchFamily="65" charset="-120"/>
                <a:ea typeface="標楷體" panose="03000509000000000000" pitchFamily="65" charset="-120"/>
              </a:rPr>
              <a:t>BVIS</a:t>
            </a:r>
            <a:r>
              <a:rPr lang="zh-TW" altLang="en-US" sz="3600" dirty="0">
                <a:latin typeface="標楷體" panose="03000509000000000000" pitchFamily="65" charset="-120"/>
                <a:ea typeface="標楷體" panose="03000509000000000000" pitchFamily="65" charset="-120"/>
              </a:rPr>
              <a:t>學院營運</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、聯合國世界旅遊組織瑞士國際中心</a:t>
            </a:r>
            <a:r>
              <a:rPr lang="en-US" altLang="zh-TW" sz="3600" dirty="0">
                <a:latin typeface="標楷體" panose="03000509000000000000" pitchFamily="65" charset="-120"/>
                <a:ea typeface="標楷體" panose="03000509000000000000" pitchFamily="65" charset="-120"/>
              </a:rPr>
              <a:t>UNWTO Academy ICS</a:t>
            </a:r>
            <a:r>
              <a:rPr lang="zh-TW" altLang="en-US" sz="3600" dirty="0">
                <a:latin typeface="標楷體" panose="03000509000000000000" pitchFamily="65" charset="-120"/>
                <a:ea typeface="標楷體" panose="03000509000000000000" pitchFamily="65" charset="-120"/>
              </a:rPr>
              <a:t>簽訂臺瑞雙聯學制合作備忘錄。</a:t>
            </a:r>
            <a:endParaRPr lang="en-US" altLang="zh-TW" sz="36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3600" dirty="0">
                <a:latin typeface="標楷體" panose="03000509000000000000" pitchFamily="65" charset="-120"/>
                <a:ea typeface="標楷體" panose="03000509000000000000" pitchFamily="65" charset="-120"/>
              </a:rPr>
              <a:t>提供學生旅遊管理或商業管理課程選擇。</a:t>
            </a:r>
            <a:endParaRPr lang="en-US" altLang="zh-TW" sz="36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en-US" altLang="zh-TW" sz="3600" dirty="0">
                <a:latin typeface="標楷體" panose="03000509000000000000" pitchFamily="65" charset="-120"/>
                <a:ea typeface="標楷體" panose="03000509000000000000" pitchFamily="65" charset="-120"/>
              </a:rPr>
              <a:t>2~3</a:t>
            </a:r>
            <a:r>
              <a:rPr lang="zh-TW" altLang="en-US" sz="3600" dirty="0">
                <a:latin typeface="標楷體" panose="03000509000000000000" pitchFamily="65" charset="-120"/>
                <a:ea typeface="標楷體" panose="03000509000000000000" pitchFamily="65" charset="-120"/>
              </a:rPr>
              <a:t>年線上臺瑞高中課程</a:t>
            </a:r>
            <a:r>
              <a:rPr lang="en-US" altLang="zh-TW" sz="3600" dirty="0">
                <a:latin typeface="標楷體" panose="03000509000000000000" pitchFamily="65" charset="-120"/>
                <a:ea typeface="標楷體" panose="03000509000000000000" pitchFamily="65" charset="-120"/>
              </a:rPr>
              <a:t>+1</a:t>
            </a:r>
            <a:r>
              <a:rPr lang="zh-TW" altLang="en-US" sz="3600" dirty="0">
                <a:latin typeface="標楷體" panose="03000509000000000000" pitchFamily="65" charset="-120"/>
                <a:ea typeface="標楷體" panose="03000509000000000000" pitchFamily="65" charset="-120"/>
              </a:rPr>
              <a:t>次瑞士</a:t>
            </a:r>
            <a:r>
              <a:rPr lang="en-US" altLang="zh-TW" sz="3600" dirty="0">
                <a:latin typeface="標楷體" panose="03000509000000000000" pitchFamily="65" charset="-120"/>
                <a:ea typeface="標楷體" panose="03000509000000000000" pitchFamily="65" charset="-120"/>
              </a:rPr>
              <a:t>3</a:t>
            </a:r>
            <a:r>
              <a:rPr lang="zh-TW" altLang="en-US" sz="3600" dirty="0">
                <a:latin typeface="標楷體" panose="03000509000000000000" pitchFamily="65" charset="-120"/>
                <a:ea typeface="標楷體" panose="03000509000000000000" pitchFamily="65" charset="-120"/>
              </a:rPr>
              <a:t>週暑期課程。</a:t>
            </a:r>
            <a:endParaRPr lang="en-US" altLang="zh-TW" sz="36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3600" dirty="0">
                <a:latin typeface="標楷體" panose="03000509000000000000" pitchFamily="65" charset="-120"/>
                <a:ea typeface="標楷體" panose="03000509000000000000" pitchFamily="65" charset="-120"/>
              </a:rPr>
              <a:t>完成學分可獲頒臺瑞雙文憑及聯合國世界旅遊組織瑞士國際中心頒發的證書。</a:t>
            </a:r>
            <a:endParaRPr lang="en-US" altLang="zh-TW" sz="36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3600" dirty="0">
                <a:latin typeface="標楷體" panose="03000509000000000000" pitchFamily="65" charset="-120"/>
                <a:ea typeface="標楷體" panose="03000509000000000000" pitchFamily="65" charset="-120"/>
              </a:rPr>
              <a:t>三年制共</a:t>
            </a:r>
            <a:r>
              <a:rPr lang="en-US" altLang="zh-TW" sz="3600" dirty="0">
                <a:latin typeface="標楷體" panose="03000509000000000000" pitchFamily="65" charset="-120"/>
                <a:ea typeface="標楷體" panose="03000509000000000000" pitchFamily="65" charset="-120"/>
              </a:rPr>
              <a:t>18,000</a:t>
            </a:r>
            <a:r>
              <a:rPr lang="zh-TW" altLang="en-US" sz="3600" dirty="0">
                <a:latin typeface="標楷體" panose="03000509000000000000" pitchFamily="65" charset="-120"/>
                <a:ea typeface="標楷體" panose="03000509000000000000" pitchFamily="65" charset="-120"/>
              </a:rPr>
              <a:t>美元，二年制共</a:t>
            </a:r>
            <a:r>
              <a:rPr lang="en-US" altLang="zh-TW" sz="3600" dirty="0">
                <a:latin typeface="標楷體" panose="03000509000000000000" pitchFamily="65" charset="-120"/>
                <a:ea typeface="標楷體" panose="03000509000000000000" pitchFamily="65" charset="-120"/>
              </a:rPr>
              <a:t>16,000</a:t>
            </a:r>
            <a:r>
              <a:rPr lang="zh-TW" altLang="en-US" sz="3600" dirty="0">
                <a:latin typeface="標楷體" panose="03000509000000000000" pitchFamily="65" charset="-120"/>
                <a:ea typeface="標楷體" panose="03000509000000000000" pitchFamily="65" charset="-120"/>
              </a:rPr>
              <a:t>美元</a:t>
            </a:r>
          </a:p>
        </p:txBody>
      </p:sp>
      <p:sp>
        <p:nvSpPr>
          <p:cNvPr id="2" name="投影片編號版面配置區 1">
            <a:extLst>
              <a:ext uri="{FF2B5EF4-FFF2-40B4-BE49-F238E27FC236}">
                <a16:creationId xmlns:a16="http://schemas.microsoft.com/office/drawing/2014/main" id="{33AA7990-2FA5-4BE4-96F3-B71B5C2E08CA}"/>
              </a:ext>
            </a:extLst>
          </p:cNvPr>
          <p:cNvSpPr>
            <a:spLocks noGrp="1"/>
          </p:cNvSpPr>
          <p:nvPr>
            <p:ph type="sldNum" sz="quarter" idx="12"/>
          </p:nvPr>
        </p:nvSpPr>
        <p:spPr/>
        <p:txBody>
          <a:bodyPr/>
          <a:lstStyle/>
          <a:p>
            <a:pPr>
              <a:defRPr/>
            </a:pPr>
            <a:endParaRPr lang="zh-TW" altLang="en-US" dirty="0"/>
          </a:p>
        </p:txBody>
      </p:sp>
    </p:spTree>
    <p:custDataLst>
      <p:tags r:id="rId1"/>
    </p:custDataLst>
    <p:extLst>
      <p:ext uri="{BB962C8B-B14F-4D97-AF65-F5344CB8AC3E}">
        <p14:creationId xmlns:p14="http://schemas.microsoft.com/office/powerpoint/2010/main" val="26224642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FF91BE-3749-411C-9CB8-48E7247C7A76}"/>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4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桃連區免試入學</a:t>
            </a:r>
          </a:p>
        </p:txBody>
      </p:sp>
      <p:pic>
        <p:nvPicPr>
          <p:cNvPr id="14339" name="群組 4">
            <a:extLst>
              <a:ext uri="{FF2B5EF4-FFF2-40B4-BE49-F238E27FC236}">
                <a16:creationId xmlns:a16="http://schemas.microsoft.com/office/drawing/2014/main" id="{E0E88659-18E4-4E98-BBE4-93AAEBFD06A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6360" y="4682443"/>
            <a:ext cx="1977826" cy="172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94648856"/>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AMA" val="2.1"/>
</p:tagLst>
</file>

<file path=ppt/tags/tag10.xml><?xml version="1.0" encoding="utf-8"?>
<p:tagLst xmlns:a="http://schemas.openxmlformats.org/drawingml/2006/main" xmlns:r="http://schemas.openxmlformats.org/officeDocument/2006/relationships" xmlns:p="http://schemas.openxmlformats.org/presentationml/2006/main">
  <p:tag name="AMA" val="2.1"/>
</p:tagLst>
</file>

<file path=ppt/tags/tag11.xml><?xml version="1.0" encoding="utf-8"?>
<p:tagLst xmlns:a="http://schemas.openxmlformats.org/drawingml/2006/main" xmlns:r="http://schemas.openxmlformats.org/officeDocument/2006/relationships" xmlns:p="http://schemas.openxmlformats.org/presentationml/2006/main">
  <p:tag name="AMA" val="2.1"/>
</p:tagLst>
</file>

<file path=ppt/tags/tag12.xml><?xml version="1.0" encoding="utf-8"?>
<p:tagLst xmlns:a="http://schemas.openxmlformats.org/drawingml/2006/main" xmlns:r="http://schemas.openxmlformats.org/officeDocument/2006/relationships" xmlns:p="http://schemas.openxmlformats.org/presentationml/2006/main">
  <p:tag name="AMA" val="2.1"/>
</p:tagLst>
</file>

<file path=ppt/tags/tag13.xml><?xml version="1.0" encoding="utf-8"?>
<p:tagLst xmlns:a="http://schemas.openxmlformats.org/drawingml/2006/main" xmlns:r="http://schemas.openxmlformats.org/officeDocument/2006/relationships" xmlns:p="http://schemas.openxmlformats.org/presentationml/2006/main">
  <p:tag name="AMA" val="2.1"/>
</p:tagLst>
</file>

<file path=ppt/tags/tag14.xml><?xml version="1.0" encoding="utf-8"?>
<p:tagLst xmlns:a="http://schemas.openxmlformats.org/drawingml/2006/main" xmlns:r="http://schemas.openxmlformats.org/officeDocument/2006/relationships" xmlns:p="http://schemas.openxmlformats.org/presentationml/2006/main">
  <p:tag name="AMA" val="2.1"/>
</p:tagLst>
</file>

<file path=ppt/tags/tag15.xml><?xml version="1.0" encoding="utf-8"?>
<p:tagLst xmlns:a="http://schemas.openxmlformats.org/drawingml/2006/main" xmlns:r="http://schemas.openxmlformats.org/officeDocument/2006/relationships" xmlns:p="http://schemas.openxmlformats.org/presentationml/2006/main">
  <p:tag name="AMA" val="2.1"/>
</p:tagLst>
</file>

<file path=ppt/tags/tag16.xml><?xml version="1.0" encoding="utf-8"?>
<p:tagLst xmlns:a="http://schemas.openxmlformats.org/drawingml/2006/main" xmlns:r="http://schemas.openxmlformats.org/officeDocument/2006/relationships" xmlns:p="http://schemas.openxmlformats.org/presentationml/2006/main">
  <p:tag name="AMA" val="2.1"/>
</p:tagLst>
</file>

<file path=ppt/tags/tag17.xml><?xml version="1.0" encoding="utf-8"?>
<p:tagLst xmlns:a="http://schemas.openxmlformats.org/drawingml/2006/main" xmlns:r="http://schemas.openxmlformats.org/officeDocument/2006/relationships" xmlns:p="http://schemas.openxmlformats.org/presentationml/2006/main">
  <p:tag name="AMA" val="2.1"/>
</p:tagLst>
</file>

<file path=ppt/tags/tag18.xml><?xml version="1.0" encoding="utf-8"?>
<p:tagLst xmlns:a="http://schemas.openxmlformats.org/drawingml/2006/main" xmlns:r="http://schemas.openxmlformats.org/officeDocument/2006/relationships" xmlns:p="http://schemas.openxmlformats.org/presentationml/2006/main">
  <p:tag name="AMA" val="2.1"/>
</p:tagLst>
</file>

<file path=ppt/tags/tag19.xml><?xml version="1.0" encoding="utf-8"?>
<p:tagLst xmlns:a="http://schemas.openxmlformats.org/drawingml/2006/main" xmlns:r="http://schemas.openxmlformats.org/officeDocument/2006/relationships" xmlns:p="http://schemas.openxmlformats.org/presentationml/2006/main">
  <p:tag name="AMA" val="2.1"/>
</p:tagLst>
</file>

<file path=ppt/tags/tag2.xml><?xml version="1.0" encoding="utf-8"?>
<p:tagLst xmlns:a="http://schemas.openxmlformats.org/drawingml/2006/main" xmlns:r="http://schemas.openxmlformats.org/officeDocument/2006/relationships" xmlns:p="http://schemas.openxmlformats.org/presentationml/2006/main">
  <p:tag name="AMA" val="2.1"/>
</p:tagLst>
</file>

<file path=ppt/tags/tag20.xml><?xml version="1.0" encoding="utf-8"?>
<p:tagLst xmlns:a="http://schemas.openxmlformats.org/drawingml/2006/main" xmlns:r="http://schemas.openxmlformats.org/officeDocument/2006/relationships" xmlns:p="http://schemas.openxmlformats.org/presentationml/2006/main">
  <p:tag name="AMA" val="2.1"/>
</p:tagLst>
</file>

<file path=ppt/tags/tag21.xml><?xml version="1.0" encoding="utf-8"?>
<p:tagLst xmlns:a="http://schemas.openxmlformats.org/drawingml/2006/main" xmlns:r="http://schemas.openxmlformats.org/officeDocument/2006/relationships" xmlns:p="http://schemas.openxmlformats.org/presentationml/2006/main">
  <p:tag name="AMA" val="2.1"/>
</p:tagLst>
</file>

<file path=ppt/tags/tag22.xml><?xml version="1.0" encoding="utf-8"?>
<p:tagLst xmlns:a="http://schemas.openxmlformats.org/drawingml/2006/main" xmlns:r="http://schemas.openxmlformats.org/officeDocument/2006/relationships" xmlns:p="http://schemas.openxmlformats.org/presentationml/2006/main">
  <p:tag name="AMA" val="2.1"/>
</p:tagLst>
</file>

<file path=ppt/tags/tag23.xml><?xml version="1.0" encoding="utf-8"?>
<p:tagLst xmlns:a="http://schemas.openxmlformats.org/drawingml/2006/main" xmlns:r="http://schemas.openxmlformats.org/officeDocument/2006/relationships" xmlns:p="http://schemas.openxmlformats.org/presentationml/2006/main">
  <p:tag name="AMA" val="2.1"/>
</p:tagLst>
</file>

<file path=ppt/tags/tag24.xml><?xml version="1.0" encoding="utf-8"?>
<p:tagLst xmlns:a="http://schemas.openxmlformats.org/drawingml/2006/main" xmlns:r="http://schemas.openxmlformats.org/officeDocument/2006/relationships" xmlns:p="http://schemas.openxmlformats.org/presentationml/2006/main">
  <p:tag name="AMA" val="2.1"/>
</p:tagLst>
</file>

<file path=ppt/tags/tag25.xml><?xml version="1.0" encoding="utf-8"?>
<p:tagLst xmlns:a="http://schemas.openxmlformats.org/drawingml/2006/main" xmlns:r="http://schemas.openxmlformats.org/officeDocument/2006/relationships" xmlns:p="http://schemas.openxmlformats.org/presentationml/2006/main">
  <p:tag name="AMA" val="2.1"/>
</p:tagLst>
</file>

<file path=ppt/tags/tag26.xml><?xml version="1.0" encoding="utf-8"?>
<p:tagLst xmlns:a="http://schemas.openxmlformats.org/drawingml/2006/main" xmlns:r="http://schemas.openxmlformats.org/officeDocument/2006/relationships" xmlns:p="http://schemas.openxmlformats.org/presentationml/2006/main">
  <p:tag name="AMA" val="2.1"/>
</p:tagLst>
</file>

<file path=ppt/tags/tag27.xml><?xml version="1.0" encoding="utf-8"?>
<p:tagLst xmlns:a="http://schemas.openxmlformats.org/drawingml/2006/main" xmlns:r="http://schemas.openxmlformats.org/officeDocument/2006/relationships" xmlns:p="http://schemas.openxmlformats.org/presentationml/2006/main">
  <p:tag name="AMA" val="2.1"/>
</p:tagLst>
</file>

<file path=ppt/tags/tag28.xml><?xml version="1.0" encoding="utf-8"?>
<p:tagLst xmlns:a="http://schemas.openxmlformats.org/drawingml/2006/main" xmlns:r="http://schemas.openxmlformats.org/officeDocument/2006/relationships" xmlns:p="http://schemas.openxmlformats.org/presentationml/2006/main">
  <p:tag name="AMA" val="2.1"/>
</p:tagLst>
</file>

<file path=ppt/tags/tag29.xml><?xml version="1.0" encoding="utf-8"?>
<p:tagLst xmlns:a="http://schemas.openxmlformats.org/drawingml/2006/main" xmlns:r="http://schemas.openxmlformats.org/officeDocument/2006/relationships" xmlns:p="http://schemas.openxmlformats.org/presentationml/2006/main">
  <p:tag name="AMA" val="2.1"/>
</p:tagLst>
</file>

<file path=ppt/tags/tag3.xml><?xml version="1.0" encoding="utf-8"?>
<p:tagLst xmlns:a="http://schemas.openxmlformats.org/drawingml/2006/main" xmlns:r="http://schemas.openxmlformats.org/officeDocument/2006/relationships" xmlns:p="http://schemas.openxmlformats.org/presentationml/2006/main">
  <p:tag name="AMA" val="2.1"/>
</p:tagLst>
</file>

<file path=ppt/tags/tag30.xml><?xml version="1.0" encoding="utf-8"?>
<p:tagLst xmlns:a="http://schemas.openxmlformats.org/drawingml/2006/main" xmlns:r="http://schemas.openxmlformats.org/officeDocument/2006/relationships" xmlns:p="http://schemas.openxmlformats.org/presentationml/2006/main">
  <p:tag name="AMA" val="2.1"/>
</p:tagLst>
</file>

<file path=ppt/tags/tag4.xml><?xml version="1.0" encoding="utf-8"?>
<p:tagLst xmlns:a="http://schemas.openxmlformats.org/drawingml/2006/main" xmlns:r="http://schemas.openxmlformats.org/officeDocument/2006/relationships" xmlns:p="http://schemas.openxmlformats.org/presentationml/2006/main">
  <p:tag name="AMA" val="2.1"/>
</p:tagLst>
</file>

<file path=ppt/tags/tag5.xml><?xml version="1.0" encoding="utf-8"?>
<p:tagLst xmlns:a="http://schemas.openxmlformats.org/drawingml/2006/main" xmlns:r="http://schemas.openxmlformats.org/officeDocument/2006/relationships" xmlns:p="http://schemas.openxmlformats.org/presentationml/2006/main">
  <p:tag name="AMA" val="2.1"/>
</p:tagLst>
</file>

<file path=ppt/tags/tag6.xml><?xml version="1.0" encoding="utf-8"?>
<p:tagLst xmlns:a="http://schemas.openxmlformats.org/drawingml/2006/main" xmlns:r="http://schemas.openxmlformats.org/officeDocument/2006/relationships" xmlns:p="http://schemas.openxmlformats.org/presentationml/2006/main">
  <p:tag name="AMA" val="2.1"/>
</p:tagLst>
</file>

<file path=ppt/tags/tag7.xml><?xml version="1.0" encoding="utf-8"?>
<p:tagLst xmlns:a="http://schemas.openxmlformats.org/drawingml/2006/main" xmlns:r="http://schemas.openxmlformats.org/officeDocument/2006/relationships" xmlns:p="http://schemas.openxmlformats.org/presentationml/2006/main">
  <p:tag name="AMA" val="2.1"/>
</p:tagLst>
</file>

<file path=ppt/tags/tag8.xml><?xml version="1.0" encoding="utf-8"?>
<p:tagLst xmlns:a="http://schemas.openxmlformats.org/drawingml/2006/main" xmlns:r="http://schemas.openxmlformats.org/officeDocument/2006/relationships" xmlns:p="http://schemas.openxmlformats.org/presentationml/2006/main">
  <p:tag name="AMA" val="2.1"/>
</p:tagLst>
</file>

<file path=ppt/tags/tag9.xml><?xml version="1.0" encoding="utf-8"?>
<p:tagLst xmlns:a="http://schemas.openxmlformats.org/drawingml/2006/main" xmlns:r="http://schemas.openxmlformats.org/officeDocument/2006/relationships" xmlns:p="http://schemas.openxmlformats.org/presentationml/2006/main">
  <p:tag name="AMA" val="2.1"/>
</p:tagLst>
</file>

<file path=ppt/theme/theme1.xml><?xml version="1.0" encoding="utf-8"?>
<a:theme xmlns:a="http://schemas.openxmlformats.org/drawingml/2006/main" name="12年國教簡報">
  <a:themeElements>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年國教簡報">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lnDef>
  </a:objectDefaults>
  <a:extraClrSchemeLst>
    <a:extraClrScheme>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17145</TotalTime>
  <Words>8589</Words>
  <Application>Microsoft Office PowerPoint</Application>
  <PresentationFormat>寬螢幕</PresentationFormat>
  <Paragraphs>1387</Paragraphs>
  <Slides>135</Slides>
  <Notes>44</Notes>
  <HiddenSlides>0</HiddenSlides>
  <MMClips>0</MMClips>
  <ScaleCrop>false</ScaleCrop>
  <HeadingPairs>
    <vt:vector size="6" baseType="variant">
      <vt:variant>
        <vt:lpstr>使用字型</vt:lpstr>
      </vt:variant>
      <vt:variant>
        <vt:i4>16</vt:i4>
      </vt:variant>
      <vt:variant>
        <vt:lpstr>佈景主題</vt:lpstr>
      </vt:variant>
      <vt:variant>
        <vt:i4>1</vt:i4>
      </vt:variant>
      <vt:variant>
        <vt:lpstr>投影片標題</vt:lpstr>
      </vt:variant>
      <vt:variant>
        <vt:i4>135</vt:i4>
      </vt:variant>
    </vt:vector>
  </HeadingPairs>
  <TitlesOfParts>
    <vt:vector size="152" baseType="lpstr">
      <vt:lpstr>BiauKai</vt:lpstr>
      <vt:lpstr>Gulim</vt:lpstr>
      <vt:lpstr>文鼎中圓</vt:lpstr>
      <vt:lpstr>華康儷特圓</vt:lpstr>
      <vt:lpstr>微軟正黑體</vt:lpstr>
      <vt:lpstr>新細明體</vt:lpstr>
      <vt:lpstr>標楷體</vt:lpstr>
      <vt:lpstr>Arial</vt:lpstr>
      <vt:lpstr>Calibri</vt:lpstr>
      <vt:lpstr>Candara</vt:lpstr>
      <vt:lpstr>Cataneo BT</vt:lpstr>
      <vt:lpstr>Tahoma</vt:lpstr>
      <vt:lpstr>Times New Roman</vt:lpstr>
      <vt:lpstr>Verdana</vt:lpstr>
      <vt:lpstr>Wingdings</vt:lpstr>
      <vt:lpstr>Wingdings 2</vt:lpstr>
      <vt:lpstr>12年國教簡報</vt:lpstr>
      <vt:lpstr>PowerPoint 簡報</vt:lpstr>
      <vt:lpstr>          目次</vt:lpstr>
      <vt:lpstr>PowerPoint 簡報</vt:lpstr>
      <vt:lpstr>112學年度適性入學成果</vt:lpstr>
      <vt:lpstr>112學年度適性入學成果</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桃連區職業類科之群科屬性</vt:lpstr>
      <vt:lpstr>分析職業類科升學進路的觀察重點</vt:lpstr>
      <vt:lpstr>機械群簡介</vt:lpstr>
      <vt:lpstr>機械群簡介</vt:lpstr>
      <vt:lpstr>機械群簡介</vt:lpstr>
      <vt:lpstr>高職與高中的進路比較分析</vt:lpstr>
      <vt:lpstr>桃連區機械群113學年度招生科別</vt:lpstr>
      <vt:lpstr>PowerPoint 簡報</vt:lpstr>
      <vt:lpstr>PowerPoint 簡報</vt:lpstr>
      <vt:lpstr>PowerPoint 簡報</vt:lpstr>
      <vt:lpstr>PowerPoint 簡報</vt:lpstr>
      <vt:lpstr>PowerPoint 簡報</vt:lpstr>
      <vt:lpstr>PowerPoint 簡報</vt:lpstr>
      <vt:lpstr>PowerPoint 簡報</vt:lpstr>
      <vt:lpstr>PowerPoint 簡報</vt:lpstr>
      <vt:lpstr>教育會考何時考</vt:lpstr>
      <vt:lpstr>教育會考怎麼考</vt:lpstr>
      <vt:lpstr>能力等級與加註標示</vt:lpstr>
      <vt:lpstr>PowerPoint 簡報</vt:lpstr>
      <vt:lpstr>數學科非選擇題 評分說明</vt:lpstr>
      <vt:lpstr>數學非選擇題評量的能力</vt:lpstr>
      <vt:lpstr>評分規準</vt:lpstr>
      <vt:lpstr>PowerPoint 簡報</vt:lpstr>
      <vt:lpstr>作答注意事項</vt:lpstr>
      <vt:lpstr>超出作答區</vt:lpstr>
      <vt:lpstr>規劃作答區</vt:lpstr>
      <vt:lpstr>將題目圖形畫在作答區內</vt:lpstr>
      <vt:lpstr>違規卷</vt:lpstr>
      <vt:lpstr>寫作測驗 評分說明</vt:lpstr>
      <vt:lpstr>PowerPoint 簡報</vt:lpstr>
      <vt:lpstr>PowerPoint 簡報</vt:lpstr>
      <vt:lpstr>PowerPoint 簡報</vt:lpstr>
      <vt:lpstr>PowerPoint 簡報</vt:lpstr>
      <vt:lpstr>PowerPoint 簡報</vt:lpstr>
      <vt:lpstr>寫作測驗評量的能力</vt:lpstr>
      <vt:lpstr>答案卷樣式</vt:lpstr>
      <vt:lpstr>寫作測驗作答注意事項</vt:lpstr>
      <vt:lpstr>PowerPoint 簡報</vt:lpstr>
      <vt:lpstr>PowerPoint 簡報</vt:lpstr>
      <vt:lpstr>PowerPoint 簡報</vt:lpstr>
      <vt:lpstr>桃連區主要入學管道</vt:lpstr>
      <vt:lpstr>PowerPoint 簡報</vt:lpstr>
      <vt:lpstr>113學年度桃連區適性入學管道</vt:lpstr>
      <vt:lpstr>桃園市完全免試入學管道</vt:lpstr>
      <vt:lpstr>資格、做法</vt:lpstr>
      <vt:lpstr>招生區域與學校</vt:lpstr>
      <vt:lpstr>PowerPoint 簡報</vt:lpstr>
      <vt:lpstr>PowerPoint 簡報</vt:lpstr>
      <vt:lpstr>桃連區113年重要日程表</vt:lpstr>
      <vt:lpstr>PowerPoint 簡報</vt:lpstr>
      <vt:lpstr>專業群科甄選(特色招生)</vt:lpstr>
      <vt:lpstr>PowerPoint 簡報</vt:lpstr>
      <vt:lpstr>術科考試舉隅(一)</vt:lpstr>
      <vt:lpstr>PowerPoint 簡報</vt:lpstr>
      <vt:lpstr>PowerPoint 簡報</vt:lpstr>
      <vt:lpstr>PowerPoint 簡報</vt:lpstr>
      <vt:lpstr>PowerPoint 簡報</vt:lpstr>
      <vt:lpstr>PowerPoint 簡報</vt:lpstr>
      <vt:lpstr>美國緬因中央中學</vt:lpstr>
      <vt:lpstr>加拿大薩省GSCS、卑詩省第73學區</vt:lpstr>
      <vt:lpstr>臺瑞雙聯學制</vt:lpstr>
      <vt:lpstr>桃連區免試入學</vt:lpstr>
      <vt:lpstr>PowerPoint 簡報</vt:lpstr>
      <vt:lpstr>PowerPoint 簡報</vt:lpstr>
      <vt:lpstr>PowerPoint 簡報</vt:lpstr>
      <vt:lpstr>志願序計分方式</vt:lpstr>
      <vt:lpstr>同群科志願跨校連續選填</vt:lpstr>
      <vt:lpstr>PowerPoint 簡報</vt:lpstr>
      <vt:lpstr>PowerPoint 簡報</vt:lpstr>
      <vt:lpstr>PowerPoint 簡報</vt:lpstr>
      <vt:lpstr>PowerPoint 簡報</vt:lpstr>
      <vt:lpstr>PowerPoint 簡報</vt:lpstr>
      <vt:lpstr>PowerPoint 簡報</vt:lpstr>
      <vt:lpstr>PowerPoint 簡報</vt:lpstr>
      <vt:lpstr>PowerPoint 簡報</vt:lpstr>
      <vt:lpstr>113年桃連區免試入學-同分超額比序步驟</vt:lpstr>
      <vt:lpstr>PowerPoint 簡報</vt:lpstr>
      <vt:lpstr>五專入學時程</vt:lpstr>
      <vt:lpstr>五專優先免試與聯合免試比序 </vt:lpstr>
      <vt:lpstr>五專優先免試與聯合免試入學方式</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進路分析大不同</vt:lpstr>
      <vt:lpstr>諮詢專線</vt:lpstr>
      <vt:lpstr>PowerPoint 簡報</vt:lpstr>
    </vt:vector>
  </TitlesOfParts>
  <Company>Net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SA03</dc:creator>
  <cp:lastModifiedBy>沈萌明</cp:lastModifiedBy>
  <cp:revision>1375</cp:revision>
  <cp:lastPrinted>2019-10-04T10:15:06Z</cp:lastPrinted>
  <dcterms:created xsi:type="dcterms:W3CDTF">2012-05-12T02:14:41Z</dcterms:created>
  <dcterms:modified xsi:type="dcterms:W3CDTF">2023-11-30T00:24:32Z</dcterms:modified>
</cp:coreProperties>
</file>