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legreya Medium"/>
      <p:regular r:id="rId21"/>
      <p:bold r:id="rId22"/>
      <p:italic r:id="rId23"/>
      <p:boldItalic r:id="rId24"/>
    </p:embeddedFont>
    <p:embeddedFont>
      <p:font typeface="Bree Serif"/>
      <p:regular r:id="rId25"/>
    </p:embeddedFont>
    <p:embeddedFont>
      <p:font typeface="Alegrey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CFEE1F-FDF5-4AC0-ADE6-9777584524D8}">
  <a:tblStyle styleId="{70CFEE1F-FDF5-4AC0-ADE6-9777584524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legreyaMedium-bold.fntdata"/><Relationship Id="rId21" Type="http://schemas.openxmlformats.org/officeDocument/2006/relationships/font" Target="fonts/AlegreyaMedium-regular.fntdata"/><Relationship Id="rId24" Type="http://schemas.openxmlformats.org/officeDocument/2006/relationships/font" Target="fonts/AlegreyaMedium-boldItalic.fntdata"/><Relationship Id="rId23" Type="http://schemas.openxmlformats.org/officeDocument/2006/relationships/font" Target="fonts/Alegreya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legreya-regular.fntdata"/><Relationship Id="rId25" Type="http://schemas.openxmlformats.org/officeDocument/2006/relationships/font" Target="fonts/BreeSerif-regular.fntdata"/><Relationship Id="rId28" Type="http://schemas.openxmlformats.org/officeDocument/2006/relationships/font" Target="fonts/Alegreya-italic.fntdata"/><Relationship Id="rId27" Type="http://schemas.openxmlformats.org/officeDocument/2006/relationships/font" Target="fonts/Alegrey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legrey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7c720868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7c720868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7c720868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a7c720868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7c720868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7c72086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7c7208686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7c7208686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7c7208686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7c7208686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40bd793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40bd793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40bd793a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40bd793a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40bd793a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40bd793a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40bd793a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40bd793a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40bd793a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40bd793a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7c7208686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7c7208686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40bd793a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40bd793a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7c720868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7c720868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034300" y="4650900"/>
            <a:ext cx="110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Rachel 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007175" y="3533100"/>
            <a:ext cx="6113366" cy="552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3A93D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A93D4"/>
                </a:solidFill>
                <a:latin typeface="Courier New"/>
              </a:rPr>
              <a:t>Dialects and Slangs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33100"/>
            <a:ext cx="1610400" cy="1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9835" l="0" r="0" t="9480"/>
          <a:stretch/>
        </p:blipFill>
        <p:spPr>
          <a:xfrm>
            <a:off x="6966975" y="88175"/>
            <a:ext cx="2112800" cy="17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3050" l="9016" r="0" t="-3050"/>
          <a:stretch/>
        </p:blipFill>
        <p:spPr>
          <a:xfrm>
            <a:off x="1632887" y="-117575"/>
            <a:ext cx="5878225" cy="33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22"/>
          <p:cNvGraphicFramePr/>
          <p:nvPr/>
        </p:nvGraphicFramePr>
        <p:xfrm>
          <a:off x="-12" y="104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{70CFEE1F-FDF5-4AC0-ADE6-9777584524D8}</a:tableStyleId>
              </a:tblPr>
              <a:tblGrid>
                <a:gridCol w="4572000"/>
                <a:gridCol w="4572000"/>
              </a:tblGrid>
              <a:tr h="47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English </a:t>
                      </a:r>
                      <a:endParaRPr b="1" i="1" sz="24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B cap="flat" cmpd="sng" w="381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SVG Creole </a:t>
                      </a:r>
                      <a:endParaRPr b="1" i="1" sz="24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B cap="flat" cmpd="sng" w="381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Umbrella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Parasol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7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Slippers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Gunslingers or draggas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47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Dish washing liquid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Squeezy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47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Home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Yard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47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It is there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It dey dey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47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Can you come here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Come yah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48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Come here quickly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Look sharp or make haste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47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Have a seat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Siddung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54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That girl is beautiful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She set good or good gyel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50" y="329050"/>
            <a:ext cx="4572000" cy="457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23"/>
          <p:cNvGraphicFramePr/>
          <p:nvPr/>
        </p:nvGraphicFramePr>
        <p:xfrm>
          <a:off x="5159450" y="35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{70CFEE1F-FDF5-4AC0-ADE6-9777584524D8}</a:tableStyleId>
              </a:tblPr>
              <a:tblGrid>
                <a:gridCol w="1915400"/>
                <a:gridCol w="1915400"/>
              </a:tblGrid>
              <a:tr h="45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English </a:t>
                      </a:r>
                      <a:endParaRPr b="1" i="1" sz="24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B cap="flat" cmpd="sng" w="3810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4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SVG Creole</a:t>
                      </a:r>
                      <a:endParaRPr b="1" i="1" sz="24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B cap="flat" cmpd="sng" w="3810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I am very tired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Me tired bad bad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5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A bad boy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Bad john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70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To take up your belongings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Tek up yo kunhuments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95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Someone is annoying or harassing you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Yo real bodderation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  <a:tr h="70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Troublesome person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legreya Medium"/>
                          <a:ea typeface="Alegreya Medium"/>
                          <a:cs typeface="Alegreya Medium"/>
                          <a:sym typeface="Alegreya Medium"/>
                        </a:rPr>
                        <a:t>Operacious </a:t>
                      </a:r>
                      <a:endParaRPr sz="2000">
                        <a:latin typeface="Alegreya Medium"/>
                        <a:ea typeface="Alegreya Medium"/>
                        <a:cs typeface="Alegreya Medium"/>
                        <a:sym typeface="Alegreya Medium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0" y="2108200"/>
            <a:ext cx="9144000" cy="954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DEMONSTRATION </a:t>
            </a:r>
            <a:endParaRPr sz="5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0" y="2108200"/>
            <a:ext cx="9144000" cy="954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QUESTIONS AND </a:t>
            </a:r>
            <a:r>
              <a:rPr lang="en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ANSWERS</a:t>
            </a:r>
            <a:r>
              <a:rPr lang="en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5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0" y="2108200"/>
            <a:ext cx="9144000" cy="1723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THANK YOU FOR LISTENING </a:t>
            </a:r>
            <a:endParaRPr sz="5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謝謝 :)</a:t>
            </a:r>
            <a:endParaRPr sz="5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4537" r="3414" t="0"/>
          <a:stretch/>
        </p:blipFill>
        <p:spPr>
          <a:xfrm>
            <a:off x="0" y="0"/>
            <a:ext cx="4351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75563" y="237145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Contents 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572000" y="871300"/>
            <a:ext cx="4251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900"/>
              <a:buFont typeface="Alegreya Medium"/>
              <a:buChar char="❖"/>
            </a:pPr>
            <a:r>
              <a:rPr i="1" lang="en" sz="21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Country’s Background </a:t>
            </a:r>
            <a:endParaRPr i="1" sz="21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900"/>
              <a:buFont typeface="Alegreya Medium"/>
              <a:buChar char="❖"/>
            </a:pPr>
            <a:r>
              <a:rPr i="1" lang="en" sz="21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Understanding Dialects and Slangs </a:t>
            </a:r>
            <a:endParaRPr i="1" sz="21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900"/>
              <a:buFont typeface="Alegreya Medium"/>
              <a:buChar char="❖"/>
            </a:pPr>
            <a:r>
              <a:rPr i="1" lang="en" sz="21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Dialects and Slangs in SVG</a:t>
            </a:r>
            <a:endParaRPr i="1" sz="21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900"/>
              <a:buFont typeface="Alegreya Medium"/>
              <a:buChar char="❖"/>
            </a:pPr>
            <a:r>
              <a:rPr i="1" lang="en" sz="21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Demonstration </a:t>
            </a:r>
            <a:endParaRPr i="1" sz="21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900"/>
              <a:buFont typeface="Alegreya Medium"/>
              <a:buChar char="❖"/>
            </a:pPr>
            <a:r>
              <a:rPr i="1" lang="en" sz="21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Questions and Answers</a:t>
            </a:r>
            <a:endParaRPr i="1" sz="21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Country’s Background </a:t>
            </a:r>
            <a:endParaRPr sz="3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2381" l="0" r="0" t="0"/>
          <a:stretch/>
        </p:blipFill>
        <p:spPr>
          <a:xfrm>
            <a:off x="889675" y="646512"/>
            <a:ext cx="3155875" cy="44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2381" l="0" r="0" t="0"/>
          <a:stretch/>
        </p:blipFill>
        <p:spPr>
          <a:xfrm>
            <a:off x="5139150" y="646500"/>
            <a:ext cx="2814175" cy="44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6279875" y="1995325"/>
            <a:ext cx="1506600" cy="1485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543825" y="1422875"/>
            <a:ext cx="173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North America </a:t>
            </a:r>
            <a:endParaRPr b="1" i="1" sz="22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66750" y="3655525"/>
            <a:ext cx="196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South America </a:t>
            </a:r>
            <a:endParaRPr b="1" i="1" sz="25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503575" y="2148675"/>
            <a:ext cx="135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Caribbean </a:t>
            </a:r>
            <a:endParaRPr b="1" i="1"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487" y="0"/>
            <a:ext cx="7793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7326150" y="1974000"/>
            <a:ext cx="447000" cy="374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950"/>
            <a:ext cx="4558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018375" y="447600"/>
            <a:ext cx="40314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legreya Medium"/>
              <a:buChar char="❖"/>
            </a:pPr>
            <a:r>
              <a:rPr i="1" lang="en" sz="24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Saint Vincent and the Grenadines (SVG)  is located in the </a:t>
            </a:r>
            <a:r>
              <a:rPr i="1" lang="en" sz="2400">
                <a:solidFill>
                  <a:srgbClr val="FF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Caribbean</a:t>
            </a:r>
            <a:r>
              <a:rPr i="1" lang="en" sz="24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 </a:t>
            </a:r>
            <a:endParaRPr i="1" sz="24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legreya Medium"/>
              <a:buChar char="❖"/>
            </a:pPr>
            <a:r>
              <a:rPr i="1" lang="en" sz="24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The main Island is </a:t>
            </a:r>
            <a:r>
              <a:rPr i="1" lang="en" sz="2400">
                <a:solidFill>
                  <a:srgbClr val="FF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Saint Vincent </a:t>
            </a:r>
            <a:endParaRPr i="1" sz="2400">
              <a:solidFill>
                <a:srgbClr val="FF0000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legreya Medium"/>
              <a:buChar char="❖"/>
            </a:pPr>
            <a:r>
              <a:rPr i="1" lang="en" sz="24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The other Islands are the </a:t>
            </a:r>
            <a:r>
              <a:rPr i="1" lang="en" sz="2400">
                <a:solidFill>
                  <a:srgbClr val="FF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Grenadines </a:t>
            </a:r>
            <a:endParaRPr i="1" sz="2400">
              <a:solidFill>
                <a:srgbClr val="FF0000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legreya Medium"/>
              <a:buChar char="❖"/>
            </a:pPr>
            <a:r>
              <a:rPr i="1" lang="en" sz="24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There are </a:t>
            </a:r>
            <a:r>
              <a:rPr i="1" lang="en" sz="2400">
                <a:solidFill>
                  <a:srgbClr val="FF0000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32 Islands and Cays </a:t>
            </a:r>
            <a:endParaRPr i="1" sz="2400">
              <a:solidFill>
                <a:srgbClr val="FF0000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-250225" y="1834975"/>
            <a:ext cx="4907100" cy="3485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688538" y="1600450"/>
            <a:ext cx="1929300" cy="1742100"/>
          </a:xfrm>
          <a:prstGeom prst="ellipse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946238" y="1840300"/>
            <a:ext cx="1413900" cy="1262400"/>
          </a:xfrm>
          <a:prstGeom prst="ellipse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3646013" y="2975125"/>
            <a:ext cx="1929300" cy="1742100"/>
          </a:xfrm>
          <a:prstGeom prst="ellipse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3903713" y="3214975"/>
            <a:ext cx="1413900" cy="1262400"/>
          </a:xfrm>
          <a:prstGeom prst="ellipse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946238" y="2195275"/>
            <a:ext cx="141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Alegreya Medium"/>
                <a:ea typeface="Alegreya Medium"/>
                <a:cs typeface="Alegreya Medium"/>
                <a:sym typeface="Alegreya Medium"/>
              </a:rPr>
              <a:t>Before </a:t>
            </a:r>
            <a:endParaRPr i="1" sz="2000"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Alegreya Medium"/>
                <a:ea typeface="Alegreya Medium"/>
                <a:cs typeface="Alegreya Medium"/>
                <a:sym typeface="Alegreya Medium"/>
              </a:rPr>
              <a:t>1979</a:t>
            </a:r>
            <a:endParaRPr i="1" sz="20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903713" y="3507625"/>
            <a:ext cx="141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Alegreya Medium"/>
                <a:ea typeface="Alegreya Medium"/>
                <a:cs typeface="Alegreya Medium"/>
                <a:sym typeface="Alegreya Medium"/>
              </a:rPr>
              <a:t>October 27th </a:t>
            </a:r>
            <a:endParaRPr i="1" sz="2000"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Alegreya Medium"/>
                <a:ea typeface="Alegreya Medium"/>
                <a:cs typeface="Alegreya Medium"/>
                <a:sym typeface="Alegreya Medium"/>
              </a:rPr>
              <a:t>1979</a:t>
            </a:r>
            <a:endParaRPr i="1" sz="20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 flipH="1">
            <a:off x="1651388" y="3342550"/>
            <a:ext cx="1800" cy="672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8"/>
          <p:cNvCxnSpPr/>
          <p:nvPr/>
        </p:nvCxnSpPr>
        <p:spPr>
          <a:xfrm flipH="1" rot="10800000">
            <a:off x="4604663" y="2334325"/>
            <a:ext cx="12000" cy="640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8"/>
          <p:cNvSpPr txBox="1"/>
          <p:nvPr/>
        </p:nvSpPr>
        <p:spPr>
          <a:xfrm>
            <a:off x="219163" y="4036525"/>
            <a:ext cx="344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latin typeface="Alegreya Medium"/>
                <a:ea typeface="Alegreya Medium"/>
                <a:cs typeface="Alegreya Medium"/>
                <a:sym typeface="Alegreya Medium"/>
              </a:rPr>
              <a:t>Ruled by the United Kingdom</a:t>
            </a:r>
            <a:endParaRPr i="1" sz="2100"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latin typeface="Alegreya Medium"/>
                <a:ea typeface="Alegreya Medium"/>
                <a:cs typeface="Alegreya Medium"/>
                <a:sym typeface="Alegreya Medium"/>
              </a:rPr>
              <a:t>(Great Britain) </a:t>
            </a:r>
            <a:endParaRPr i="1" sz="21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914200" y="1840300"/>
            <a:ext cx="322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Became an Independent Nation</a:t>
            </a:r>
            <a:endParaRPr i="1" sz="20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387" y="2048825"/>
            <a:ext cx="2487449" cy="16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603513" y="4014550"/>
            <a:ext cx="215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Our Country’s flag</a:t>
            </a:r>
            <a:endParaRPr i="1" sz="20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11328" l="0" r="0" t="40320"/>
          <a:stretch/>
        </p:blipFill>
        <p:spPr>
          <a:xfrm>
            <a:off x="0" y="0"/>
            <a:ext cx="9144001" cy="9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2997950" y="4629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https://youtu.be/zjO901WjLJs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1866375" y="4228925"/>
            <a:ext cx="49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https://youtu.be/oanmq4fcVyM?si=VNGEN6b-Jryr6YC7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Understanding Dialects and Slangs </a:t>
            </a:r>
            <a:endParaRPr sz="3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500450" y="935900"/>
            <a:ext cx="2752500" cy="554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Dialect </a:t>
            </a:r>
            <a:r>
              <a:rPr b="1" lang="en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64425" y="1647300"/>
            <a:ext cx="6311100" cy="1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40C28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A type of the language that is spoken in a specific part of the country or by a specific group of people</a:t>
            </a:r>
            <a:r>
              <a:rPr i="1" lang="en" sz="2000">
                <a:solidFill>
                  <a:srgbClr val="202124"/>
                </a:solidFill>
                <a:highlight>
                  <a:srgbClr val="FFFFFF"/>
                </a:highlight>
                <a:latin typeface="Alegreya Medium"/>
                <a:ea typeface="Alegreya Medium"/>
                <a:cs typeface="Alegreya Medium"/>
                <a:sym typeface="Alegreya Medium"/>
              </a:rPr>
              <a:t>. It is more like a </a:t>
            </a:r>
            <a:r>
              <a:rPr b="1" i="1" lang="en" sz="2000">
                <a:solidFill>
                  <a:srgbClr val="202124"/>
                </a:solidFill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local language. </a:t>
            </a:r>
            <a:endParaRPr b="1" i="1" sz="20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445225" y="3764100"/>
            <a:ext cx="54168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202124"/>
                </a:solidFill>
                <a:highlight>
                  <a:srgbClr val="FFFFFF"/>
                </a:highlight>
                <a:latin typeface="Alegreya Medium"/>
                <a:ea typeface="Alegreya Medium"/>
                <a:cs typeface="Alegreya Medium"/>
                <a:sym typeface="Alegreya Medium"/>
              </a:rPr>
              <a:t>A type of language that has words and phrases that are viewed as very informal. It is more like an </a:t>
            </a:r>
            <a:r>
              <a:rPr b="1" i="1" lang="en" sz="2000">
                <a:solidFill>
                  <a:srgbClr val="202124"/>
                </a:solidFill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informal language.</a:t>
            </a:r>
            <a:endParaRPr b="1" i="1" sz="20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050" y="646500"/>
            <a:ext cx="2281950" cy="22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375" y="3099900"/>
            <a:ext cx="2062625" cy="20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769225" y="3154950"/>
            <a:ext cx="2752500" cy="554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Slang</a:t>
            </a:r>
            <a:endParaRPr b="1" sz="24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Dialects and Slangs in SVG</a:t>
            </a:r>
            <a:endParaRPr sz="3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7800" y="1146175"/>
            <a:ext cx="9008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legreya Medium"/>
              <a:buChar char="❖"/>
            </a:pPr>
            <a:r>
              <a:rPr i="1" lang="en" sz="20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St.Vincent and the Grenadines speaks both English and  Creole.  </a:t>
            </a:r>
            <a:endParaRPr i="1" sz="20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legreya Medium"/>
              <a:buChar char="❖"/>
            </a:pPr>
            <a:r>
              <a:rPr i="1" lang="en" sz="20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In creole words are spelt and pronounced differently. </a:t>
            </a:r>
            <a:endParaRPr i="1" sz="20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legreya Medium"/>
              <a:buChar char="❖"/>
            </a:pPr>
            <a:r>
              <a:rPr i="1" lang="en" sz="2000">
                <a:solidFill>
                  <a:schemeClr val="dk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Creole is also called dialect or some other caribbean countries may say  broken english </a:t>
            </a:r>
            <a:endParaRPr i="1" sz="20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15335"/>
            <a:ext cx="3260501" cy="182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b="21832" l="0" r="0" t="0"/>
          <a:stretch/>
        </p:blipFill>
        <p:spPr>
          <a:xfrm>
            <a:off x="3260500" y="3178075"/>
            <a:ext cx="2265300" cy="19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800" y="3399100"/>
            <a:ext cx="1959537" cy="16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5575" y="3482875"/>
            <a:ext cx="1660625" cy="16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