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59" r:id="rId2"/>
    <p:sldMasterId id="2147483664" r:id="rId3"/>
    <p:sldMasterId id="2147483669" r:id="rId4"/>
    <p:sldMasterId id="2147483674" r:id="rId5"/>
    <p:sldMasterId id="2147483678" r:id="rId6"/>
    <p:sldMasterId id="2147483681" r:id="rId7"/>
  </p:sldMasterIdLst>
  <p:notesMasterIdLst>
    <p:notesMasterId r:id="rId62"/>
  </p:notesMasterIdLst>
  <p:handoutMasterIdLst>
    <p:handoutMasterId r:id="rId63"/>
  </p:handoutMasterIdLst>
  <p:sldIdLst>
    <p:sldId id="699" r:id="rId8"/>
    <p:sldId id="801" r:id="rId9"/>
    <p:sldId id="802" r:id="rId10"/>
    <p:sldId id="700" r:id="rId11"/>
    <p:sldId id="701" r:id="rId12"/>
    <p:sldId id="749" r:id="rId13"/>
    <p:sldId id="897" r:id="rId14"/>
    <p:sldId id="930" r:id="rId15"/>
    <p:sldId id="893" r:id="rId16"/>
    <p:sldId id="896" r:id="rId17"/>
    <p:sldId id="903" r:id="rId18"/>
    <p:sldId id="904" r:id="rId19"/>
    <p:sldId id="905" r:id="rId20"/>
    <p:sldId id="807" r:id="rId21"/>
    <p:sldId id="906" r:id="rId22"/>
    <p:sldId id="818" r:id="rId23"/>
    <p:sldId id="907" r:id="rId24"/>
    <p:sldId id="919" r:id="rId25"/>
    <p:sldId id="935" r:id="rId26"/>
    <p:sldId id="920" r:id="rId27"/>
    <p:sldId id="931" r:id="rId28"/>
    <p:sldId id="933" r:id="rId29"/>
    <p:sldId id="932" r:id="rId30"/>
    <p:sldId id="922" r:id="rId31"/>
    <p:sldId id="923" r:id="rId32"/>
    <p:sldId id="924" r:id="rId33"/>
    <p:sldId id="936" r:id="rId34"/>
    <p:sldId id="937" r:id="rId35"/>
    <p:sldId id="913" r:id="rId36"/>
    <p:sldId id="814" r:id="rId37"/>
    <p:sldId id="826" r:id="rId38"/>
    <p:sldId id="914" r:id="rId39"/>
    <p:sldId id="821" r:id="rId40"/>
    <p:sldId id="915" r:id="rId41"/>
    <p:sldId id="824" r:id="rId42"/>
    <p:sldId id="825" r:id="rId43"/>
    <p:sldId id="916" r:id="rId44"/>
    <p:sldId id="917" r:id="rId45"/>
    <p:sldId id="875" r:id="rId46"/>
    <p:sldId id="876" r:id="rId47"/>
    <p:sldId id="934" r:id="rId48"/>
    <p:sldId id="877" r:id="rId49"/>
    <p:sldId id="879" r:id="rId50"/>
    <p:sldId id="880" r:id="rId51"/>
    <p:sldId id="894" r:id="rId52"/>
    <p:sldId id="883" r:id="rId53"/>
    <p:sldId id="884" r:id="rId54"/>
    <p:sldId id="885" r:id="rId55"/>
    <p:sldId id="886" r:id="rId56"/>
    <p:sldId id="887" r:id="rId57"/>
    <p:sldId id="888" r:id="rId58"/>
    <p:sldId id="889" r:id="rId59"/>
    <p:sldId id="890" r:id="rId60"/>
    <p:sldId id="843" r:id="rId61"/>
  </p:sldIdLst>
  <p:sldSz cx="9144000" cy="6858000" type="screen4x3"/>
  <p:notesSz cx="10020300" cy="68881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99" userDrawn="1">
          <p15:clr>
            <a:srgbClr val="A4A3A4"/>
          </p15:clr>
        </p15:guide>
        <p15:guide id="2" pos="3187" userDrawn="1">
          <p15:clr>
            <a:srgbClr val="A4A3A4"/>
          </p15:clr>
        </p15:guide>
        <p15:guide id="3" orient="horz" pos="2170" userDrawn="1">
          <p15:clr>
            <a:srgbClr val="A4A3A4"/>
          </p15:clr>
        </p15:guide>
        <p15:guide id="4" pos="315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19F5"/>
    <a:srgbClr val="FF0000"/>
    <a:srgbClr val="51A200"/>
    <a:srgbClr val="430701"/>
    <a:srgbClr val="0033CC"/>
    <a:srgbClr val="0000CC"/>
    <a:srgbClr val="0C3226"/>
    <a:srgbClr val="00133A"/>
    <a:srgbClr val="104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5" autoAdjust="0"/>
    <p:restoredTop sz="94660"/>
  </p:normalViewPr>
  <p:slideViewPr>
    <p:cSldViewPr>
      <p:cViewPr varScale="1">
        <p:scale>
          <a:sx n="100" d="100"/>
          <a:sy n="100" d="100"/>
        </p:scale>
        <p:origin x="90" y="126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864"/>
    </p:cViewPr>
  </p:sorterViewPr>
  <p:notesViewPr>
    <p:cSldViewPr>
      <p:cViewPr varScale="1">
        <p:scale>
          <a:sx n="78" d="100"/>
          <a:sy n="78" d="100"/>
        </p:scale>
        <p:origin x="-2052" y="-84"/>
      </p:cViewPr>
      <p:guideLst>
        <p:guide orient="horz" pos="2199"/>
        <p:guide pos="3187"/>
        <p:guide orient="horz" pos="2170"/>
        <p:guide pos="31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rgbClr val="FF0000"/>
              </a:solidFill>
            </a:rPr>
            <a:t>採計</a:t>
          </a:r>
          <a:r>
            <a:rPr lang="en-US" altLang="zh-TW" sz="2000" b="1" u="sng" dirty="0">
              <a:solidFill>
                <a:srgbClr val="FF0000"/>
              </a:solidFill>
            </a:rPr>
            <a:t/>
          </a:r>
          <a:br>
            <a:rPr lang="en-US" altLang="zh-TW" sz="2000" b="1" u="sng" dirty="0">
              <a:solidFill>
                <a:srgbClr val="FF0000"/>
              </a:solidFill>
            </a:rPr>
          </a:br>
          <a:r>
            <a:rPr lang="en-US" altLang="zh-TW" sz="2000" b="1" u="sng" dirty="0">
              <a:solidFill>
                <a:srgbClr val="FF0000"/>
              </a:solidFill>
            </a:rPr>
            <a:t>32</a:t>
          </a:r>
          <a:r>
            <a:rPr lang="zh-TW" altLang="en-US" sz="2000" b="1" u="sng" dirty="0">
              <a:solidFill>
                <a:srgbClr val="FF0000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rgbClr val="FF0000"/>
              </a:solidFill>
            </a:rPr>
            <a:t>採計</a:t>
          </a:r>
          <a:r>
            <a:rPr lang="en-US" altLang="zh-TW" sz="2000" b="1" u="sng" dirty="0">
              <a:solidFill>
                <a:srgbClr val="FF0000"/>
              </a:solidFill>
            </a:rPr>
            <a:t>35</a:t>
          </a:r>
          <a:r>
            <a:rPr lang="zh-TW" altLang="en-US" sz="2000" b="1" u="sng" dirty="0">
              <a:solidFill>
                <a:srgbClr val="FF0000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0" indent="0" algn="r">
            <a:spcBef>
              <a:spcPts val="200"/>
            </a:spcBef>
          </a:pPr>
          <a:r>
            <a:rPr lang="en-US" altLang="zh-TW" sz="2400" dirty="0">
              <a:solidFill>
                <a:srgbClr val="FF0000"/>
              </a:solidFill>
              <a:latin typeface="+mn-lt"/>
            </a:rPr>
            <a:t>33</a:t>
          </a:r>
          <a:r>
            <a:rPr lang="zh-TW" altLang="en-US" sz="2400" dirty="0">
              <a:solidFill>
                <a:srgbClr val="FF0000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/>
          </a:r>
          <a:br>
            <a:rPr lang="en-US" altLang="zh-TW" sz="2000" dirty="0">
              <a:solidFill>
                <a:schemeClr val="tx1"/>
              </a:solidFill>
            </a:rPr>
          </a:b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 custScaleX="107510" custScaleY="151509" custLinFactNeighborX="2928" custLinFactNeighborY="-94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 custScaleY="153699" custLinFactNeighborX="-70" custLinFactNeighborY="200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26779" custLinFactNeighborX="-2271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1A7EA1-C11E-4788-9FF7-7EDC4DBA4583}" type="presOf" srcId="{B625F2EB-10E5-4149-8948-148379F6CACA}" destId="{50818BBC-F477-4D9E-837A-21259D15C457}" srcOrd="0" destOrd="0" presId="urn:microsoft.com/office/officeart/2005/8/layout/vList6"/>
    <dgm:cxn modelId="{FD4F6743-1FDD-45C3-BC23-B22DC65EA090}" type="presOf" srcId="{82089FB6-1069-40A4-A70D-663009CAC143}" destId="{B9BF2826-A93F-484E-809F-0952285A6A23}" srcOrd="0" destOrd="1" presId="urn:microsoft.com/office/officeart/2005/8/layout/vList6"/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9C9D426E-0882-48DB-B899-A7643DE19E62}" type="presOf" srcId="{C0BA452B-58F9-4D08-9C12-EE745668566A}" destId="{09D89B46-01BD-4CE7-8FF2-34FB9ACC1234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A1AA68B0-A0CD-4826-8580-138538721ABA}" type="presOf" srcId="{19249124-F0DD-4A7E-A6ED-2EC7309F368E}" destId="{3F539567-1F23-4E76-A758-5A862BB9EFFC}" srcOrd="0" destOrd="0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27DA21D3-DC07-47EE-9A17-E5E76F7D16EB}" type="presOf" srcId="{33D1DF83-6FA8-491B-AE46-8C5470B6695B}" destId="{BDD9785E-5988-4D9A-BEBF-25DE815D2930}" srcOrd="0" destOrd="0" presId="urn:microsoft.com/office/officeart/2005/8/layout/vList6"/>
    <dgm:cxn modelId="{3FB780AF-6EA1-4B3E-90E9-C7BA128CD39D}" type="presOf" srcId="{FF8D0DE0-7183-4802-A472-D51DF5A0C91C}" destId="{3F539567-1F23-4E76-A758-5A862BB9EFFC}" srcOrd="0" destOrd="1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5F93EED2-6FCD-4ED4-9C1C-631D405FDD41}" type="presOf" srcId="{205E4696-CE36-40FB-8726-EC24909286A6}" destId="{4E63D85C-3837-4D2B-B9A0-FCAAE26FC636}" srcOrd="0" destOrd="0" presId="urn:microsoft.com/office/officeart/2005/8/layout/vList6"/>
    <dgm:cxn modelId="{0533A319-A838-4247-BCE5-EE14D9F4983D}" type="presOf" srcId="{5ACA794B-7619-4EA6-A915-1A29521C5590}" destId="{413D0A37-9639-43F8-AAA7-6563C960F0FF}" srcOrd="0" destOrd="0" presId="urn:microsoft.com/office/officeart/2005/8/layout/vList6"/>
    <dgm:cxn modelId="{A07667C1-5274-46B1-AD68-4D28F7827C62}" type="presOf" srcId="{BF3883D0-7001-44C2-901B-A585C73FBE5F}" destId="{B9BF2826-A93F-484E-809F-0952285A6A23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4E2F6537-05B4-46F7-956C-3F52426C2EE0}" type="presParOf" srcId="{4E63D85C-3837-4D2B-B9A0-FCAAE26FC636}" destId="{ED551B06-B7DE-448B-B9EE-0C60CE3408D6}" srcOrd="0" destOrd="0" presId="urn:microsoft.com/office/officeart/2005/8/layout/vList6"/>
    <dgm:cxn modelId="{15C97479-5431-45DA-9105-6C3406164C9E}" type="presParOf" srcId="{ED551B06-B7DE-448B-B9EE-0C60CE3408D6}" destId="{50818BBC-F477-4D9E-837A-21259D15C457}" srcOrd="0" destOrd="0" presId="urn:microsoft.com/office/officeart/2005/8/layout/vList6"/>
    <dgm:cxn modelId="{AF217E9F-D73B-4BCE-B9A0-5BC9890B6BB9}" type="presParOf" srcId="{ED551B06-B7DE-448B-B9EE-0C60CE3408D6}" destId="{3F539567-1F23-4E76-A758-5A862BB9EFFC}" srcOrd="1" destOrd="0" presId="urn:microsoft.com/office/officeart/2005/8/layout/vList6"/>
    <dgm:cxn modelId="{B03034F3-F376-4917-81B4-357FB2F1E95D}" type="presParOf" srcId="{4E63D85C-3837-4D2B-B9A0-FCAAE26FC636}" destId="{25541B67-E6BB-4A55-AB99-60DBC347093E}" srcOrd="1" destOrd="0" presId="urn:microsoft.com/office/officeart/2005/8/layout/vList6"/>
    <dgm:cxn modelId="{C838AD7A-69AB-4C5C-A5C8-75AD1F449C42}" type="presParOf" srcId="{4E63D85C-3837-4D2B-B9A0-FCAAE26FC636}" destId="{670EE82C-C216-48D5-9379-19F889DB8888}" srcOrd="2" destOrd="0" presId="urn:microsoft.com/office/officeart/2005/8/layout/vList6"/>
    <dgm:cxn modelId="{38A8394A-C9C9-4F63-B04E-946178A90935}" type="presParOf" srcId="{670EE82C-C216-48D5-9379-19F889DB8888}" destId="{09D89B46-01BD-4CE7-8FF2-34FB9ACC1234}" srcOrd="0" destOrd="0" presId="urn:microsoft.com/office/officeart/2005/8/layout/vList6"/>
    <dgm:cxn modelId="{954B1B0C-7DC2-4029-846A-B68CD55154FA}" type="presParOf" srcId="{670EE82C-C216-48D5-9379-19F889DB8888}" destId="{B9BF2826-A93F-484E-809F-0952285A6A23}" srcOrd="1" destOrd="0" presId="urn:microsoft.com/office/officeart/2005/8/layout/vList6"/>
    <dgm:cxn modelId="{3F6EDB87-29CB-47E2-AE2A-B1B20C6DC3A2}" type="presParOf" srcId="{4E63D85C-3837-4D2B-B9A0-FCAAE26FC636}" destId="{FC401293-0E6F-4BE0-9B3D-3779AF0E7BDB}" srcOrd="3" destOrd="0" presId="urn:microsoft.com/office/officeart/2005/8/layout/vList6"/>
    <dgm:cxn modelId="{11835859-272B-4225-93EA-898F66580811}" type="presParOf" srcId="{4E63D85C-3837-4D2B-B9A0-FCAAE26FC636}" destId="{18881F29-BE38-41C9-9182-D08C73E20DEA}" srcOrd="4" destOrd="0" presId="urn:microsoft.com/office/officeart/2005/8/layout/vList6"/>
    <dgm:cxn modelId="{02863E47-AD60-4B90-ACC7-280BC4FB3CEB}" type="presParOf" srcId="{18881F29-BE38-41C9-9182-D08C73E20DEA}" destId="{BDD9785E-5988-4D9A-BEBF-25DE815D2930}" srcOrd="0" destOrd="0" presId="urn:microsoft.com/office/officeart/2005/8/layout/vList6"/>
    <dgm:cxn modelId="{D1588AD0-51BB-44AA-B28D-1FFFB71BCED3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2967FBFA-0FC2-4788-8531-A7A52030A511}" type="presOf" srcId="{EC5F123D-1D8B-A64F-8933-66F4CD9661C6}" destId="{FE7AF7D2-F977-8C4F-B1D3-FB091098CF13}" srcOrd="0" destOrd="0" presId="urn:microsoft.com/office/officeart/2005/8/layout/hProcess3"/>
    <dgm:cxn modelId="{4CFC3DE2-3320-4909-B147-1B9C00174320}" type="presParOf" srcId="{FE7AF7D2-F977-8C4F-B1D3-FB091098CF13}" destId="{7A6D126A-797E-0540-ABFC-E950EE998E9F}" srcOrd="0" destOrd="0" presId="urn:microsoft.com/office/officeart/2005/8/layout/hProcess3"/>
    <dgm:cxn modelId="{3DC37151-844A-4712-BC20-05A2E6FCC040}" type="presParOf" srcId="{FE7AF7D2-F977-8C4F-B1D3-FB091098CF13}" destId="{BAD02919-DF43-644F-B79E-0B985C83C920}" srcOrd="1" destOrd="0" presId="urn:microsoft.com/office/officeart/2005/8/layout/hProcess3"/>
    <dgm:cxn modelId="{549036CE-FAB4-458F-9EA6-1B58BA6F7F05}" type="presParOf" srcId="{BAD02919-DF43-644F-B79E-0B985C83C920}" destId="{C5CFC8FC-6174-4D43-88CC-6B962C344BCF}" srcOrd="0" destOrd="0" presId="urn:microsoft.com/office/officeart/2005/8/layout/hProcess3"/>
    <dgm:cxn modelId="{8529CE5F-E286-40C3-9B64-BEF365FC8026}" type="presParOf" srcId="{BAD02919-DF43-644F-B79E-0B985C83C920}" destId="{4EC8E62C-140B-4B44-AEFD-9E3ED296488A}" srcOrd="1" destOrd="0" presId="urn:microsoft.com/office/officeart/2005/8/layout/hProcess3"/>
    <dgm:cxn modelId="{BBB7E29C-9507-4724-837F-F3B4180522A6}" type="presParOf" srcId="{BAD02919-DF43-644F-B79E-0B985C83C920}" destId="{945DAF16-BC05-C248-889B-68E77D2C912B}" srcOrd="2" destOrd="0" presId="urn:microsoft.com/office/officeart/2005/8/layout/hProcess3"/>
    <dgm:cxn modelId="{2F1A38E9-6F07-4B56-8221-C80F667A5FBA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7152" y="0"/>
          <a:ext cx="1651752" cy="1979222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rgbClr val="FF0000"/>
              </a:solidFill>
            </a:rPr>
            <a:t>採計</a:t>
          </a:r>
          <a:r>
            <a:rPr lang="en-US" altLang="zh-TW" sz="2000" b="1" u="sng" kern="1200" dirty="0">
              <a:solidFill>
                <a:srgbClr val="FF0000"/>
              </a:solidFill>
            </a:rPr>
            <a:t/>
          </a:r>
          <a:br>
            <a:rPr lang="en-US" altLang="zh-TW" sz="2000" b="1" u="sng" kern="1200" dirty="0">
              <a:solidFill>
                <a:srgbClr val="FF0000"/>
              </a:solidFill>
            </a:rPr>
          </a:br>
          <a:r>
            <a:rPr lang="en-US" altLang="zh-TW" sz="2000" b="1" u="sng" kern="1200" dirty="0">
              <a:solidFill>
                <a:srgbClr val="FF0000"/>
              </a:solidFill>
            </a:rPr>
            <a:t>32</a:t>
          </a:r>
          <a:r>
            <a:rPr lang="zh-TW" altLang="en-US" sz="2000" b="1" u="sng" kern="1200" dirty="0">
              <a:solidFill>
                <a:srgbClr val="FF0000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/>
          </a:r>
          <a:br>
            <a:rPr lang="en-US" altLang="zh-TW" sz="2000" kern="1200" dirty="0">
              <a:solidFill>
                <a:schemeClr val="tx1"/>
              </a:solidFill>
            </a:rPr>
          </a:b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7152" y="247403"/>
        <a:ext cx="1032345" cy="1484416"/>
      </dsp:txXfrm>
    </dsp:sp>
    <dsp:sp modelId="{50818BBC-F477-4D9E-837A-21259D15C457}">
      <dsp:nvSpPr>
        <dsp:cNvPr id="0" name=""/>
        <dsp:cNvSpPr/>
      </dsp:nvSpPr>
      <dsp:spPr>
        <a:xfrm>
          <a:off x="1040" y="337287"/>
          <a:ext cx="2295071" cy="1306339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64810" y="401057"/>
        <a:ext cx="2167531" cy="1178799"/>
      </dsp:txXfrm>
    </dsp:sp>
    <dsp:sp modelId="{B9BF2826-A93F-484E-809F-0952285A6A23}">
      <dsp:nvSpPr>
        <dsp:cNvPr id="0" name=""/>
        <dsp:cNvSpPr/>
      </dsp:nvSpPr>
      <dsp:spPr>
        <a:xfrm>
          <a:off x="2356601" y="2136854"/>
          <a:ext cx="1590757" cy="200783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rgbClr val="FF0000"/>
              </a:solidFill>
            </a:rPr>
            <a:t>採計</a:t>
          </a:r>
          <a:r>
            <a:rPr lang="en-US" altLang="zh-TW" sz="2000" b="1" u="sng" kern="1200" dirty="0">
              <a:solidFill>
                <a:srgbClr val="FF0000"/>
              </a:solidFill>
            </a:rPr>
            <a:t>35</a:t>
          </a:r>
          <a:r>
            <a:rPr lang="zh-TW" altLang="en-US" sz="2000" b="1" u="sng" kern="1200" dirty="0">
              <a:solidFill>
                <a:srgbClr val="FF0000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356601" y="2387833"/>
        <a:ext cx="994223" cy="1505872"/>
      </dsp:txXfrm>
    </dsp:sp>
    <dsp:sp modelId="{09D89B46-01BD-4CE7-8FF2-34FB9ACC1234}">
      <dsp:nvSpPr>
        <dsp:cNvPr id="0" name=""/>
        <dsp:cNvSpPr/>
      </dsp:nvSpPr>
      <dsp:spPr>
        <a:xfrm>
          <a:off x="467" y="2496405"/>
          <a:ext cx="2356385" cy="1306339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64237" y="2560175"/>
        <a:ext cx="2228845" cy="1178799"/>
      </dsp:txXfrm>
    </dsp:sp>
    <dsp:sp modelId="{413D0A37-9639-43F8-AAA7-6563C960F0FF}">
      <dsp:nvSpPr>
        <dsp:cNvPr id="0" name=""/>
        <dsp:cNvSpPr/>
      </dsp:nvSpPr>
      <dsp:spPr>
        <a:xfrm>
          <a:off x="2080978" y="4249166"/>
          <a:ext cx="1666186" cy="1306339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0" lvl="1" indent="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rgbClr val="FF0000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rgbClr val="FF0000"/>
              </a:solidFill>
              <a:latin typeface="+mn-lt"/>
            </a:rPr>
            <a:t>分</a:t>
          </a:r>
        </a:p>
      </dsp:txBody>
      <dsp:txXfrm>
        <a:off x="2080978" y="4412458"/>
        <a:ext cx="1176309" cy="979755"/>
      </dsp:txXfrm>
    </dsp:sp>
    <dsp:sp modelId="{BDD9785E-5988-4D9A-BEBF-25DE815D2930}">
      <dsp:nvSpPr>
        <dsp:cNvPr id="0" name=""/>
        <dsp:cNvSpPr/>
      </dsp:nvSpPr>
      <dsp:spPr>
        <a:xfrm>
          <a:off x="19427" y="4250012"/>
          <a:ext cx="2277349" cy="1306339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83197" y="4313782"/>
        <a:ext cx="2149809" cy="11787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42830" cy="344247"/>
          </a:xfrm>
          <a:prstGeom prst="rect">
            <a:avLst/>
          </a:prstGeom>
        </p:spPr>
        <p:txBody>
          <a:bodyPr vert="horz" lIns="92828" tIns="46414" rIns="92828" bIns="464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75858" y="2"/>
            <a:ext cx="4342829" cy="344247"/>
          </a:xfrm>
          <a:prstGeom prst="rect">
            <a:avLst/>
          </a:prstGeom>
        </p:spPr>
        <p:txBody>
          <a:bodyPr vert="horz" lIns="92828" tIns="46414" rIns="92828" bIns="464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B9084FA-7D77-4B94-8670-B06C7ED0EB34}" type="datetimeFigureOut">
              <a:rPr lang="zh-TW" altLang="en-US"/>
              <a:pPr>
                <a:defRPr/>
              </a:pPr>
              <a:t>2023/6/21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6542309"/>
            <a:ext cx="4342830" cy="344247"/>
          </a:xfrm>
          <a:prstGeom prst="rect">
            <a:avLst/>
          </a:prstGeom>
        </p:spPr>
        <p:txBody>
          <a:bodyPr vert="horz" lIns="92828" tIns="46414" rIns="92828" bIns="464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75858" y="6542309"/>
            <a:ext cx="4342829" cy="344247"/>
          </a:xfrm>
          <a:prstGeom prst="rect">
            <a:avLst/>
          </a:prstGeom>
        </p:spPr>
        <p:txBody>
          <a:bodyPr vert="horz" wrap="square" lIns="92828" tIns="46414" rIns="92828" bIns="46414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anose="020F050202020403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B28F0787-3C07-4ECE-A8FD-C2BB9F0A169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1521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42830" cy="344247"/>
          </a:xfrm>
          <a:prstGeom prst="rect">
            <a:avLst/>
          </a:prstGeom>
        </p:spPr>
        <p:txBody>
          <a:bodyPr vert="horz" lIns="92828" tIns="46414" rIns="92828" bIns="464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5858" y="2"/>
            <a:ext cx="4342829" cy="344247"/>
          </a:xfrm>
          <a:prstGeom prst="rect">
            <a:avLst/>
          </a:prstGeom>
        </p:spPr>
        <p:txBody>
          <a:bodyPr vert="horz" lIns="92828" tIns="46414" rIns="92828" bIns="464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F3EBD9E-F292-41FD-A91E-62D9EB912040}" type="datetimeFigureOut">
              <a:rPr lang="en-US"/>
              <a:pPr>
                <a:defRPr/>
              </a:pPr>
              <a:t>6/21/2023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87713" y="515938"/>
            <a:ext cx="3444875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28" tIns="46414" rIns="92828" bIns="464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2193" y="3271959"/>
            <a:ext cx="8015916" cy="3099835"/>
          </a:xfrm>
          <a:prstGeom prst="rect">
            <a:avLst/>
          </a:prstGeom>
        </p:spPr>
        <p:txBody>
          <a:bodyPr vert="horz" lIns="92828" tIns="46414" rIns="92828" bIns="4641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42309"/>
            <a:ext cx="4342830" cy="344247"/>
          </a:xfrm>
          <a:prstGeom prst="rect">
            <a:avLst/>
          </a:prstGeom>
        </p:spPr>
        <p:txBody>
          <a:bodyPr vert="horz" lIns="92828" tIns="46414" rIns="92828" bIns="464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5858" y="6542309"/>
            <a:ext cx="4342829" cy="344247"/>
          </a:xfrm>
          <a:prstGeom prst="rect">
            <a:avLst/>
          </a:prstGeom>
        </p:spPr>
        <p:txBody>
          <a:bodyPr vert="horz" wrap="square" lIns="92828" tIns="46414" rIns="92828" bIns="46414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anose="020F050202020403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B0445044-8DFF-4B77-AFD0-C265255513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43056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5677471" y="6543917"/>
            <a:ext cx="4342830" cy="34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40" tIns="46470" rIns="92940" bIns="46470" anchor="b"/>
          <a:lstStyle/>
          <a:p>
            <a:pPr algn="r" eaLnBrk="0" hangingPunct="0"/>
            <a:fld id="{5489E6BA-6F95-40EA-B6EF-E9DD09E6F4CB}" type="slidenum">
              <a:rPr kumimoji="0" lang="en-US" altLang="zh-TW" sz="1200">
                <a:latin typeface="Times" pitchFamily="18" charset="0"/>
              </a:rPr>
              <a:pPr algn="r" eaLnBrk="0" hangingPunct="0"/>
              <a:t>1</a:t>
            </a:fld>
            <a:endParaRPr kumimoji="0" lang="en-US" altLang="zh-TW" sz="1200">
              <a:latin typeface="Times" pitchFamily="18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6256" y="3271959"/>
            <a:ext cx="7347790" cy="3099835"/>
          </a:xfrm>
          <a:noFill/>
        </p:spPr>
        <p:txBody>
          <a:bodyPr wrap="square" lIns="92940" tIns="46470" rIns="92940" bIns="464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zh-TW" dirty="0"/>
          </a:p>
        </p:txBody>
      </p:sp>
    </p:spTree>
    <p:extLst>
      <p:ext uri="{BB962C8B-B14F-4D97-AF65-F5344CB8AC3E}">
        <p14:creationId xmlns:p14="http://schemas.microsoft.com/office/powerpoint/2010/main" val="9206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9875" name="投影片編號版面配置區 3"/>
          <p:cNvSpPr txBox="1">
            <a:spLocks noGrp="1"/>
          </p:cNvSpPr>
          <p:nvPr/>
        </p:nvSpPr>
        <p:spPr bwMode="auto">
          <a:xfrm>
            <a:off x="5728862" y="6629174"/>
            <a:ext cx="4384382" cy="349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51" tIns="46926" rIns="93851" bIns="46926" anchor="b"/>
          <a:lstStyle/>
          <a:p>
            <a:pPr algn="r"/>
            <a:fld id="{84209CE9-6291-4D57-852A-CA270A04096C}" type="slidenum">
              <a:rPr kumimoji="0" lang="zh-TW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34</a:t>
            </a:fld>
            <a:endParaRPr kumimoji="0" lang="en-US" altLang="zh-TW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277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81923" name="投影片編號版面配置區 3"/>
          <p:cNvSpPr txBox="1">
            <a:spLocks noGrp="1"/>
          </p:cNvSpPr>
          <p:nvPr/>
        </p:nvSpPr>
        <p:spPr bwMode="auto">
          <a:xfrm>
            <a:off x="5728862" y="6629174"/>
            <a:ext cx="4384382" cy="349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51" tIns="46926" rIns="93851" bIns="46926" anchor="b"/>
          <a:lstStyle/>
          <a:p>
            <a:pPr algn="r"/>
            <a:fld id="{6151918F-1F8F-4871-B7E0-43AF37168CE0}" type="slidenum">
              <a:rPr kumimoji="0" lang="zh-TW" altLang="en-US" sz="1200">
                <a:solidFill>
                  <a:srgbClr val="000000"/>
                </a:solidFill>
                <a:latin typeface="Calibri" pitchFamily="34" charset="0"/>
              </a:rPr>
              <a:pPr algn="r"/>
              <a:t>37</a:t>
            </a:fld>
            <a:endParaRPr kumimoji="0" lang="en-US" altLang="zh-TW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06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57238"/>
            <a:ext cx="5081588" cy="3811587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94994" y="4821954"/>
            <a:ext cx="5563173" cy="4570303"/>
          </a:xfrm>
          <a:noFill/>
          <a:ln/>
        </p:spPr>
        <p:txBody>
          <a:bodyPr lIns="90860" tIns="45430" rIns="90860" bIns="45430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5485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666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71956" indent="-296534" defTabSz="92666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89360" indent="-236906" defTabSz="92666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64781" indent="-236906" defTabSz="92666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141815" indent="-236906" defTabSz="92666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605955" indent="-236906" defTabSz="92666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3070095" indent="-236906" defTabSz="92666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534235" indent="-236906" defTabSz="92666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998376" indent="-236906" defTabSz="92666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761A8D9-D661-4903-9485-2CA48C8661BC}" type="slidenum">
              <a:rPr lang="en-US" altLang="zh-TW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54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9091" name="Rectangle 7"/>
          <p:cNvSpPr txBox="1">
            <a:spLocks noGrp="1" noChangeArrowheads="1"/>
          </p:cNvSpPr>
          <p:nvPr/>
        </p:nvSpPr>
        <p:spPr bwMode="auto">
          <a:xfrm>
            <a:off x="3965194" y="9645280"/>
            <a:ext cx="3035623" cy="50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92" tIns="46396" rIns="92792" bIns="46396" anchor="b"/>
          <a:lstStyle>
            <a:lvl1pPr defTabSz="8890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35013" indent="-282575" defTabSz="8890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30300" indent="-227013" defTabSz="8890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581150" indent="-225425" defTabSz="8890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33588" indent="-225425" defTabSz="8890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490788" indent="-225425" defTabSz="8890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47988" indent="-225425" defTabSz="8890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05188" indent="-225425" defTabSz="8890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62388" indent="-225425" defTabSz="8890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62BA244-C0F8-4992-A0E1-79C49DA7AED9}" type="slidenum">
              <a:rPr lang="en-US" altLang="zh-TW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54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3613" y="760413"/>
            <a:ext cx="5075237" cy="3806825"/>
          </a:xfrm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793" y="4821835"/>
            <a:ext cx="5604847" cy="45724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92" tIns="46396" rIns="92792" bIns="46396"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102092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86011" y="9553668"/>
            <a:ext cx="2974201" cy="50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22" tIns="46211" rIns="92422" bIns="46211" anchor="b"/>
          <a:lstStyle/>
          <a:p>
            <a:pPr algn="r" defTabSz="922854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22854"/>
              <a:t>7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86011" y="9553668"/>
            <a:ext cx="2974201" cy="50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29" tIns="46214" rIns="92429" bIns="46214" anchor="b"/>
          <a:lstStyle/>
          <a:p>
            <a:pPr algn="r" defTabSz="921248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21248"/>
              <a:t>7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408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TW" altLang="en-US"/>
              <a:t>提供桃園區書面資料（</a:t>
            </a:r>
            <a:r>
              <a:rPr lang="en-US" altLang="zh-TW"/>
              <a:t>excel</a:t>
            </a:r>
            <a:r>
              <a:rPr lang="zh-TW" altLang="en-US"/>
              <a:t>檔）</a:t>
            </a:r>
          </a:p>
        </p:txBody>
      </p:sp>
      <p:sp>
        <p:nvSpPr>
          <p:cNvPr id="45059" name="投影片編號版面配置區 3"/>
          <p:cNvSpPr txBox="1">
            <a:spLocks noGrp="1"/>
          </p:cNvSpPr>
          <p:nvPr/>
        </p:nvSpPr>
        <p:spPr bwMode="auto">
          <a:xfrm>
            <a:off x="4004595" y="9772441"/>
            <a:ext cx="3062336" cy="5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280" tIns="48141" rIns="96280" bIns="48141" anchor="b"/>
          <a:lstStyle/>
          <a:p>
            <a:pPr algn="r" defTabSz="956558"/>
            <a:fld id="{1B8E9C1E-A595-4C34-A110-DE379242E4A7}" type="slidenum">
              <a:rPr kumimoji="0" lang="zh-TW" altLang="en-US" sz="1200" b="1">
                <a:solidFill>
                  <a:srgbClr val="000000"/>
                </a:solidFill>
              </a:rPr>
              <a:pPr algn="r" defTabSz="956558"/>
              <a:t>8</a:t>
            </a:fld>
            <a:endParaRPr kumimoji="0" lang="en-US" altLang="zh-TW" sz="12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74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38525" y="519113"/>
            <a:ext cx="3476625" cy="2608262"/>
          </a:xfrm>
          <a:ln/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>
          <a:xfrm>
            <a:off x="1032801" y="3303103"/>
            <a:ext cx="8283860" cy="31279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938" tIns="48969" rIns="97938" bIns="48969"/>
          <a:lstStyle/>
          <a:p>
            <a:pPr eaLnBrk="1" hangingPunct="1"/>
            <a:r>
              <a:rPr lang="zh-TW" altLang="en-US">
                <a:latin typeface="Arial" panose="020B0604020202020204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80228" name="投影片編號版面配置區 3"/>
          <p:cNvSpPr txBox="1">
            <a:spLocks noGrp="1"/>
          </p:cNvSpPr>
          <p:nvPr/>
        </p:nvSpPr>
        <p:spPr bwMode="auto">
          <a:xfrm>
            <a:off x="5860482" y="6601799"/>
            <a:ext cx="4486594" cy="34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938" tIns="48969" rIns="97938" bIns="48969" anchor="b"/>
          <a:lstStyle>
            <a:lvl1pPr defTabSz="9699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9699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9699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9699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9699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699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699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699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699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DD8FEA5-F55E-493E-8F32-F7DEC23A9D8C}" type="slidenum">
              <a:rPr lang="zh-TW" altLang="en-US"/>
              <a:pPr algn="r" eaLnBrk="1" hangingPunct="1">
                <a:spcBef>
                  <a:spcPct val="0"/>
                </a:spcBef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3766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7587" name="投影片編號版面配置區 3"/>
          <p:cNvSpPr txBox="1">
            <a:spLocks noGrp="1"/>
          </p:cNvSpPr>
          <p:nvPr/>
        </p:nvSpPr>
        <p:spPr bwMode="auto">
          <a:xfrm>
            <a:off x="4004595" y="9772441"/>
            <a:ext cx="3062336" cy="5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69" tIns="47633" rIns="95269" bIns="47633" anchor="b"/>
          <a:lstStyle/>
          <a:p>
            <a:pPr algn="r"/>
            <a:fld id="{F8D62394-7214-454E-809E-00E39F362A23}" type="slidenum">
              <a:rPr kumimoji="0" lang="zh-TW" altLang="en-US" sz="1200">
                <a:latin typeface="Calibri" pitchFamily="34" charset="0"/>
              </a:rPr>
              <a:pPr algn="r"/>
              <a:t>29</a:t>
            </a:fld>
            <a:endParaRPr kumimoji="0" lang="en-US" altLang="zh-TW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480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40292" name="投影片編號版面配置區 3"/>
          <p:cNvSpPr txBox="1">
            <a:spLocks noGrp="1"/>
          </p:cNvSpPr>
          <p:nvPr/>
        </p:nvSpPr>
        <p:spPr bwMode="auto">
          <a:xfrm>
            <a:off x="5675858" y="6542309"/>
            <a:ext cx="4342829" cy="34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28" tIns="46414" rIns="92828" bIns="464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02E55F8D-DC07-4038-87D0-F88E2389BFB3}" type="slidenum">
              <a:rPr kumimoji="0" lang="zh-TW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30</a:t>
            </a:fld>
            <a:endParaRPr kumimoji="0"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22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87043" name="投影片編號版面配置區 3"/>
          <p:cNvSpPr txBox="1">
            <a:spLocks noGrp="1"/>
          </p:cNvSpPr>
          <p:nvPr/>
        </p:nvSpPr>
        <p:spPr bwMode="auto">
          <a:xfrm>
            <a:off x="5675858" y="6542309"/>
            <a:ext cx="4342829" cy="34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28" tIns="46414" rIns="92828" bIns="46414" anchor="b"/>
          <a:lstStyle/>
          <a:p>
            <a:pPr algn="r"/>
            <a:fld id="{EDB0DB95-56C1-4A1D-AB95-76611ADBDE03}" type="slidenum">
              <a:rPr kumimoji="0" lang="zh-TW" altLang="en-US" sz="1200">
                <a:latin typeface="Calibri" pitchFamily="34" charset="0"/>
              </a:rPr>
              <a:pPr algn="r"/>
              <a:t>31</a:t>
            </a:fld>
            <a:endParaRPr kumimoji="0" lang="en-US" altLang="zh-TW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57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5779" name="投影片編號版面配置區 3"/>
          <p:cNvSpPr txBox="1">
            <a:spLocks noGrp="1"/>
          </p:cNvSpPr>
          <p:nvPr/>
        </p:nvSpPr>
        <p:spPr bwMode="auto">
          <a:xfrm>
            <a:off x="5635918" y="6542308"/>
            <a:ext cx="4312270" cy="34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/>
            <a:fld id="{FC7CEDEF-02C9-48DB-AE3B-0B3176FC4EBB}" type="slidenum">
              <a:rPr kumimoji="0" lang="zh-TW" altLang="en-US" sz="1200">
                <a:latin typeface="Calibri" pitchFamily="34" charset="0"/>
              </a:rPr>
              <a:pPr algn="r"/>
              <a:t>32</a:t>
            </a:fld>
            <a:endParaRPr kumimoji="0" lang="en-US" altLang="zh-TW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39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40292" name="投影片編號版面配置區 3"/>
          <p:cNvSpPr txBox="1">
            <a:spLocks noGrp="1"/>
          </p:cNvSpPr>
          <p:nvPr/>
        </p:nvSpPr>
        <p:spPr bwMode="auto">
          <a:xfrm>
            <a:off x="5675858" y="6542309"/>
            <a:ext cx="4342829" cy="34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28" tIns="46414" rIns="92828" bIns="464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02E55F8D-DC07-4038-87D0-F88E2389BFB3}" type="slidenum">
              <a:rPr kumimoji="0" lang="zh-TW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33</a:t>
            </a:fld>
            <a:endParaRPr kumimoji="0"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26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43077-1F73-4B66-85E5-AA4B787822A9}" type="datetime1">
              <a:rPr lang="en-US" altLang="zh-TW"/>
              <a:pPr>
                <a:defRPr/>
              </a:pPr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55655-3258-4DFE-80B9-89A12934F2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2"/>
              </a:buBlip>
              <a:defRPr/>
            </a:lvl7pPr>
            <a:lvl8pPr>
              <a:buFontTx/>
              <a:buBlip>
                <a:blip r:embed="rId3"/>
              </a:buBlip>
              <a:defRPr/>
            </a:lvl8pPr>
            <a:lvl9pPr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1BC1A-04D2-469F-9817-4F8674D2F628}" type="datetime1">
              <a:rPr lang="en-US" altLang="zh-TW"/>
              <a:pPr>
                <a:defRPr/>
              </a:pPr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F6E34-1D46-4FC2-AB6E-7701A763E1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508375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kumimoji="0" lang="en-US" altLang="zh-TW" b="1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16736AF-3B8C-4F35-8EF0-3959D6C02F3A}" type="slidenum">
              <a:rPr kumimoji="0" lang="en-US" altLang="zh-TW" b="1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kumimoji="0" lang="en-US" altLang="zh-TW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5728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"/>
            <a:ext cx="9144000" cy="6858000"/>
          </a:xfrm>
          <a:prstGeom prst="rect">
            <a:avLst/>
          </a:prstGeom>
        </p:spPr>
      </p:pic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/>
          <a:lstStyle>
            <a:lvl1pPr eaLnBrk="1" hangingPunct="1">
              <a:defRPr kumimoji="1" b="0">
                <a:solidFill>
                  <a:prstClr val="black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0FF1E251-4505-463E-9DCB-49074362D9E7}" type="datetimeFigureOut">
              <a:rPr lang="zh-TW" altLang="en-US"/>
              <a:pPr>
                <a:defRPr/>
              </a:pPr>
              <a:t>2023/6/21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/>
          <a:lstStyle>
            <a:lvl1pPr eaLnBrk="1" hangingPunct="1">
              <a:defRPr kumimoji="1" b="0">
                <a:solidFill>
                  <a:prstClr val="black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/>
          <a:lstStyle>
            <a:lvl1pPr eaLnBrk="1" hangingPunct="1">
              <a:defRPr kumimoji="1" b="0">
                <a:solidFill>
                  <a:prstClr val="black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B81F002F-AA4E-4452-9BFC-D5B309E511F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10854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508375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kumimoji="0" lang="en-US" altLang="zh-TW" b="1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16736AF-3B8C-4F35-8EF0-3959D6C02F3A}" type="slidenum">
              <a:rPr kumimoji="0" lang="en-US" altLang="zh-TW" b="1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kumimoji="0" lang="en-US" altLang="zh-TW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9941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508375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kumimoji="0" lang="en-US" altLang="zh-TW" b="1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3BAEDCEE-9A17-4B94-B887-BAD4699B57F9}" type="slidenum">
              <a:rPr kumimoji="0" lang="en-US" altLang="zh-TW" b="1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kumimoji="0" lang="en-US" altLang="zh-TW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6229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75200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"/>
            <a:ext cx="9144000" cy="6858000"/>
          </a:xfrm>
          <a:prstGeom prst="rect">
            <a:avLst/>
          </a:prstGeom>
        </p:spPr>
      </p:pic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/>
          <a:lstStyle>
            <a:lvl1pPr eaLnBrk="1" hangingPunct="1">
              <a:defRPr kumimoji="1" b="0">
                <a:solidFill>
                  <a:prstClr val="black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0FF1E251-4505-463E-9DCB-49074362D9E7}" type="datetimeFigureOut">
              <a:rPr lang="zh-TW" altLang="en-US"/>
              <a:pPr>
                <a:defRPr/>
              </a:pPr>
              <a:t>2023/6/21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/>
          <a:lstStyle>
            <a:lvl1pPr eaLnBrk="1" hangingPunct="1">
              <a:defRPr kumimoji="1" b="0">
                <a:solidFill>
                  <a:prstClr val="black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/>
          <a:lstStyle>
            <a:lvl1pPr eaLnBrk="1" hangingPunct="1">
              <a:defRPr kumimoji="1" b="0">
                <a:solidFill>
                  <a:prstClr val="black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B81F002F-AA4E-4452-9BFC-D5B309E511F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2319546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508375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kumimoji="0" lang="en-US" altLang="zh-TW" b="1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16736AF-3B8C-4F35-8EF0-3959D6C02F3A}" type="slidenum">
              <a:rPr kumimoji="0" lang="en-US" altLang="zh-TW" b="1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kumimoji="0" lang="en-US" altLang="zh-TW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20442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8985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"/>
            <a:ext cx="9144000" cy="6858000"/>
          </a:xfrm>
          <a:prstGeom prst="rect">
            <a:avLst/>
          </a:prstGeom>
        </p:spPr>
      </p:pic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/>
          <a:lstStyle>
            <a:lvl1pPr eaLnBrk="1" hangingPunct="1">
              <a:defRPr kumimoji="1" b="0">
                <a:solidFill>
                  <a:prstClr val="black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0FF1E251-4505-463E-9DCB-49074362D9E7}" type="datetimeFigureOut">
              <a:rPr lang="zh-TW" altLang="en-US"/>
              <a:pPr>
                <a:defRPr/>
              </a:pPr>
              <a:t>2023/6/21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/>
          <a:lstStyle>
            <a:lvl1pPr eaLnBrk="1" hangingPunct="1">
              <a:defRPr kumimoji="1" b="0">
                <a:solidFill>
                  <a:prstClr val="black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/>
          <a:lstStyle>
            <a:lvl1pPr eaLnBrk="1" hangingPunct="1">
              <a:defRPr kumimoji="1" b="0">
                <a:solidFill>
                  <a:prstClr val="black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B81F002F-AA4E-4452-9BFC-D5B309E511F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373557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0403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92541-E68E-4CE0-A664-4ECA6051CE91}" type="datetime1">
              <a:rPr lang="en-US" altLang="zh-TW"/>
              <a:pPr>
                <a:defRPr/>
              </a:pPr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9ACAF-33E4-46E0-B63F-34CE9A6260D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508375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kumimoji="0" lang="en-US" altLang="zh-TW" b="1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16736AF-3B8C-4F35-8EF0-3959D6C02F3A}" type="slidenum">
              <a:rPr kumimoji="0" lang="en-US" altLang="zh-TW" b="1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kumimoji="0" lang="en-US" altLang="zh-TW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0610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062874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lexlin.SSHS\Desktop\2014簡報背景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>
            <a:spLocks noChangeArrowheads="1"/>
          </p:cNvSpPr>
          <p:nvPr userDrawn="1"/>
        </p:nvSpPr>
        <p:spPr bwMode="auto">
          <a:xfrm>
            <a:off x="684213" y="6483350"/>
            <a:ext cx="6477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fld id="{108BA521-F283-49B0-9271-C455668FA686}" type="slidenum">
              <a:rPr lang="zh-TW" altLang="en-US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‹#›</a:t>
            </a:fld>
            <a:endParaRPr lang="zh-TW" altLang="en-US" b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0"/>
              </a:spcBef>
              <a:defRPr kumimoji="1" b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1698FFE-3CA0-4163-986C-4AA0E5543891}" type="datetimeFigureOut">
              <a:rPr lang="zh-TW" altLang="en-US"/>
              <a:pPr>
                <a:defRPr/>
              </a:pPr>
              <a:t>2023/6/21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0"/>
              </a:spcBef>
              <a:defRPr kumimoji="1" b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0"/>
              </a:spcBef>
              <a:defRPr kumimoji="1" b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FD8545FD-C50C-4B86-A90B-0A43C349B64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958111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lexlin.SSHS\Desktop\2014簡報背景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2"/>
          <p:cNvSpPr txBox="1">
            <a:spLocks noChangeArrowheads="1"/>
          </p:cNvSpPr>
          <p:nvPr userDrawn="1"/>
        </p:nvSpPr>
        <p:spPr bwMode="auto">
          <a:xfrm>
            <a:off x="684213" y="6483350"/>
            <a:ext cx="6477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fld id="{0EF1063C-0B4B-4943-A472-CDE6EBA33D4E}" type="slidenum">
              <a:rPr lang="zh-TW" altLang="en-US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‹#›</a:t>
            </a:fld>
            <a:endParaRPr lang="zh-TW" altLang="en-US" b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508375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/>
            </a:lvl1pPr>
          </a:lstStyle>
          <a:p>
            <a:pPr>
              <a:defRPr/>
            </a:pPr>
            <a:endParaRPr kumimoji="0" lang="en-US" altLang="zh-TW" b="1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/>
            </a:lvl1pPr>
          </a:lstStyle>
          <a:p>
            <a:pPr>
              <a:defRPr/>
            </a:pPr>
            <a:fld id="{AF517051-CADE-4917-8758-6021ED0F93B1}" type="slidenum">
              <a:rPr kumimoji="0" lang="en-US" altLang="zh-TW" b="1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kumimoji="0" lang="en-US" altLang="zh-TW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2835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lexlin.SSHS\Desktop\2014簡報背景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>
            <a:spLocks noChangeArrowheads="1"/>
          </p:cNvSpPr>
          <p:nvPr userDrawn="1"/>
        </p:nvSpPr>
        <p:spPr bwMode="auto">
          <a:xfrm>
            <a:off x="684213" y="6483350"/>
            <a:ext cx="6477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fld id="{108BA521-F283-49B0-9271-C455668FA686}" type="slidenum">
              <a:rPr lang="zh-TW" altLang="en-US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‹#›</a:t>
            </a:fld>
            <a:endParaRPr lang="zh-TW" altLang="en-US" b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0"/>
              </a:spcBef>
              <a:defRPr kumimoji="1" b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1698FFE-3CA0-4163-986C-4AA0E5543891}" type="datetimeFigureOut">
              <a:rPr lang="zh-TW" altLang="en-US"/>
              <a:pPr>
                <a:defRPr/>
              </a:pPr>
              <a:t>2023/6/21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0"/>
              </a:spcBef>
              <a:defRPr kumimoji="1" b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0"/>
              </a:spcBef>
              <a:defRPr kumimoji="1" b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FD8545FD-C50C-4B86-A90B-0A43C349B64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43147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lexlin.SSHS\Desktop\2014簡報背景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2"/>
          <p:cNvSpPr txBox="1">
            <a:spLocks noChangeArrowheads="1"/>
          </p:cNvSpPr>
          <p:nvPr userDrawn="1"/>
        </p:nvSpPr>
        <p:spPr bwMode="auto">
          <a:xfrm>
            <a:off x="684213" y="6483350"/>
            <a:ext cx="6477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fld id="{95DDA0EB-F41B-42FB-8CA0-6EA986AFF2DB}" type="slidenum">
              <a:rPr lang="zh-TW" altLang="en-US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‹#›</a:t>
            </a:fld>
            <a:endParaRPr lang="zh-TW" altLang="en-US" b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508375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/>
            </a:lvl1pPr>
          </a:lstStyle>
          <a:p>
            <a:pPr>
              <a:defRPr/>
            </a:pPr>
            <a:endParaRPr kumimoji="0" lang="en-US" altLang="zh-TW" b="1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/>
            </a:lvl1pPr>
          </a:lstStyle>
          <a:p>
            <a:pPr>
              <a:defRPr/>
            </a:pPr>
            <a:fld id="{BA908D51-CDDA-4FA3-9FB5-B0D7508462A0}" type="slidenum">
              <a:rPr kumimoji="0" lang="en-US" altLang="zh-TW" b="1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kumimoji="0" lang="en-US" altLang="zh-TW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9541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"/>
            <a:ext cx="9144000" cy="6858000"/>
          </a:xfrm>
          <a:prstGeom prst="rect">
            <a:avLst/>
          </a:prstGeom>
        </p:spPr>
      </p:pic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/>
          <a:lstStyle>
            <a:lvl1pPr eaLnBrk="1" hangingPunct="1">
              <a:defRPr kumimoji="1" b="0">
                <a:solidFill>
                  <a:prstClr val="black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0FF1E251-4505-463E-9DCB-49074362D9E7}" type="datetimeFigureOut">
              <a:rPr lang="zh-TW" altLang="en-US"/>
              <a:pPr>
                <a:defRPr/>
              </a:pPr>
              <a:t>2023/6/21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/>
          <a:lstStyle>
            <a:lvl1pPr eaLnBrk="1" hangingPunct="1">
              <a:defRPr kumimoji="1" b="0">
                <a:solidFill>
                  <a:prstClr val="black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/>
          <a:lstStyle>
            <a:lvl1pPr eaLnBrk="1" hangingPunct="1">
              <a:defRPr kumimoji="1" b="0">
                <a:solidFill>
                  <a:prstClr val="black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B81F002F-AA4E-4452-9BFC-D5B309E511F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617839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39570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EF85B-CD8F-4144-B8E8-559C88AE4BD2}" type="datetime1">
              <a:rPr lang="en-US" altLang="zh-TW"/>
              <a:pPr>
                <a:defRPr/>
              </a:pPr>
              <a:t>6/21/2023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67879-0120-437D-B764-A6E7F044BF3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7E7E2-CB91-448E-990A-0D3B6470709B}" type="datetime1">
              <a:rPr lang="en-US" altLang="zh-TW"/>
              <a:pPr>
                <a:defRPr/>
              </a:pPr>
              <a:t>6/21/2023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2F640-7F51-414A-AF88-DD76CA8F6E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59FC4-8409-4E7E-9BBF-0BF88235B295}" type="datetime1">
              <a:rPr lang="en-US" altLang="zh-TW"/>
              <a:pPr>
                <a:defRPr/>
              </a:pPr>
              <a:t>6/21/2023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37069-E01C-4A65-B503-AC1CDEE52D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AB942-9712-4D08-AD1A-4F28A1D4B1FA}" type="datetime1">
              <a:rPr lang="en-US" altLang="zh-TW"/>
              <a:pPr>
                <a:defRPr/>
              </a:pPr>
              <a:t>6/21/2023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BC1C4-0016-4556-8C93-7081990DF3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0F6BF-8494-4A5B-B643-F63361851FD1}" type="datetime1">
              <a:rPr lang="en-US" altLang="zh-TW"/>
              <a:pPr>
                <a:defRPr/>
              </a:pPr>
              <a:t>6/21/2023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F331E-C359-4E1B-92D5-8F0F809521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60973-7BCE-47F3-81F5-7B7142567C9C}" type="datetime1">
              <a:rPr lang="en-US" altLang="zh-TW"/>
              <a:pPr>
                <a:defRPr/>
              </a:pPr>
              <a:t>6/21/2023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45F70-4702-4DA1-95CB-A3CBBB31FC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2"/>
              </a:buBlip>
              <a:defRPr/>
            </a:lvl7pPr>
            <a:lvl8pPr>
              <a:buFontTx/>
              <a:buBlip>
                <a:blip r:embed="rId3"/>
              </a:buBlip>
              <a:defRPr/>
            </a:lvl8pPr>
            <a:lvl9pPr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21833-3A23-48C5-9ACA-9A262C209DFC}" type="datetime1">
              <a:rPr lang="en-US" altLang="zh-TW"/>
              <a:pPr>
                <a:defRPr/>
              </a:pPr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83276-D1C0-4BFA-A3DE-608DBE97757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C3226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F186932-AE73-4B2D-9FF9-E2998A1CB8B1}" type="datetime1">
              <a:rPr lang="en-US" altLang="zh-TW"/>
              <a:pPr>
                <a:defRPr/>
              </a:pPr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C3226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0C3226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C0F6B0D-ADFC-4549-BE56-90722F9A44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56" r:id="rId3"/>
    <p:sldLayoutId id="2147483655" r:id="rId4"/>
    <p:sldLayoutId id="2147483654" r:id="rId5"/>
    <p:sldLayoutId id="2147483653" r:id="rId6"/>
    <p:sldLayoutId id="2147483652" r:id="rId7"/>
    <p:sldLayoutId id="2147483651" r:id="rId8"/>
    <p:sldLayoutId id="2147483650" r:id="rId9"/>
    <p:sldLayoutId id="2147483649" r:id="rId10"/>
    <p:sldLayoutId id="21474836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0">
            <a:solidFill>
              <a:schemeClr val="bg1"/>
            </a:solidFill>
          </a:ln>
          <a:solidFill>
            <a:srgbClr val="00133A"/>
          </a:solidFill>
          <a:latin typeface="+mj-lt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10403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10403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lin.SSHS\Desktop\2014簡報背景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900114" y="116418"/>
            <a:ext cx="7786687" cy="79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126067"/>
            <a:ext cx="8229600" cy="499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029" name="文字方塊 2"/>
          <p:cNvSpPr txBox="1">
            <a:spLocks noChangeArrowheads="1"/>
          </p:cNvSpPr>
          <p:nvPr userDrawn="1"/>
        </p:nvSpPr>
        <p:spPr bwMode="auto">
          <a:xfrm>
            <a:off x="684213" y="6483351"/>
            <a:ext cx="647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fld id="{B6340136-CF6C-4C66-92CC-C9D313D0B5B3}" type="slidenum">
              <a:rPr lang="zh-TW" altLang="en-US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‹#›</a:t>
            </a:fld>
            <a:endParaRPr lang="zh-TW" altLang="en-US" b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44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lin.SSHS\Desktop\2014簡報背景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900114" y="116418"/>
            <a:ext cx="7786687" cy="79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126067"/>
            <a:ext cx="8229600" cy="499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029" name="文字方塊 2"/>
          <p:cNvSpPr txBox="1">
            <a:spLocks noChangeArrowheads="1"/>
          </p:cNvSpPr>
          <p:nvPr userDrawn="1"/>
        </p:nvSpPr>
        <p:spPr bwMode="auto">
          <a:xfrm>
            <a:off x="684213" y="6483351"/>
            <a:ext cx="647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fld id="{B6340136-CF6C-4C66-92CC-C9D313D0B5B3}" type="slidenum">
              <a:rPr lang="zh-TW" altLang="en-US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‹#›</a:t>
            </a:fld>
            <a:endParaRPr lang="zh-TW" altLang="en-US" b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7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lin.SSHS\Desktop\2014簡報背景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900114" y="116418"/>
            <a:ext cx="7786687" cy="79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126067"/>
            <a:ext cx="8229600" cy="499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029" name="文字方塊 2"/>
          <p:cNvSpPr txBox="1">
            <a:spLocks noChangeArrowheads="1"/>
          </p:cNvSpPr>
          <p:nvPr userDrawn="1"/>
        </p:nvSpPr>
        <p:spPr bwMode="auto">
          <a:xfrm>
            <a:off x="684213" y="6483351"/>
            <a:ext cx="647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fld id="{B6340136-CF6C-4C66-92CC-C9D313D0B5B3}" type="slidenum">
              <a:rPr lang="zh-TW" altLang="en-US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‹#›</a:t>
            </a:fld>
            <a:endParaRPr lang="zh-TW" altLang="en-US" b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5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3" r:id="rId3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lin.SSHS\Desktop\2014簡報背景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900113" y="115888"/>
            <a:ext cx="77866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125538"/>
            <a:ext cx="82296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029" name="文字方塊 2"/>
          <p:cNvSpPr txBox="1">
            <a:spLocks noChangeArrowheads="1"/>
          </p:cNvSpPr>
          <p:nvPr userDrawn="1"/>
        </p:nvSpPr>
        <p:spPr bwMode="auto">
          <a:xfrm>
            <a:off x="684213" y="6483350"/>
            <a:ext cx="64770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fld id="{C39CB38B-C350-4E32-ABC7-C7CE94D2EB6E}" type="slidenum">
              <a:rPr lang="zh-TW" altLang="en-US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‹#›</a:t>
            </a:fld>
            <a:endParaRPr lang="zh-TW" altLang="en-US" b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7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lin.SSHS\Desktop\2014簡報背景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900113" y="115888"/>
            <a:ext cx="77866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125538"/>
            <a:ext cx="82296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029" name="文字方塊 2"/>
          <p:cNvSpPr txBox="1">
            <a:spLocks noChangeArrowheads="1"/>
          </p:cNvSpPr>
          <p:nvPr userDrawn="1"/>
        </p:nvSpPr>
        <p:spPr bwMode="auto">
          <a:xfrm>
            <a:off x="684213" y="6483350"/>
            <a:ext cx="64770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fld id="{C39CB38B-C350-4E32-ABC7-C7CE94D2EB6E}" type="slidenum">
              <a:rPr lang="zh-TW" altLang="en-US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‹#›</a:t>
            </a:fld>
            <a:endParaRPr lang="zh-TW" altLang="en-US" b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2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lin.SSHS\Desktop\2014簡報背景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900114" y="116418"/>
            <a:ext cx="7786687" cy="79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126067"/>
            <a:ext cx="8229600" cy="499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029" name="文字方塊 2"/>
          <p:cNvSpPr txBox="1">
            <a:spLocks noChangeArrowheads="1"/>
          </p:cNvSpPr>
          <p:nvPr userDrawn="1"/>
        </p:nvSpPr>
        <p:spPr bwMode="auto">
          <a:xfrm>
            <a:off x="684213" y="6483351"/>
            <a:ext cx="647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fld id="{B6340136-CF6C-4C66-92CC-C9D313D0B5B3}" type="slidenum">
              <a:rPr lang="zh-TW" altLang="en-US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‹#›</a:t>
            </a:fld>
            <a:endParaRPr lang="zh-TW" altLang="en-US" b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9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5" r:id="rId2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827584" y="1988840"/>
            <a:ext cx="7453313" cy="1835150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zh-TW" sz="5400" dirty="0">
                <a:ln>
                  <a:noFill/>
                </a:ln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112</a:t>
            </a:r>
            <a:r>
              <a:rPr lang="zh-TW" altLang="en-US" sz="5400" dirty="0">
                <a:ln>
                  <a:noFill/>
                </a:ln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年度桃連區免試入學</a:t>
            </a:r>
            <a:br>
              <a:rPr lang="zh-TW" altLang="en-US" sz="5400" dirty="0">
                <a:ln>
                  <a:noFill/>
                </a:ln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dirty="0">
                <a:ln>
                  <a:noFill/>
                </a:ln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志願選填輔導說明</a:t>
            </a:r>
            <a:endParaRPr lang="en-US" altLang="zh-TW" sz="5400" dirty="0">
              <a:ln>
                <a:noFill/>
              </a:ln>
              <a:solidFill>
                <a:srgbClr val="3319F5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38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1256505" y="5013176"/>
            <a:ext cx="5331719" cy="1413544"/>
          </a:xfrm>
        </p:spPr>
        <p:txBody>
          <a:bodyPr/>
          <a:lstStyle/>
          <a:p>
            <a:pPr marL="0" indent="0" algn="dist" eaLnBrk="1" hangingPunct="1">
              <a:buFontTx/>
              <a:buNone/>
            </a:pPr>
            <a:r>
              <a:rPr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桃園市</a:t>
            </a:r>
            <a:r>
              <a:rPr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年國教宣導講師</a:t>
            </a:r>
            <a:endParaRPr lang="en-US" altLang="zh-TW" b="1" dirty="0">
              <a:solidFill>
                <a:srgbClr val="3319F5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algn="dist" eaLnBrk="1" hangingPunct="1">
              <a:buFontTx/>
              <a:buNone/>
            </a:pPr>
            <a:r>
              <a:rPr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新興高中 組長</a:t>
            </a:r>
            <a:endParaRPr lang="en-US" altLang="zh-TW" b="1" dirty="0">
              <a:solidFill>
                <a:srgbClr val="3319F5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algn="dist" eaLnBrk="1" hangingPunct="1">
              <a:buFontTx/>
              <a:buNone/>
            </a:pPr>
            <a:r>
              <a:rPr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行動（</a:t>
            </a:r>
            <a:r>
              <a:rPr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LINE ID</a:t>
            </a:r>
            <a:r>
              <a:rPr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）</a:t>
            </a:r>
            <a:r>
              <a:rPr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0922295238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6405760" y="5301208"/>
            <a:ext cx="198266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32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8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8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rgbClr val="10403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eaLnBrk="1" hangingPunct="1">
              <a:buFontTx/>
              <a:buNone/>
            </a:pPr>
            <a:r>
              <a:rPr kumimoji="0" lang="zh-TW" altLang="en-US" sz="44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沈萌明</a:t>
            </a:r>
            <a:endParaRPr kumimoji="0" lang="en-US" altLang="zh-TW" sz="4400" b="1" dirty="0">
              <a:solidFill>
                <a:srgbClr val="3319F5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</p:nvPr>
        </p:nvGraphicFramePr>
        <p:xfrm>
          <a:off x="160338" y="836613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/>
          <p:cNvSpPr>
            <a:spLocks noGrp="1"/>
          </p:cNvSpPr>
          <p:nvPr>
            <p:ph type="title" idx="4294967295"/>
          </p:nvPr>
        </p:nvSpPr>
        <p:spPr>
          <a:xfrm>
            <a:off x="23813" y="449263"/>
            <a:ext cx="9120187" cy="576262"/>
          </a:xfrm>
          <a:ln>
            <a:miter lim="800000"/>
            <a:headEnd/>
            <a:tailEnd/>
          </a:ln>
          <a:extLs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112</a:t>
            </a:r>
            <a:r>
              <a:rPr lang="zh-TW" altLang="en-US" sz="3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  <a:r>
              <a:rPr lang="zh-TW" altLang="en-US" sz="3400" dirty="0">
                <a:ln w="1905"/>
                <a:solidFill>
                  <a:srgbClr val="FF0000"/>
                </a:solidFill>
                <a:ea typeface="標楷體" charset="0"/>
                <a:cs typeface="標楷體" charset="0"/>
              </a:rPr>
              <a:t>說明</a:t>
            </a:r>
            <a:r>
              <a:rPr lang="en-US" altLang="zh-TW" sz="3400" dirty="0">
                <a:ln w="1905"/>
                <a:solidFill>
                  <a:srgbClr val="FF0000"/>
                </a:solidFill>
                <a:ea typeface="標楷體" charset="0"/>
                <a:cs typeface="標楷體" charset="0"/>
              </a:rPr>
              <a:t/>
            </a:r>
            <a:br>
              <a:rPr lang="en-US" altLang="zh-TW" sz="3400" dirty="0">
                <a:ln w="1905"/>
                <a:solidFill>
                  <a:srgbClr val="FF0000"/>
                </a:solidFill>
                <a:ea typeface="標楷體" charset="0"/>
                <a:cs typeface="標楷體" charset="0"/>
              </a:rPr>
            </a:br>
            <a:endParaRPr lang="zh-TW" altLang="en-US" sz="3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標楷體" charset="0"/>
              <a:ea typeface="標楷體" charset="0"/>
              <a:cs typeface="標楷體" charset="0"/>
            </a:endParaRPr>
          </a:p>
        </p:txBody>
      </p:sp>
      <p:sp>
        <p:nvSpPr>
          <p:cNvPr id="179204" name="文字方塊 6"/>
          <p:cNvSpPr txBox="1">
            <a:spLocks noChangeArrowheads="1"/>
          </p:cNvSpPr>
          <p:nvPr/>
        </p:nvSpPr>
        <p:spPr bwMode="auto">
          <a:xfrm>
            <a:off x="285750" y="2500313"/>
            <a:ext cx="5238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79205" name="文字方塊 7"/>
          <p:cNvSpPr txBox="1">
            <a:spLocks noChangeArrowheads="1"/>
          </p:cNvSpPr>
          <p:nvPr/>
        </p:nvSpPr>
        <p:spPr bwMode="auto">
          <a:xfrm>
            <a:off x="881063" y="2500313"/>
            <a:ext cx="522287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79206" name="文字方塊 8"/>
          <p:cNvSpPr txBox="1">
            <a:spLocks noChangeArrowheads="1"/>
          </p:cNvSpPr>
          <p:nvPr/>
        </p:nvSpPr>
        <p:spPr bwMode="auto">
          <a:xfrm>
            <a:off x="1476375" y="2492375"/>
            <a:ext cx="522288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３適性輔導總積分</a:t>
            </a:r>
          </a:p>
        </p:txBody>
      </p:sp>
      <p:sp>
        <p:nvSpPr>
          <p:cNvPr id="179207" name="文字方塊 9"/>
          <p:cNvSpPr txBox="1">
            <a:spLocks noChangeArrowheads="1"/>
          </p:cNvSpPr>
          <p:nvPr/>
        </p:nvSpPr>
        <p:spPr bwMode="auto">
          <a:xfrm>
            <a:off x="2062163" y="2500313"/>
            <a:ext cx="523875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79208" name="文字方塊 10"/>
          <p:cNvSpPr txBox="1">
            <a:spLocks noChangeArrowheads="1"/>
          </p:cNvSpPr>
          <p:nvPr/>
        </p:nvSpPr>
        <p:spPr bwMode="auto">
          <a:xfrm>
            <a:off x="2711450" y="2500313"/>
            <a:ext cx="5238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79209" name="文字方塊 11"/>
          <p:cNvSpPr txBox="1">
            <a:spLocks noChangeArrowheads="1"/>
          </p:cNvSpPr>
          <p:nvPr/>
        </p:nvSpPr>
        <p:spPr bwMode="auto">
          <a:xfrm>
            <a:off x="3362325" y="2500313"/>
            <a:ext cx="522288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 b="1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６志願序積分</a:t>
            </a:r>
          </a:p>
        </p:txBody>
      </p:sp>
      <p:sp>
        <p:nvSpPr>
          <p:cNvPr id="179210" name="文字方塊 14"/>
          <p:cNvSpPr txBox="1">
            <a:spLocks noChangeArrowheads="1"/>
          </p:cNvSpPr>
          <p:nvPr/>
        </p:nvSpPr>
        <p:spPr bwMode="auto">
          <a:xfrm>
            <a:off x="6300788" y="2924175"/>
            <a:ext cx="4603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179211" name="文字方塊 16"/>
          <p:cNvSpPr txBox="1">
            <a:spLocks noChangeArrowheads="1"/>
          </p:cNvSpPr>
          <p:nvPr/>
        </p:nvSpPr>
        <p:spPr bwMode="auto">
          <a:xfrm>
            <a:off x="3848100" y="3381375"/>
            <a:ext cx="4603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179212" name="文字方塊 17"/>
          <p:cNvSpPr txBox="1">
            <a:spLocks noChangeArrowheads="1"/>
          </p:cNvSpPr>
          <p:nvPr/>
        </p:nvSpPr>
        <p:spPr bwMode="auto">
          <a:xfrm>
            <a:off x="4000500" y="3533775"/>
            <a:ext cx="4603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179213" name="文字方塊 19"/>
          <p:cNvSpPr txBox="1">
            <a:spLocks noChangeArrowheads="1"/>
          </p:cNvSpPr>
          <p:nvPr/>
        </p:nvSpPr>
        <p:spPr bwMode="auto">
          <a:xfrm>
            <a:off x="4897438" y="2511425"/>
            <a:ext cx="5238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79214" name="文字方塊 20"/>
          <p:cNvSpPr txBox="1">
            <a:spLocks noChangeArrowheads="1"/>
          </p:cNvSpPr>
          <p:nvPr/>
        </p:nvSpPr>
        <p:spPr bwMode="auto">
          <a:xfrm>
            <a:off x="5546725" y="2524125"/>
            <a:ext cx="52387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79215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179216" name="文字方塊 22"/>
          <p:cNvSpPr txBox="1">
            <a:spLocks noChangeArrowheads="1"/>
          </p:cNvSpPr>
          <p:nvPr/>
        </p:nvSpPr>
        <p:spPr bwMode="auto">
          <a:xfrm>
            <a:off x="3951288" y="2501900"/>
            <a:ext cx="862012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７教育會考成績等級標示</a:t>
            </a:r>
            <a:r>
              <a:rPr lang="en-US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/>
            </a:r>
            <a:br>
              <a:rPr lang="en-US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</a:br>
            <a:r>
              <a:rPr lang="zh-TW" altLang="en-US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  總點數</a:t>
            </a:r>
          </a:p>
        </p:txBody>
      </p:sp>
      <p:graphicFrame>
        <p:nvGraphicFramePr>
          <p:cNvPr id="28726" name="Group 54"/>
          <p:cNvGraphicFramePr>
            <a:graphicFrameLocks noGrp="1"/>
          </p:cNvGraphicFramePr>
          <p:nvPr/>
        </p:nvGraphicFramePr>
        <p:xfrm>
          <a:off x="112713" y="5581650"/>
          <a:ext cx="6108699" cy="1092200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76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5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/>
          <p:cNvGraphicFramePr>
            <a:graphicFrameLocks noGrp="1"/>
          </p:cNvGraphicFramePr>
          <p:nvPr/>
        </p:nvGraphicFramePr>
        <p:xfrm>
          <a:off x="23813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79263" name="群組 4"/>
          <p:cNvGrpSpPr>
            <a:grpSpLocks/>
          </p:cNvGrpSpPr>
          <p:nvPr/>
        </p:nvGrpSpPr>
        <p:grpSpPr bwMode="auto">
          <a:xfrm>
            <a:off x="6780213" y="2479675"/>
            <a:ext cx="614362" cy="3598863"/>
            <a:chOff x="6164801" y="2441134"/>
            <a:chExt cx="614949" cy="3598966"/>
          </a:xfrm>
        </p:grpSpPr>
        <p:sp>
          <p:nvSpPr>
            <p:cNvPr id="179272" name="文字方塊 22"/>
            <p:cNvSpPr txBox="1">
              <a:spLocks noChangeArrowheads="1"/>
            </p:cNvSpPr>
            <p:nvPr/>
          </p:nvSpPr>
          <p:spPr bwMode="auto">
            <a:xfrm>
              <a:off x="6174853" y="2800013"/>
              <a:ext cx="523220" cy="324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200">
                  <a:solidFill>
                    <a:srgbClr val="660066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7927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79264" name="群組 3"/>
          <p:cNvGrpSpPr>
            <a:grpSpLocks/>
          </p:cNvGrpSpPr>
          <p:nvPr/>
        </p:nvGrpSpPr>
        <p:grpSpPr bwMode="auto">
          <a:xfrm>
            <a:off x="7096125" y="2479675"/>
            <a:ext cx="1089025" cy="3629025"/>
            <a:chOff x="6437616" y="2441134"/>
            <a:chExt cx="1088800" cy="3629129"/>
          </a:xfrm>
        </p:grpSpPr>
        <p:sp>
          <p:nvSpPr>
            <p:cNvPr id="179270" name="文字方塊 23"/>
            <p:cNvSpPr txBox="1">
              <a:spLocks noChangeArrowheads="1"/>
            </p:cNvSpPr>
            <p:nvPr/>
          </p:nvSpPr>
          <p:spPr bwMode="auto">
            <a:xfrm>
              <a:off x="6437616" y="2800013"/>
              <a:ext cx="861774" cy="327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20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</a:rPr>
                <a:t>教育會考自然科標示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2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endParaRPr>
            </a:p>
          </p:txBody>
        </p:sp>
        <p:sp>
          <p:nvSpPr>
            <p:cNvPr id="17927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79265" name="群組 1"/>
          <p:cNvGrpSpPr>
            <a:grpSpLocks/>
          </p:cNvGrpSpPr>
          <p:nvPr/>
        </p:nvGrpSpPr>
        <p:grpSpPr bwMode="auto">
          <a:xfrm>
            <a:off x="6154738" y="2495550"/>
            <a:ext cx="792162" cy="3502025"/>
            <a:chOff x="6081276" y="2495933"/>
            <a:chExt cx="792032" cy="3501960"/>
          </a:xfrm>
        </p:grpSpPr>
        <p:sp>
          <p:nvSpPr>
            <p:cNvPr id="179268" name="文字方塊 21"/>
            <p:cNvSpPr txBox="1">
              <a:spLocks noChangeArrowheads="1"/>
            </p:cNvSpPr>
            <p:nvPr/>
          </p:nvSpPr>
          <p:spPr bwMode="auto">
            <a:xfrm>
              <a:off x="6081276" y="2838151"/>
              <a:ext cx="523170" cy="3159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20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79269" name="文字方塊 28"/>
            <p:cNvSpPr txBox="1">
              <a:spLocks noChangeArrowheads="1"/>
            </p:cNvSpPr>
            <p:nvPr/>
          </p:nvSpPr>
          <p:spPr bwMode="auto">
            <a:xfrm>
              <a:off x="6101783" y="2495933"/>
              <a:ext cx="771525" cy="43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79266" name="文字方塊 24"/>
          <p:cNvSpPr txBox="1">
            <a:spLocks noChangeArrowheads="1"/>
          </p:cNvSpPr>
          <p:nvPr/>
        </p:nvSpPr>
        <p:spPr bwMode="auto">
          <a:xfrm rot="-5400000">
            <a:off x="7547769" y="4988719"/>
            <a:ext cx="5238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</p:txBody>
      </p:sp>
      <p:sp>
        <p:nvSpPr>
          <p:cNvPr id="179267" name="文字方塊 24"/>
          <p:cNvSpPr txBox="1">
            <a:spLocks noChangeArrowheads="1"/>
          </p:cNvSpPr>
          <p:nvPr/>
        </p:nvSpPr>
        <p:spPr bwMode="auto">
          <a:xfrm rot="-5400000">
            <a:off x="7412831" y="5431632"/>
            <a:ext cx="523875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3984394" y="2165659"/>
            <a:ext cx="913044" cy="3431866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爆炸 2 30"/>
          <p:cNvSpPr/>
          <p:nvPr/>
        </p:nvSpPr>
        <p:spPr>
          <a:xfrm>
            <a:off x="3951288" y="1705445"/>
            <a:ext cx="1236931" cy="92042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</a:t>
            </a:r>
          </a:p>
        </p:txBody>
      </p:sp>
      <p:sp>
        <p:nvSpPr>
          <p:cNvPr id="32" name="圓角矩形 31"/>
          <p:cNvSpPr/>
          <p:nvPr/>
        </p:nvSpPr>
        <p:spPr>
          <a:xfrm>
            <a:off x="179512" y="5589240"/>
            <a:ext cx="6169628" cy="108012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形圖說文字 2"/>
          <p:cNvSpPr>
            <a:spLocks noChangeArrowheads="1"/>
          </p:cNvSpPr>
          <p:nvPr/>
        </p:nvSpPr>
        <p:spPr bwMode="auto">
          <a:xfrm flipH="1">
            <a:off x="3103782" y="4289413"/>
            <a:ext cx="1145316" cy="1362087"/>
          </a:xfrm>
          <a:prstGeom prst="wedgeEllipseCallout">
            <a:avLst>
              <a:gd name="adj1" fmla="val 10495"/>
              <a:gd name="adj2" fmla="val -6116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>
              <a:defRPr/>
            </a:pPr>
            <a:r>
              <a:rPr kumimoji="0" lang="zh-TW" alt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個別序位不比它</a:t>
            </a:r>
            <a:endParaRPr kumimoji="0" lang="zh-TW" altLang="en-US" sz="2000" u="sng" dirty="0">
              <a:latin typeface="Times" panose="02020603050405020304" pitchFamily="18" charset="0"/>
              <a:ea typeface="標楷體" panose="03000509000000000000" pitchFamily="65" charset="-120"/>
              <a:cs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1598709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標題 1"/>
          <p:cNvSpPr>
            <a:spLocks noGrp="1"/>
          </p:cNvSpPr>
          <p:nvPr>
            <p:ph type="title" idx="4294967295"/>
          </p:nvPr>
        </p:nvSpPr>
        <p:spPr bwMode="auto">
          <a:xfrm>
            <a:off x="2051720" y="836613"/>
            <a:ext cx="7786687" cy="792162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 sz="4800" dirty="0">
                <a:ln>
                  <a:noFill/>
                </a:ln>
                <a:solidFill>
                  <a:srgbClr val="FF0000"/>
                </a:solidFill>
                <a:ea typeface="標楷體" pitchFamily="65" charset="-120"/>
              </a:rPr>
              <a:t>個別序位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55650" y="1628775"/>
            <a:ext cx="8134350" cy="4752975"/>
          </a:xfrm>
        </p:spPr>
        <p:txBody>
          <a:bodyPr/>
          <a:lstStyle/>
          <a:p>
            <a:pPr>
              <a:lnSpc>
                <a:spcPct val="130000"/>
              </a:lnSpc>
              <a:defRPr/>
            </a:pP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「個別序位」是桃連區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約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20,000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參加會考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學生中，</a:t>
            </a:r>
            <a:r>
              <a:rPr lang="zh-TW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扣除</a:t>
            </a:r>
            <a:r>
              <a:rPr lang="zh-TW" altLang="zh-TW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掉已經錄取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報到的學生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包含</a:t>
            </a:r>
            <a:r>
              <a:rPr lang="zh-TW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高職</a:t>
            </a:r>
            <a:r>
              <a:rPr lang="zh-TW" altLang="zh-TW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特招、直升入學、技優甄審及實用技能班</a:t>
            </a:r>
            <a:r>
              <a:rPr lang="zh-TW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、安置等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再以</a:t>
            </a:r>
            <a:r>
              <a:rPr lang="zh-TW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本區超額比序順序排序之後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序位區間供</a:t>
            </a:r>
            <a:r>
              <a:rPr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落點參考</a:t>
            </a:r>
            <a:r>
              <a:rPr lang="zh-TW" altLang="zh-TW" b="1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30000"/>
              </a:lnSpc>
              <a:defRPr/>
            </a:pP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簡單的說，就是桃連區所有參加免試學生中，個別序位是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總積分的約略排名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參考。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367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標題 1"/>
          <p:cNvSpPr>
            <a:spLocks noGrp="1"/>
          </p:cNvSpPr>
          <p:nvPr>
            <p:ph type="title" idx="4294967295"/>
          </p:nvPr>
        </p:nvSpPr>
        <p:spPr bwMode="auto">
          <a:xfrm>
            <a:off x="2123728" y="909175"/>
            <a:ext cx="7786687" cy="79163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 dirty="0">
                <a:ln>
                  <a:noFill/>
                </a:ln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個別序位</a:t>
            </a:r>
          </a:p>
        </p:txBody>
      </p:sp>
      <p:sp>
        <p:nvSpPr>
          <p:cNvPr id="20483" name="內容版面配置區 2"/>
          <p:cNvSpPr>
            <a:spLocks noGrp="1"/>
          </p:cNvSpPr>
          <p:nvPr>
            <p:ph idx="4294967295"/>
          </p:nvPr>
        </p:nvSpPr>
        <p:spPr>
          <a:xfrm>
            <a:off x="935130" y="1700808"/>
            <a:ext cx="7741326" cy="4999567"/>
          </a:xfrm>
        </p:spPr>
        <p:txBody>
          <a:bodyPr/>
          <a:lstStyle/>
          <a:p>
            <a:pPr>
              <a:defRPr/>
            </a:pP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「個別序位」提供我們</a:t>
            </a:r>
            <a:r>
              <a:rPr lang="en-US" altLang="zh-TW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zh-TW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個重要資訊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其一為，比率區間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(X%~Y%)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其二為，累積人數區間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(M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~N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舉例：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比率區間為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1.07%~1.42%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累積人數區間為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300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~400</a:t>
            </a:r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人。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重點在能看懂累積人數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90900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"/>
          <p:cNvSpPr txBox="1">
            <a:spLocks/>
          </p:cNvSpPr>
          <p:nvPr/>
        </p:nvSpPr>
        <p:spPr bwMode="auto">
          <a:xfrm>
            <a:off x="943701" y="215900"/>
            <a:ext cx="7575550" cy="14016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79388">
              <a:defRPr/>
            </a:pP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免試入學系統  </a:t>
            </a:r>
            <a:r>
              <a:rPr lang="zh-TW" altLang="en-US" sz="4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查詢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個別序位</a:t>
            </a: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56322" name="群組 1"/>
          <p:cNvGrpSpPr>
            <a:grpSpLocks/>
          </p:cNvGrpSpPr>
          <p:nvPr/>
        </p:nvGrpSpPr>
        <p:grpSpPr bwMode="auto">
          <a:xfrm>
            <a:off x="0" y="2276872"/>
            <a:ext cx="9144000" cy="4365228"/>
            <a:chOff x="0" y="2651824"/>
            <a:chExt cx="9144000" cy="4277451"/>
          </a:xfrm>
        </p:grpSpPr>
        <p:pic>
          <p:nvPicPr>
            <p:cNvPr id="56329" name="圖片 25"/>
            <p:cNvPicPr>
              <a:picLocks noChangeAspect="1" noChangeArrowheads="1"/>
            </p:cNvPicPr>
            <p:nvPr/>
          </p:nvPicPr>
          <p:blipFill rotWithShape="1">
            <a:blip r:embed="rId2"/>
            <a:srcRect l="24060" t="36404" r="34982" b="20874"/>
            <a:stretch/>
          </p:blipFill>
          <p:spPr bwMode="auto">
            <a:xfrm>
              <a:off x="0" y="2651824"/>
              <a:ext cx="9144000" cy="4277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圓角矩形 11"/>
            <p:cNvSpPr/>
            <p:nvPr/>
          </p:nvSpPr>
          <p:spPr>
            <a:xfrm>
              <a:off x="265113" y="2997316"/>
              <a:ext cx="3724275" cy="792106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56331" name="群組 3"/>
            <p:cNvGrpSpPr>
              <a:grpSpLocks/>
            </p:cNvGrpSpPr>
            <p:nvPr/>
          </p:nvGrpSpPr>
          <p:grpSpPr bwMode="auto">
            <a:xfrm>
              <a:off x="925420" y="2708083"/>
              <a:ext cx="3196060" cy="255023"/>
              <a:chOff x="807056" y="2944562"/>
              <a:chExt cx="3044864" cy="255023"/>
            </a:xfrm>
          </p:grpSpPr>
          <p:sp>
            <p:nvSpPr>
              <p:cNvPr id="56332" name="文字方塊 16"/>
              <p:cNvSpPr txBox="1">
                <a:spLocks noChangeArrowheads="1"/>
              </p:cNvSpPr>
              <p:nvPr/>
            </p:nvSpPr>
            <p:spPr bwMode="auto">
              <a:xfrm>
                <a:off x="807056" y="2945904"/>
                <a:ext cx="668600" cy="253681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zh-TW" altLang="en-US" sz="800"/>
              </a:p>
            </p:txBody>
          </p:sp>
          <p:sp>
            <p:nvSpPr>
              <p:cNvPr id="56333" name="文字方塊 20"/>
              <p:cNvSpPr txBox="1">
                <a:spLocks noChangeArrowheads="1"/>
              </p:cNvSpPr>
              <p:nvPr/>
            </p:nvSpPr>
            <p:spPr bwMode="auto">
              <a:xfrm>
                <a:off x="2736078" y="2944562"/>
                <a:ext cx="1115842" cy="253681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zh-TW" altLang="en-US" sz="800"/>
              </a:p>
            </p:txBody>
          </p:sp>
        </p:grpSp>
      </p:grpSp>
      <p:grpSp>
        <p:nvGrpSpPr>
          <p:cNvPr id="5" name="群組 4"/>
          <p:cNvGrpSpPr>
            <a:grpSpLocks/>
          </p:cNvGrpSpPr>
          <p:nvPr/>
        </p:nvGrpSpPr>
        <p:grpSpPr bwMode="auto">
          <a:xfrm>
            <a:off x="142021" y="1617506"/>
            <a:ext cx="9036050" cy="3379787"/>
            <a:chOff x="4981533" y="2438648"/>
            <a:chExt cx="3960440" cy="1224136"/>
          </a:xfrm>
        </p:grpSpPr>
        <p:pic>
          <p:nvPicPr>
            <p:cNvPr id="56324" name="圖片 28"/>
            <p:cNvPicPr>
              <a:picLocks noChangeAspect="1" noChangeArrowheads="1"/>
            </p:cNvPicPr>
            <p:nvPr/>
          </p:nvPicPr>
          <p:blipFill>
            <a:blip r:embed="rId2"/>
            <a:srcRect l="25027" t="36247" r="57233" b="51526"/>
            <a:stretch>
              <a:fillRect/>
            </a:stretch>
          </p:blipFill>
          <p:spPr bwMode="auto">
            <a:xfrm>
              <a:off x="4981533" y="2438648"/>
              <a:ext cx="3960440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圓角矩形 29"/>
            <p:cNvSpPr/>
            <p:nvPr/>
          </p:nvSpPr>
          <p:spPr>
            <a:xfrm>
              <a:off x="5026760" y="2871609"/>
              <a:ext cx="3577755" cy="791175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56326" name="群組 30"/>
            <p:cNvGrpSpPr>
              <a:grpSpLocks/>
            </p:cNvGrpSpPr>
            <p:nvPr/>
          </p:nvGrpSpPr>
          <p:grpSpPr bwMode="auto">
            <a:xfrm>
              <a:off x="5670226" y="2518230"/>
              <a:ext cx="3196060" cy="255023"/>
              <a:chOff x="807056" y="2944562"/>
              <a:chExt cx="3044864" cy="255023"/>
            </a:xfrm>
          </p:grpSpPr>
          <p:sp>
            <p:nvSpPr>
              <p:cNvPr id="56327" name="文字方塊 31"/>
              <p:cNvSpPr txBox="1">
                <a:spLocks noChangeArrowheads="1"/>
              </p:cNvSpPr>
              <p:nvPr/>
            </p:nvSpPr>
            <p:spPr bwMode="auto">
              <a:xfrm>
                <a:off x="807056" y="2945904"/>
                <a:ext cx="668600" cy="253681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zh-TW" altLang="en-US" sz="800"/>
              </a:p>
            </p:txBody>
          </p:sp>
          <p:sp>
            <p:nvSpPr>
              <p:cNvPr id="56328" name="文字方塊 32"/>
              <p:cNvSpPr txBox="1">
                <a:spLocks noChangeArrowheads="1"/>
              </p:cNvSpPr>
              <p:nvPr/>
            </p:nvSpPr>
            <p:spPr bwMode="auto">
              <a:xfrm>
                <a:off x="2736078" y="2944562"/>
                <a:ext cx="1115842" cy="253681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zh-TW" altLang="en-US" sz="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16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/>
          <p:cNvGrpSpPr/>
          <p:nvPr/>
        </p:nvGrpSpPr>
        <p:grpSpPr>
          <a:xfrm>
            <a:off x="251520" y="1942140"/>
            <a:ext cx="8533695" cy="3580961"/>
            <a:chOff x="-21668" y="2893757"/>
            <a:chExt cx="4015816" cy="1008112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2"/>
            <a:srcRect l="18501" t="26394" r="55967" b="57481"/>
            <a:stretch/>
          </p:blipFill>
          <p:spPr>
            <a:xfrm>
              <a:off x="-21668" y="2893757"/>
              <a:ext cx="4015816" cy="1008112"/>
            </a:xfrm>
            <a:prstGeom prst="rect">
              <a:avLst/>
            </a:prstGeom>
          </p:spPr>
        </p:pic>
        <p:sp>
          <p:nvSpPr>
            <p:cNvPr id="24" name="文字方塊 23"/>
            <p:cNvSpPr txBox="1"/>
            <p:nvPr/>
          </p:nvSpPr>
          <p:spPr>
            <a:xfrm>
              <a:off x="807056" y="2945904"/>
              <a:ext cx="668600" cy="2536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zh-TW" altLang="en-US" sz="800" dirty="0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2736078" y="2944562"/>
              <a:ext cx="1115842" cy="2536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zh-TW" altLang="en-US" sz="800" dirty="0"/>
            </a:p>
          </p:txBody>
        </p:sp>
      </p:grpSp>
      <p:sp>
        <p:nvSpPr>
          <p:cNvPr id="12" name="圓角矩形 11"/>
          <p:cNvSpPr/>
          <p:nvPr/>
        </p:nvSpPr>
        <p:spPr>
          <a:xfrm>
            <a:off x="3663516" y="4806747"/>
            <a:ext cx="4076835" cy="62629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7256069" y="4257582"/>
            <a:ext cx="1367719" cy="57694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查看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個別序位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1050835" y="339579"/>
            <a:ext cx="7734380" cy="16274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79388">
              <a:defRPr/>
            </a:pP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免試入學系統  </a:t>
            </a:r>
            <a:r>
              <a:rPr lang="zh-TW" altLang="en-US" sz="4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查詢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個別序位</a:t>
            </a: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838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128" y="220297"/>
            <a:ext cx="7848872" cy="858126"/>
          </a:xfrm>
        </p:spPr>
        <p:txBody>
          <a:bodyPr>
            <a:normAutofit fontScale="90000"/>
          </a:bodyPr>
          <a:lstStyle/>
          <a:p>
            <a:pPr marL="0" indent="0">
              <a:lnSpc>
                <a:spcPct val="150000"/>
              </a:lnSpc>
            </a:pP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超額比序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成績分析說明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1015316"/>
              </p:ext>
            </p:extLst>
          </p:nvPr>
        </p:nvGraphicFramePr>
        <p:xfrm>
          <a:off x="133110" y="1052736"/>
          <a:ext cx="8784976" cy="53306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08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08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77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742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8183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04413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成績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會考積分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總點數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111</a:t>
                      </a:r>
                      <a:r>
                        <a:rPr lang="zh-TW" altLang="en-US" dirty="0"/>
                        <a:t>桃連區排名比序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213"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A</a:t>
                      </a:r>
                      <a:r>
                        <a:rPr lang="zh-TW" altLang="en-US" sz="2100" dirty="0"/>
                        <a:t>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A++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A+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A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A++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A+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5A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33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31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665~764</a:t>
                      </a:r>
                      <a:endParaRPr lang="zh-TW" alt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dirty="0"/>
                        <a:t>B</a:t>
                      </a:r>
                      <a:r>
                        <a:rPr lang="zh-TW" altLang="en-US" sz="2100" dirty="0"/>
                        <a:t>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A++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B++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A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A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A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4A1B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31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26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1884-1989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112</a:t>
                      </a:r>
                      <a:r>
                        <a:rPr lang="zh-TW" altLang="en-US" sz="2100" dirty="0" smtClean="0">
                          <a:solidFill>
                            <a:srgbClr val="3319F5"/>
                          </a:solidFill>
                        </a:rPr>
                        <a:t>生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A+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B+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A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A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A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4A1B</a:t>
                      </a:r>
                      <a:endParaRPr lang="zh-TW" altLang="en-US" sz="2100" dirty="0" smtClean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31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24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2551-2650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946753"/>
                  </a:ext>
                </a:extLst>
              </a:tr>
              <a:tr h="409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dirty="0"/>
                        <a:t>C</a:t>
                      </a:r>
                      <a:r>
                        <a:rPr lang="zh-TW" altLang="en-US" sz="2100" dirty="0"/>
                        <a:t>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A+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A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A++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B++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B++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3A2B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29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26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2395~2499</a:t>
                      </a:r>
                      <a:endParaRPr lang="zh-TW" alt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dirty="0"/>
                        <a:t>E</a:t>
                      </a:r>
                      <a:r>
                        <a:rPr lang="zh-TW" altLang="en-US" sz="2100" dirty="0"/>
                        <a:t>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B++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A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B++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B+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A+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2A3B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27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22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3851~3950</a:t>
                      </a:r>
                      <a:endParaRPr lang="zh-TW" alt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112</a:t>
                      </a:r>
                      <a:r>
                        <a:rPr lang="zh-TW" altLang="en-US" sz="2100" dirty="0" smtClean="0">
                          <a:solidFill>
                            <a:srgbClr val="3319F5"/>
                          </a:solidFill>
                        </a:rPr>
                        <a:t>生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A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A+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B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B++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B+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2A3B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27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20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4805-4905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291734"/>
                  </a:ext>
                </a:extLst>
              </a:tr>
              <a:tr h="409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dirty="0"/>
                        <a:t>F</a:t>
                      </a:r>
                      <a:r>
                        <a:rPr lang="zh-TW" altLang="en-US" sz="2100" dirty="0"/>
                        <a:t>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A+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B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B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B++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B+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1A4B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25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17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5698~5800</a:t>
                      </a:r>
                      <a:endParaRPr lang="zh-TW" alt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112</a:t>
                      </a:r>
                      <a:r>
                        <a:rPr lang="zh-TW" altLang="en-US" sz="2100" dirty="0" smtClean="0">
                          <a:solidFill>
                            <a:srgbClr val="3319F5"/>
                          </a:solidFill>
                        </a:rPr>
                        <a:t>生</a:t>
                      </a:r>
                      <a:endParaRPr lang="zh-TW" altLang="en-US" sz="2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B++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B++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B+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A+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B++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1A4B</a:t>
                      </a:r>
                      <a:endParaRPr lang="zh-TW" altLang="en-US" sz="2100" dirty="0" smtClean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25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21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5424-5527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658154"/>
                  </a:ext>
                </a:extLst>
              </a:tr>
              <a:tr h="409213"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I </a:t>
                      </a:r>
                      <a:r>
                        <a:rPr lang="zh-TW" altLang="en-US" sz="2100" dirty="0"/>
                        <a:t>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B+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B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B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B+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B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5B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23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12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9599~9711</a:t>
                      </a:r>
                      <a:endParaRPr lang="zh-TW" alt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112</a:t>
                      </a:r>
                      <a:r>
                        <a:rPr lang="zh-TW" altLang="en-US" sz="2100" dirty="0" smtClean="0">
                          <a:solidFill>
                            <a:srgbClr val="3319F5"/>
                          </a:solidFill>
                        </a:rPr>
                        <a:t>生</a:t>
                      </a:r>
                      <a:endParaRPr lang="zh-TW" altLang="en-US" sz="2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/>
                        <a:t>B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/>
                        <a:t>B+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B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/>
                        <a:t>B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/>
                        <a:t>B+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5B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23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/>
                        <a:t>12</a:t>
                      </a:r>
                      <a:endParaRPr lang="zh-TW" alt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10266~10392</a:t>
                      </a:r>
                      <a:endParaRPr lang="zh-TW" alt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9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112</a:t>
                      </a:r>
                      <a:r>
                        <a:rPr lang="zh-TW" altLang="en-US" sz="2100" dirty="0" smtClean="0">
                          <a:solidFill>
                            <a:srgbClr val="3319F5"/>
                          </a:solidFill>
                        </a:rPr>
                        <a:t>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19F5"/>
                          </a:solidFill>
                        </a:rPr>
                        <a:t>B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19F5"/>
                          </a:solidFill>
                        </a:rPr>
                        <a:t>C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19F5"/>
                          </a:solidFill>
                        </a:rPr>
                        <a:t>B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19F5"/>
                          </a:solidFill>
                        </a:rPr>
                        <a:t>B+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19F5"/>
                          </a:solidFill>
                        </a:rPr>
                        <a:t>B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19F5"/>
                          </a:solidFill>
                        </a:rPr>
                        <a:t>4B1C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19F5"/>
                          </a:solidFill>
                        </a:rPr>
                        <a:t>21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10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100" dirty="0" smtClean="0">
                          <a:solidFill>
                            <a:srgbClr val="3319F5"/>
                          </a:solidFill>
                        </a:rPr>
                        <a:t>11815~11923</a:t>
                      </a:r>
                      <a:endParaRPr lang="zh-TW" altLang="en-US" sz="2100" dirty="0">
                        <a:solidFill>
                          <a:srgbClr val="3319F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圓角矩形 2"/>
          <p:cNvSpPr/>
          <p:nvPr/>
        </p:nvSpPr>
        <p:spPr>
          <a:xfrm>
            <a:off x="150153" y="2676179"/>
            <a:ext cx="8784976" cy="7853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122194" y="3506320"/>
            <a:ext cx="8775524" cy="7988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187624" y="-157425"/>
            <a:ext cx="727119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zh-TW" altLang="en-US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三、</a:t>
            </a:r>
            <a:r>
              <a:rPr lang="en-US" altLang="zh-TW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111&amp;</a:t>
            </a:r>
            <a:r>
              <a:rPr lang="en-US" altLang="zh-TW" sz="4000" dirty="0" smtClean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112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zh-TW" altLang="en-US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免試選填志願</a:t>
            </a:r>
            <a:endParaRPr lang="en-US" altLang="zh-TW" sz="4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153478" y="4350022"/>
            <a:ext cx="8775524" cy="7988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37836" y="5182461"/>
            <a:ext cx="8775524" cy="7988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7858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內容版面配置區 2"/>
          <p:cNvSpPr>
            <a:spLocks noGrp="1"/>
          </p:cNvSpPr>
          <p:nvPr>
            <p:ph idx="1"/>
          </p:nvPr>
        </p:nvSpPr>
        <p:spPr>
          <a:xfrm>
            <a:off x="1331640" y="1412292"/>
            <a:ext cx="6768752" cy="2808288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zh-TW" altLang="zh-TW" b="1" dirty="0"/>
              <a:t>志願序別</a:t>
            </a:r>
            <a:r>
              <a:rPr lang="en-US" altLang="zh-TW" b="1" dirty="0"/>
              <a:t>1</a:t>
            </a:r>
            <a:r>
              <a:rPr lang="zh-TW" altLang="zh-TW" b="1" dirty="0"/>
              <a:t>、</a:t>
            </a:r>
            <a:r>
              <a:rPr lang="zh-TW" altLang="en-US" b="1" dirty="0"/>
              <a:t>  </a:t>
            </a:r>
            <a:r>
              <a:rPr lang="en-US" altLang="zh-TW" b="1" dirty="0"/>
              <a:t>2</a:t>
            </a:r>
            <a:r>
              <a:rPr lang="zh-TW" altLang="zh-TW" b="1" dirty="0"/>
              <a:t>、</a:t>
            </a:r>
            <a:r>
              <a:rPr lang="zh-TW" altLang="en-US" b="1" dirty="0"/>
              <a:t> </a:t>
            </a:r>
            <a:r>
              <a:rPr lang="en-US" altLang="zh-TW" b="1" dirty="0"/>
              <a:t>3</a:t>
            </a:r>
            <a:r>
              <a:rPr lang="zh-TW" altLang="zh-TW" b="1" dirty="0"/>
              <a:t>志願</a:t>
            </a:r>
            <a:r>
              <a:rPr lang="zh-TW" altLang="en-US" b="1" dirty="0"/>
              <a:t>  </a:t>
            </a:r>
            <a:r>
              <a:rPr lang="en-US" altLang="zh-TW" b="1" dirty="0">
                <a:sym typeface="Wingdings" panose="05000000000000000000" pitchFamily="2" charset="2"/>
              </a:rPr>
              <a:t></a:t>
            </a:r>
            <a:r>
              <a:rPr lang="en-US" altLang="zh-TW" b="1" dirty="0"/>
              <a:t>15</a:t>
            </a:r>
            <a:r>
              <a:rPr lang="zh-TW" altLang="zh-TW" b="1" dirty="0"/>
              <a:t>分</a:t>
            </a:r>
            <a:endParaRPr lang="en-US" altLang="zh-TW" b="1" dirty="0"/>
          </a:p>
          <a:p>
            <a:pPr eaLnBrk="1" hangingPunct="1">
              <a:spcBef>
                <a:spcPct val="0"/>
              </a:spcBef>
              <a:defRPr/>
            </a:pPr>
            <a:r>
              <a:rPr lang="zh-TW" altLang="zh-TW" b="1" dirty="0"/>
              <a:t>志願序別</a:t>
            </a:r>
            <a:r>
              <a:rPr lang="en-US" altLang="zh-TW" b="1" dirty="0"/>
              <a:t>4</a:t>
            </a:r>
            <a:r>
              <a:rPr lang="zh-TW" altLang="zh-TW" b="1" dirty="0"/>
              <a:t>、</a:t>
            </a:r>
            <a:r>
              <a:rPr lang="zh-TW" altLang="en-US" b="1" dirty="0"/>
              <a:t>  </a:t>
            </a:r>
            <a:r>
              <a:rPr lang="en-US" altLang="zh-TW" b="1" dirty="0"/>
              <a:t>5</a:t>
            </a:r>
            <a:r>
              <a:rPr lang="zh-TW" altLang="zh-TW" b="1" dirty="0"/>
              <a:t>、</a:t>
            </a:r>
            <a:r>
              <a:rPr lang="zh-TW" altLang="en-US" b="1" dirty="0"/>
              <a:t> </a:t>
            </a:r>
            <a:r>
              <a:rPr lang="en-US" altLang="zh-TW" b="1" dirty="0"/>
              <a:t>6</a:t>
            </a:r>
            <a:r>
              <a:rPr lang="zh-TW" altLang="zh-TW" b="1" dirty="0"/>
              <a:t>志願</a:t>
            </a:r>
            <a:r>
              <a:rPr lang="zh-TW" altLang="en-US" b="1" dirty="0"/>
              <a:t>  </a:t>
            </a:r>
            <a:r>
              <a:rPr lang="en-US" altLang="zh-TW" b="1" dirty="0">
                <a:sym typeface="Wingdings" panose="05000000000000000000" pitchFamily="2" charset="2"/>
              </a:rPr>
              <a:t></a:t>
            </a:r>
            <a:r>
              <a:rPr lang="en-US" altLang="zh-TW" b="1" dirty="0"/>
              <a:t>12</a:t>
            </a:r>
            <a:r>
              <a:rPr lang="zh-TW" altLang="zh-TW" b="1" dirty="0"/>
              <a:t>分</a:t>
            </a:r>
            <a:endParaRPr lang="en-US" altLang="zh-TW" b="1" dirty="0"/>
          </a:p>
          <a:p>
            <a:pPr eaLnBrk="1" hangingPunct="1">
              <a:spcBef>
                <a:spcPct val="0"/>
              </a:spcBef>
              <a:defRPr/>
            </a:pPr>
            <a:r>
              <a:rPr lang="zh-TW" altLang="zh-TW" b="1" dirty="0"/>
              <a:t>志願序別</a:t>
            </a:r>
            <a:r>
              <a:rPr lang="en-US" altLang="zh-TW" b="1" dirty="0"/>
              <a:t>7</a:t>
            </a:r>
            <a:r>
              <a:rPr lang="zh-TW" altLang="zh-TW" b="1" dirty="0"/>
              <a:t>、</a:t>
            </a:r>
            <a:r>
              <a:rPr lang="zh-TW" altLang="en-US" b="1" dirty="0"/>
              <a:t>  </a:t>
            </a:r>
            <a:r>
              <a:rPr lang="en-US" altLang="zh-TW" b="1" dirty="0"/>
              <a:t>8</a:t>
            </a:r>
            <a:r>
              <a:rPr lang="zh-TW" altLang="zh-TW" b="1" dirty="0"/>
              <a:t>、</a:t>
            </a:r>
            <a:r>
              <a:rPr lang="zh-TW" altLang="en-US" b="1" dirty="0"/>
              <a:t> </a:t>
            </a:r>
            <a:r>
              <a:rPr lang="en-US" altLang="zh-TW" b="1" dirty="0"/>
              <a:t>9</a:t>
            </a:r>
            <a:r>
              <a:rPr lang="zh-TW" altLang="zh-TW" b="1" dirty="0"/>
              <a:t>志願</a:t>
            </a:r>
            <a:r>
              <a:rPr lang="zh-TW" altLang="en-US" b="1" dirty="0"/>
              <a:t>  </a:t>
            </a:r>
            <a:r>
              <a:rPr lang="en-US" altLang="zh-TW" b="1" dirty="0">
                <a:sym typeface="Wingdings" panose="05000000000000000000" pitchFamily="2" charset="2"/>
              </a:rPr>
              <a:t>9</a:t>
            </a:r>
            <a:r>
              <a:rPr lang="zh-TW" altLang="zh-TW" b="1" dirty="0"/>
              <a:t>分</a:t>
            </a:r>
            <a:endParaRPr lang="en-US" altLang="zh-TW" b="1" dirty="0"/>
          </a:p>
          <a:p>
            <a:pPr eaLnBrk="1" hangingPunct="1">
              <a:spcBef>
                <a:spcPct val="0"/>
              </a:spcBef>
              <a:defRPr/>
            </a:pPr>
            <a:r>
              <a:rPr lang="zh-TW" altLang="zh-TW" b="1" dirty="0"/>
              <a:t>志願序別</a:t>
            </a:r>
            <a:r>
              <a:rPr lang="en-US" altLang="zh-TW" b="1" dirty="0"/>
              <a:t>10</a:t>
            </a:r>
            <a:r>
              <a:rPr lang="zh-TW" altLang="zh-TW" b="1" dirty="0"/>
              <a:t>、</a:t>
            </a:r>
            <a:r>
              <a:rPr lang="en-US" altLang="zh-TW" b="1" dirty="0"/>
              <a:t>11</a:t>
            </a:r>
            <a:r>
              <a:rPr lang="zh-TW" altLang="zh-TW" b="1" dirty="0"/>
              <a:t>、</a:t>
            </a:r>
            <a:r>
              <a:rPr lang="en-US" altLang="zh-TW" b="1" dirty="0"/>
              <a:t>12</a:t>
            </a:r>
            <a:r>
              <a:rPr lang="zh-TW" altLang="zh-TW" b="1" dirty="0"/>
              <a:t>志願</a:t>
            </a:r>
            <a:r>
              <a:rPr lang="en-US" altLang="zh-TW" b="1" dirty="0">
                <a:sym typeface="Wingdings" panose="05000000000000000000" pitchFamily="2" charset="2"/>
              </a:rPr>
              <a:t>6</a:t>
            </a:r>
            <a:r>
              <a:rPr lang="zh-TW" altLang="zh-TW" b="1" dirty="0"/>
              <a:t>分</a:t>
            </a:r>
            <a:endParaRPr lang="en-US" altLang="zh-TW" b="1" dirty="0"/>
          </a:p>
          <a:p>
            <a:pPr eaLnBrk="1" hangingPunct="1">
              <a:spcBef>
                <a:spcPct val="0"/>
              </a:spcBef>
              <a:defRPr/>
            </a:pPr>
            <a:r>
              <a:rPr lang="zh-TW" altLang="zh-TW" b="1" dirty="0"/>
              <a:t>志願序別</a:t>
            </a:r>
            <a:r>
              <a:rPr lang="en-US" altLang="zh-TW" b="1" dirty="0"/>
              <a:t>13</a:t>
            </a:r>
            <a:r>
              <a:rPr lang="zh-TW" altLang="zh-TW" b="1" dirty="0"/>
              <a:t>、</a:t>
            </a:r>
            <a:r>
              <a:rPr lang="en-US" altLang="zh-TW" b="1" dirty="0"/>
              <a:t>14</a:t>
            </a:r>
            <a:r>
              <a:rPr lang="zh-TW" altLang="zh-TW" b="1" dirty="0"/>
              <a:t>、</a:t>
            </a:r>
            <a:r>
              <a:rPr lang="en-US" altLang="zh-TW" b="1" dirty="0"/>
              <a:t>15</a:t>
            </a:r>
            <a:r>
              <a:rPr lang="zh-TW" altLang="zh-TW" b="1" dirty="0"/>
              <a:t>志願</a:t>
            </a:r>
            <a:r>
              <a:rPr lang="en-US" altLang="zh-TW" b="1" dirty="0">
                <a:sym typeface="Wingdings" panose="05000000000000000000" pitchFamily="2" charset="2"/>
              </a:rPr>
              <a:t>3</a:t>
            </a:r>
            <a:r>
              <a:rPr lang="zh-TW" altLang="zh-TW" b="1" dirty="0"/>
              <a:t>分</a:t>
            </a:r>
            <a:endParaRPr lang="en-US" altLang="zh-TW" b="1" dirty="0"/>
          </a:p>
          <a:p>
            <a:pPr eaLnBrk="1" hangingPunct="1">
              <a:spcBef>
                <a:spcPct val="0"/>
              </a:spcBef>
              <a:defRPr/>
            </a:pPr>
            <a:r>
              <a:rPr lang="zh-TW" altLang="en-US" b="1" dirty="0"/>
              <a:t>志願序別 </a:t>
            </a:r>
            <a:r>
              <a:rPr lang="en-US" altLang="zh-TW" b="1" dirty="0"/>
              <a:t>16</a:t>
            </a:r>
            <a:r>
              <a:rPr lang="zh-TW" altLang="en-US" b="1" dirty="0"/>
              <a:t> </a:t>
            </a:r>
            <a:r>
              <a:rPr lang="zh-TW" altLang="zh-TW" b="1" dirty="0"/>
              <a:t>至</a:t>
            </a:r>
            <a:r>
              <a:rPr lang="zh-TW" altLang="en-US" b="1" dirty="0"/>
              <a:t> </a:t>
            </a:r>
            <a:r>
              <a:rPr lang="en-US" altLang="zh-TW" b="1" dirty="0"/>
              <a:t>30</a:t>
            </a:r>
            <a:r>
              <a:rPr lang="zh-TW" altLang="en-US" b="1" dirty="0"/>
              <a:t> </a:t>
            </a:r>
            <a:r>
              <a:rPr lang="zh-TW" altLang="zh-TW" b="1" dirty="0"/>
              <a:t>志願</a:t>
            </a:r>
            <a:r>
              <a:rPr lang="zh-TW" altLang="en-US" b="1" dirty="0"/>
              <a:t>  </a:t>
            </a:r>
            <a:r>
              <a:rPr lang="en-US" altLang="zh-TW" b="1" dirty="0">
                <a:sym typeface="Wingdings" panose="05000000000000000000" pitchFamily="2" charset="2"/>
              </a:rPr>
              <a:t>1</a:t>
            </a:r>
            <a:r>
              <a:rPr lang="zh-TW" altLang="zh-TW" b="1" dirty="0"/>
              <a:t>分</a:t>
            </a:r>
            <a:endParaRPr lang="en-US" altLang="zh-TW" b="1" dirty="0"/>
          </a:p>
          <a:p>
            <a:pPr eaLnBrk="1" hangingPunct="1">
              <a:spcBef>
                <a:spcPct val="0"/>
              </a:spcBef>
              <a:defRPr/>
            </a:pPr>
            <a:endParaRPr lang="zh-TW" altLang="zh-TW" b="1" dirty="0"/>
          </a:p>
          <a:p>
            <a:pPr eaLnBrk="1" hangingPunct="1">
              <a:spcBef>
                <a:spcPct val="0"/>
              </a:spcBef>
              <a:defRPr/>
            </a:pPr>
            <a:endParaRPr lang="zh-TW" altLang="en-US" b="1" dirty="0"/>
          </a:p>
        </p:txBody>
      </p:sp>
      <p:sp>
        <p:nvSpPr>
          <p:cNvPr id="13315" name="投影片編號版面配置區 3"/>
          <p:cNvSpPr>
            <a:spLocks noGrp="1"/>
          </p:cNvSpPr>
          <p:nvPr>
            <p:ph type="sldNum" sz="quarter" idx="11"/>
          </p:nvPr>
        </p:nvSpPr>
        <p:spPr bwMode="auto">
          <a:xfrm>
            <a:off x="6627262" y="5480818"/>
            <a:ext cx="21336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fld id="{E2207178-3564-4814-8D65-11D3A7E90443}" type="slidenum">
              <a:rPr lang="en-US" altLang="zh-TW" sz="1200" smtClean="0">
                <a:solidFill>
                  <a:srgbClr val="0C3226"/>
                </a:solidFill>
                <a:latin typeface="Verdana" pitchFamily="34" charset="0"/>
              </a:rPr>
              <a:pPr eaLnBrk="1" hangingPunct="1"/>
              <a:t>16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6" name="Group 93"/>
          <p:cNvGraphicFramePr>
            <a:graphicFrameLocks noGrp="1"/>
          </p:cNvGraphicFramePr>
          <p:nvPr/>
        </p:nvGraphicFramePr>
        <p:xfrm>
          <a:off x="547137" y="4445768"/>
          <a:ext cx="7848600" cy="1379537"/>
        </p:xfrm>
        <a:graphic>
          <a:graphicData uri="http://schemas.openxmlformats.org/drawingml/2006/table">
            <a:tbl>
              <a:tblPr/>
              <a:tblGrid>
                <a:gridCol w="107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2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9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綜高科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1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9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框架 6"/>
          <p:cNvSpPr/>
          <p:nvPr/>
        </p:nvSpPr>
        <p:spPr>
          <a:xfrm>
            <a:off x="1625050" y="5404618"/>
            <a:ext cx="2798762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kumimoji="0" lang="zh-TW" altLang="en-US" b="1">
              <a:solidFill>
                <a:prstClr val="black"/>
              </a:solidFill>
            </a:endParaRPr>
          </a:p>
        </p:txBody>
      </p:sp>
      <p:sp>
        <p:nvSpPr>
          <p:cNvPr id="10" name="框架 9"/>
          <p:cNvSpPr/>
          <p:nvPr/>
        </p:nvSpPr>
        <p:spPr>
          <a:xfrm>
            <a:off x="4492075" y="5404618"/>
            <a:ext cx="2862262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kumimoji="0" lang="zh-TW" altLang="en-US" b="1">
              <a:solidFill>
                <a:prstClr val="black"/>
              </a:solidFill>
            </a:endParaRPr>
          </a:p>
        </p:txBody>
      </p:sp>
      <p:sp>
        <p:nvSpPr>
          <p:cNvPr id="13" name="框架 12"/>
          <p:cNvSpPr/>
          <p:nvPr/>
        </p:nvSpPr>
        <p:spPr>
          <a:xfrm>
            <a:off x="7438475" y="5406206"/>
            <a:ext cx="901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kumimoji="0" lang="zh-TW" altLang="en-US" b="1">
              <a:solidFill>
                <a:prstClr val="black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20151" y="6026918"/>
            <a:ext cx="4339882" cy="523875"/>
          </a:xfrm>
          <a:prstGeom prst="rect">
            <a:avLst/>
          </a:prstGeom>
          <a:noFill/>
          <a:ln w="50800">
            <a:solidFill>
              <a:srgbClr val="3319F5"/>
            </a:solidFill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kumimoji="0" lang="en-US" altLang="zh-TW" sz="28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</a:rPr>
              <a:t>※</a:t>
            </a:r>
            <a:r>
              <a:rPr kumimoji="0" lang="zh-TW" altLang="en-US" sz="28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</a:rPr>
              <a:t>普通科一校一科一志願</a:t>
            </a:r>
            <a:endParaRPr kumimoji="0" lang="zh-TW" altLang="en-US" sz="28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 bwMode="auto">
          <a:xfrm>
            <a:off x="323528" y="-15752"/>
            <a:ext cx="8437334" cy="7026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四、免試志願選填技巧</a:t>
            </a:r>
            <a:endParaRPr kumimoji="0"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220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93"/>
          <p:cNvGraphicFramePr>
            <a:graphicFrameLocks noGrp="1"/>
          </p:cNvGraphicFramePr>
          <p:nvPr/>
        </p:nvGraphicFramePr>
        <p:xfrm>
          <a:off x="584200" y="2168525"/>
          <a:ext cx="7848600" cy="1516064"/>
        </p:xfrm>
        <a:graphic>
          <a:graphicData uri="http://schemas.openxmlformats.org/drawingml/2006/table">
            <a:tbl>
              <a:tblPr/>
              <a:tblGrid>
                <a:gridCol w="107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2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03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武陵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/>
                      </a:r>
                      <a:b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</a:b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壢中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/>
                      </a:r>
                      <a:b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</a:b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桃高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新興</a:t>
                      </a:r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普通科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新興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英文科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新興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日文科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新興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國貿科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9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4553" name="文字方塊 10"/>
          <p:cNvSpPr txBox="1">
            <a:spLocks noChangeArrowheads="1"/>
          </p:cNvSpPr>
          <p:nvPr/>
        </p:nvSpPr>
        <p:spPr bwMode="auto">
          <a:xfrm>
            <a:off x="357188" y="1706563"/>
            <a:ext cx="67350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FF0000"/>
                </a:solidFill>
              </a:rPr>
              <a:t>範例</a:t>
            </a:r>
            <a:r>
              <a:rPr lang="en-US" altLang="zh-TW" sz="2400" dirty="0">
                <a:solidFill>
                  <a:srgbClr val="FF0000"/>
                </a:solidFill>
              </a:rPr>
              <a:t>:</a:t>
            </a:r>
            <a:r>
              <a:rPr lang="zh-TW" altLang="en-US" sz="2400" dirty="0">
                <a:solidFill>
                  <a:srgbClr val="FF0000"/>
                </a:solidFill>
              </a:rPr>
              <a:t>丙生 </a:t>
            </a:r>
            <a:r>
              <a:rPr lang="en-US" altLang="zh-TW" sz="2400" dirty="0">
                <a:solidFill>
                  <a:srgbClr val="FF0000"/>
                </a:solidFill>
              </a:rPr>
              <a:t>1A4B</a:t>
            </a:r>
            <a:r>
              <a:rPr lang="zh-TW" altLang="en-US" sz="2400" dirty="0">
                <a:solidFill>
                  <a:srgbClr val="FF0000"/>
                </a:solidFill>
              </a:rPr>
              <a:t>  個別序位 </a:t>
            </a:r>
            <a:r>
              <a:rPr lang="en-US" altLang="zh-TW" sz="2400" dirty="0">
                <a:solidFill>
                  <a:srgbClr val="FF0000"/>
                </a:solidFill>
              </a:rPr>
              <a:t>6000~6500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12" name="Group 93"/>
          <p:cNvGraphicFramePr>
            <a:graphicFrameLocks noGrp="1"/>
          </p:cNvGraphicFramePr>
          <p:nvPr/>
        </p:nvGraphicFramePr>
        <p:xfrm>
          <a:off x="542925" y="4328363"/>
          <a:ext cx="7848600" cy="1516064"/>
        </p:xfrm>
        <a:graphic>
          <a:graphicData uri="http://schemas.openxmlformats.org/drawingml/2006/table">
            <a:tbl>
              <a:tblPr/>
              <a:tblGrid>
                <a:gridCol w="107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2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03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/>
                        <a:t>新興</a:t>
                      </a:r>
                      <a:endParaRPr lang="en-US" altLang="zh-TW" sz="1800" dirty="0"/>
                    </a:p>
                    <a:p>
                      <a:pPr algn="ctr"/>
                      <a:r>
                        <a:rPr lang="zh-TW" altLang="en-US" sz="1800" dirty="0"/>
                        <a:t>普通科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新興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/>
                      </a:r>
                      <a:b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</a:b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觀光科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新興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日文科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新興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英文科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新興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國貿科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新興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/>
                      </a:r>
                      <a:b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</a:b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商經科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新興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/>
                      </a:r>
                      <a:b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</a:b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資處科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9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4592" name="文字方塊 12"/>
          <p:cNvSpPr txBox="1">
            <a:spLocks noChangeArrowheads="1"/>
          </p:cNvSpPr>
          <p:nvPr/>
        </p:nvSpPr>
        <p:spPr bwMode="auto">
          <a:xfrm>
            <a:off x="336550" y="3836988"/>
            <a:ext cx="697175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FF0000"/>
                </a:solidFill>
              </a:rPr>
              <a:t>範例</a:t>
            </a:r>
            <a:r>
              <a:rPr lang="en-US" altLang="zh-TW" sz="2400" dirty="0">
                <a:solidFill>
                  <a:srgbClr val="FF0000"/>
                </a:solidFill>
              </a:rPr>
              <a:t>:</a:t>
            </a:r>
            <a:r>
              <a:rPr lang="zh-TW" altLang="en-US" sz="2400" dirty="0">
                <a:solidFill>
                  <a:srgbClr val="FF0000"/>
                </a:solidFill>
              </a:rPr>
              <a:t>丁生 </a:t>
            </a:r>
            <a:r>
              <a:rPr lang="en-US" altLang="zh-TW" sz="2400" dirty="0">
                <a:solidFill>
                  <a:srgbClr val="FF0000"/>
                </a:solidFill>
              </a:rPr>
              <a:t>1A4B</a:t>
            </a:r>
            <a:r>
              <a:rPr lang="zh-TW" altLang="en-US" sz="2400" dirty="0">
                <a:solidFill>
                  <a:srgbClr val="FF0000"/>
                </a:solidFill>
              </a:rPr>
              <a:t>      個別序位 </a:t>
            </a:r>
            <a:r>
              <a:rPr lang="en-US" altLang="zh-TW" sz="2400" dirty="0">
                <a:solidFill>
                  <a:srgbClr val="FF0000"/>
                </a:solidFill>
              </a:rPr>
              <a:t>6000~6500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框架 13"/>
          <p:cNvSpPr/>
          <p:nvPr/>
        </p:nvSpPr>
        <p:spPr>
          <a:xfrm>
            <a:off x="1700213" y="3279775"/>
            <a:ext cx="2827337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框架 14"/>
          <p:cNvSpPr/>
          <p:nvPr/>
        </p:nvSpPr>
        <p:spPr>
          <a:xfrm>
            <a:off x="4632325" y="3271838"/>
            <a:ext cx="3736975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框架 15"/>
          <p:cNvSpPr/>
          <p:nvPr/>
        </p:nvSpPr>
        <p:spPr>
          <a:xfrm>
            <a:off x="1677988" y="5413375"/>
            <a:ext cx="777875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框架 16"/>
          <p:cNvSpPr/>
          <p:nvPr/>
        </p:nvSpPr>
        <p:spPr>
          <a:xfrm>
            <a:off x="2600325" y="5413375"/>
            <a:ext cx="777875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框架 17"/>
          <p:cNvSpPr/>
          <p:nvPr/>
        </p:nvSpPr>
        <p:spPr>
          <a:xfrm>
            <a:off x="3608388" y="5416550"/>
            <a:ext cx="1800225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框架 18"/>
          <p:cNvSpPr/>
          <p:nvPr/>
        </p:nvSpPr>
        <p:spPr>
          <a:xfrm>
            <a:off x="5495925" y="5386616"/>
            <a:ext cx="2895600" cy="48722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爆炸 2 1"/>
          <p:cNvSpPr/>
          <p:nvPr/>
        </p:nvSpPr>
        <p:spPr>
          <a:xfrm>
            <a:off x="5388025" y="2034275"/>
            <a:ext cx="1228725" cy="738187"/>
          </a:xfrm>
          <a:prstGeom prst="irregularSeal2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爆炸 2 19"/>
          <p:cNvSpPr/>
          <p:nvPr/>
        </p:nvSpPr>
        <p:spPr>
          <a:xfrm>
            <a:off x="1474788" y="4165600"/>
            <a:ext cx="1228725" cy="738188"/>
          </a:xfrm>
          <a:prstGeom prst="irregularSeal2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336550" y="928183"/>
            <a:ext cx="84963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r>
              <a:rPr kumimoji="0" lang="zh-TW" altLang="en-US" sz="3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技巧二：理想的</a:t>
            </a:r>
            <a:r>
              <a:rPr kumimoji="0" lang="zh-TW" altLang="en-US" sz="3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落點志願區</a:t>
            </a:r>
            <a:r>
              <a:rPr kumimoji="0" lang="zh-TW" altLang="en-US" sz="3200" b="1" dirty="0">
                <a:solidFill>
                  <a:srgbClr val="2A08A8"/>
                </a:solidFill>
                <a:latin typeface="標楷體" pitchFamily="65" charset="-120"/>
                <a:ea typeface="標楷體" pitchFamily="65" charset="-120"/>
              </a:rPr>
              <a:t>建議</a:t>
            </a:r>
            <a:r>
              <a:rPr kumimoji="0"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填前三志願 </a:t>
            </a: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563562" y="-454033"/>
            <a:ext cx="82692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altLang="zh-TW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4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免試入學填志願</a:t>
            </a:r>
            <a:r>
              <a:rPr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得高分技巧</a:t>
            </a:r>
            <a:r>
              <a:rPr lang="en-US" altLang="zh-TW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!!</a:t>
            </a:r>
            <a:endParaRPr lang="en-US" altLang="zh-TW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59822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9ACAF-33E4-46E0-B63F-34CE9A6260D8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484792"/>
              </p:ext>
            </p:extLst>
          </p:nvPr>
        </p:nvGraphicFramePr>
        <p:xfrm>
          <a:off x="0" y="0"/>
          <a:ext cx="9144001" cy="68580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8145">
                  <a:extLst>
                    <a:ext uri="{9D8B030D-6E8A-4147-A177-3AD203B41FA5}">
                      <a16:colId xmlns:a16="http://schemas.microsoft.com/office/drawing/2014/main" val="2926745800"/>
                    </a:ext>
                  </a:extLst>
                </a:gridCol>
                <a:gridCol w="1288473">
                  <a:extLst>
                    <a:ext uri="{9D8B030D-6E8A-4147-A177-3AD203B41FA5}">
                      <a16:colId xmlns:a16="http://schemas.microsoft.com/office/drawing/2014/main" val="2142160319"/>
                    </a:ext>
                  </a:extLst>
                </a:gridCol>
                <a:gridCol w="852054">
                  <a:extLst>
                    <a:ext uri="{9D8B030D-6E8A-4147-A177-3AD203B41FA5}">
                      <a16:colId xmlns:a16="http://schemas.microsoft.com/office/drawing/2014/main" val="4177410972"/>
                    </a:ext>
                  </a:extLst>
                </a:gridCol>
                <a:gridCol w="1330037">
                  <a:extLst>
                    <a:ext uri="{9D8B030D-6E8A-4147-A177-3AD203B41FA5}">
                      <a16:colId xmlns:a16="http://schemas.microsoft.com/office/drawing/2014/main" val="2059627867"/>
                    </a:ext>
                  </a:extLst>
                </a:gridCol>
                <a:gridCol w="852054">
                  <a:extLst>
                    <a:ext uri="{9D8B030D-6E8A-4147-A177-3AD203B41FA5}">
                      <a16:colId xmlns:a16="http://schemas.microsoft.com/office/drawing/2014/main" val="2470142010"/>
                    </a:ext>
                  </a:extLst>
                </a:gridCol>
                <a:gridCol w="1330037">
                  <a:extLst>
                    <a:ext uri="{9D8B030D-6E8A-4147-A177-3AD203B41FA5}">
                      <a16:colId xmlns:a16="http://schemas.microsoft.com/office/drawing/2014/main" val="2171739542"/>
                    </a:ext>
                  </a:extLst>
                </a:gridCol>
                <a:gridCol w="1080656">
                  <a:extLst>
                    <a:ext uri="{9D8B030D-6E8A-4147-A177-3AD203B41FA5}">
                      <a16:colId xmlns:a16="http://schemas.microsoft.com/office/drawing/2014/main" val="4243154358"/>
                    </a:ext>
                  </a:extLst>
                </a:gridCol>
                <a:gridCol w="1662545">
                  <a:extLst>
                    <a:ext uri="{9D8B030D-6E8A-4147-A177-3AD203B41FA5}">
                      <a16:colId xmlns:a16="http://schemas.microsoft.com/office/drawing/2014/main" val="813711794"/>
                    </a:ext>
                  </a:extLst>
                </a:gridCol>
              </a:tblGrid>
              <a:tr h="37643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111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110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111-110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4073350059"/>
                  </a:ext>
                </a:extLst>
              </a:tr>
              <a:tr h="22643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總分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類別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人數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累計人數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人數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累計人數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人數差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累計人數差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1403010068"/>
                  </a:ext>
                </a:extLst>
              </a:tr>
              <a:tr h="3764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30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5AOBOC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16065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16065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16222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16222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-157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-157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1452515832"/>
                  </a:ext>
                </a:extLst>
              </a:tr>
              <a:tr h="2264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28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4AIBOC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9687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25752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9552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25774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135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-22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4071839506"/>
                  </a:ext>
                </a:extLst>
              </a:tr>
              <a:tr h="2264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26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4AOBIC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10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25762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25786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-24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1399603053"/>
                  </a:ext>
                </a:extLst>
              </a:tr>
              <a:tr h="3764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26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3A2BOC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10128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35890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10101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35887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27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3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2089375090"/>
                  </a:ext>
                </a:extLst>
              </a:tr>
              <a:tr h="2264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24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3A1B1C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47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35937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40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35927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7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3396837889"/>
                  </a:ext>
                </a:extLst>
              </a:tr>
              <a:tr h="3764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24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2A3BOC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13363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49300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13093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49020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270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280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1545595074"/>
                  </a:ext>
                </a:extLst>
              </a:tr>
              <a:tr h="2264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3A0B2C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0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49300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0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49020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280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3907489418"/>
                  </a:ext>
                </a:extLst>
              </a:tr>
              <a:tr h="2264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2A2BIC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212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49512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179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49199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33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313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4092225039"/>
                  </a:ext>
                </a:extLst>
              </a:tr>
              <a:tr h="3764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1A4BOC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21560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71072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22060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71259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-500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-187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850144883"/>
                  </a:ext>
                </a:extLst>
              </a:tr>
              <a:tr h="2264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2A1B2C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4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71076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71260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3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-184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1375665041"/>
                  </a:ext>
                </a:extLst>
              </a:tr>
              <a:tr h="2264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1A3BIC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1613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72689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1504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72764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109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-75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3855312241"/>
                  </a:ext>
                </a:extLst>
              </a:tr>
              <a:tr h="3764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0A5BOC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46843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119532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49926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122690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-3083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-3158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3721824257"/>
                  </a:ext>
                </a:extLst>
              </a:tr>
              <a:tr h="2264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18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2AOB3C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119532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122690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0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-3158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1911991247"/>
                  </a:ext>
                </a:extLst>
              </a:tr>
              <a:tr h="2264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18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1A2B2C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218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119750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212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122902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6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-3152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3589391608"/>
                  </a:ext>
                </a:extLst>
              </a:tr>
              <a:tr h="3764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18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OA4BIC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21861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141611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22084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144986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-223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-3375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4162850679"/>
                  </a:ext>
                </a:extLst>
              </a:tr>
              <a:tr h="2264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16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1AIB3C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59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141670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54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145040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5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-3370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1110067012"/>
                  </a:ext>
                </a:extLst>
              </a:tr>
              <a:tr h="3764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16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OA3B2C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15113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156783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15003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160043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110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-3260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248605599"/>
                  </a:ext>
                </a:extLst>
              </a:tr>
              <a:tr h="2264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14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1AOB4C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29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156812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42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160085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-13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-3273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3954871975"/>
                  </a:ext>
                </a:extLst>
              </a:tr>
              <a:tr h="3764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14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OA2B3C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11563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168375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12341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172426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-778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-4051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4247548510"/>
                  </a:ext>
                </a:extLst>
              </a:tr>
              <a:tr h="3764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OAIB4C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9957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178332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11424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183850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-1467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-5518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358839194"/>
                  </a:ext>
                </a:extLst>
              </a:tr>
              <a:tr h="3764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OAOB5C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13170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191502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14518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198368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>
                          <a:effectLst/>
                        </a:rPr>
                        <a:t>-1348</a:t>
                      </a:r>
                      <a:endParaRPr lang="en-US" altLang="zh-TW" sz="14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</a:rPr>
                        <a:t>-6866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963" marR="5963" marT="5963" marB="0" anchor="ctr"/>
                </a:tc>
                <a:extLst>
                  <a:ext uri="{0D108BD9-81ED-4DB2-BD59-A6C34878D82A}">
                    <a16:rowId xmlns:a16="http://schemas.microsoft.com/office/drawing/2014/main" val="3842035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844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9ACAF-33E4-46E0-B63F-34CE9A6260D8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634"/>
            <a:ext cx="8782455" cy="658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2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01" y="527051"/>
            <a:ext cx="2663825" cy="60113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defRPr/>
            </a:pPr>
            <a:r>
              <a:rPr lang="zh-TW" altLang="en-US" sz="5400" dirty="0">
                <a:solidFill>
                  <a:srgbClr val="3319F5"/>
                </a:solidFill>
              </a:rPr>
              <a:t>大  綱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720973" y="980728"/>
            <a:ext cx="820688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zh-TW" altLang="en-US" sz="4400" dirty="0">
                <a:solidFill>
                  <a:srgbClr val="3319F5"/>
                </a:solidFill>
              </a:rPr>
              <a:t>一、免試重要日程</a:t>
            </a:r>
            <a:endParaRPr lang="en-US" altLang="zh-TW" sz="4400" dirty="0">
              <a:solidFill>
                <a:srgbClr val="3319F5"/>
              </a:solidFill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None/>
            </a:pPr>
            <a:r>
              <a:rPr lang="zh-TW" altLang="en-US" sz="4400" dirty="0">
                <a:solidFill>
                  <a:srgbClr val="3319F5"/>
                </a:solidFill>
              </a:rPr>
              <a:t>二、選填志願前的觀念</a:t>
            </a:r>
            <a:endParaRPr lang="en-US" altLang="zh-TW" sz="4400" dirty="0">
              <a:solidFill>
                <a:srgbClr val="3319F5"/>
              </a:solidFill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None/>
            </a:pPr>
            <a:r>
              <a:rPr lang="zh-TW" altLang="en-US" sz="4400" dirty="0">
                <a:solidFill>
                  <a:srgbClr val="3319F5"/>
                </a:solidFill>
              </a:rPr>
              <a:t>三、桃連區免試積分及比序說明</a:t>
            </a:r>
            <a:endParaRPr lang="en-US" altLang="zh-TW" sz="4400" dirty="0">
              <a:solidFill>
                <a:srgbClr val="3319F5"/>
              </a:solidFill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zh-TW" altLang="en-US" sz="4400" dirty="0">
                <a:solidFill>
                  <a:srgbClr val="3319F5"/>
                </a:solidFill>
              </a:rPr>
              <a:t>四、免試志願選填技巧</a:t>
            </a:r>
            <a:endParaRPr lang="en-US" altLang="zh-TW" sz="4400" dirty="0">
              <a:solidFill>
                <a:srgbClr val="3319F5"/>
              </a:solidFill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zh-TW" altLang="en-US" sz="4400" dirty="0">
                <a:solidFill>
                  <a:srgbClr val="3319F5"/>
                </a:solidFill>
              </a:rPr>
              <a:t>五、免試志願選填流程</a:t>
            </a:r>
            <a:endParaRPr lang="en-US" altLang="zh-TW" sz="4400" dirty="0">
              <a:solidFill>
                <a:srgbClr val="3319F5"/>
              </a:solidFill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kumimoji="0" lang="zh-TW" altLang="en-US" sz="4400" dirty="0">
                <a:solidFill>
                  <a:srgbClr val="3319F5"/>
                </a:solidFill>
              </a:rPr>
              <a:t>六、小叮嚀</a:t>
            </a:r>
          </a:p>
        </p:txBody>
      </p:sp>
    </p:spTree>
    <p:extLst>
      <p:ext uri="{BB962C8B-B14F-4D97-AF65-F5344CB8AC3E}">
        <p14:creationId xmlns:p14="http://schemas.microsoft.com/office/powerpoint/2010/main" val="40757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9ACAF-33E4-46E0-B63F-34CE9A6260D8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7"/>
          <a:stretch/>
        </p:blipFill>
        <p:spPr>
          <a:xfrm>
            <a:off x="22772" y="2844"/>
            <a:ext cx="9171013" cy="68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9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9ACAF-33E4-46E0-B63F-34CE9A6260D8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30580" t="16696" r="28603" b="11367"/>
          <a:stretch/>
        </p:blipFill>
        <p:spPr>
          <a:xfrm>
            <a:off x="161764" y="0"/>
            <a:ext cx="8820471" cy="685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3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5379" t="17070" r="27915" b="4638"/>
          <a:stretch/>
        </p:blipFill>
        <p:spPr>
          <a:xfrm>
            <a:off x="0" y="15240"/>
            <a:ext cx="9144000" cy="682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7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4674" t="23589" r="26041" b="10699"/>
          <a:stretch/>
        </p:blipFill>
        <p:spPr>
          <a:xfrm>
            <a:off x="1218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5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17F32FA-DEAC-47BB-9956-81D612617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6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884B949-C75C-431D-A2B0-D1DC7C28B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66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9FA7217-9427-418C-AC26-BB2587B22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66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67644" y="4797152"/>
            <a:ext cx="6858000" cy="16557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061" t="31305" r="50695" b="19859"/>
          <a:stretch/>
        </p:blipFill>
        <p:spPr>
          <a:xfrm>
            <a:off x="491627" y="1030288"/>
            <a:ext cx="3979434" cy="549505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74"/>
          <a:stretch/>
        </p:blipFill>
        <p:spPr>
          <a:xfrm>
            <a:off x="0" y="-1"/>
            <a:ext cx="9180512" cy="103028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49013" t="30380" r="28115" b="10079"/>
          <a:stretch/>
        </p:blipFill>
        <p:spPr>
          <a:xfrm>
            <a:off x="4481289" y="1015941"/>
            <a:ext cx="4348382" cy="552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02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74"/>
          <a:stretch/>
        </p:blipFill>
        <p:spPr>
          <a:xfrm>
            <a:off x="0" y="-1"/>
            <a:ext cx="9180512" cy="90872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25719" t="22602" r="50494" b="7289"/>
          <a:stretch/>
        </p:blipFill>
        <p:spPr>
          <a:xfrm>
            <a:off x="755576" y="908720"/>
            <a:ext cx="4032448" cy="584970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l="49177" t="29279" r="27332" b="7289"/>
          <a:stretch/>
        </p:blipFill>
        <p:spPr>
          <a:xfrm>
            <a:off x="4788024" y="914438"/>
            <a:ext cx="3960440" cy="579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80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圖片 6"/>
          <p:cNvPicPr>
            <a:picLocks noChangeAspect="1"/>
          </p:cNvPicPr>
          <p:nvPr/>
        </p:nvPicPr>
        <p:blipFill>
          <a:blip r:embed="rId3"/>
          <a:srcRect l="8510" t="23499" r="8421" b="27028"/>
          <a:stretch>
            <a:fillRect/>
          </a:stretch>
        </p:blipFill>
        <p:spPr bwMode="auto">
          <a:xfrm>
            <a:off x="0" y="-30163"/>
            <a:ext cx="9144000" cy="687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7092950" y="4108450"/>
            <a:ext cx="1727200" cy="10144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個別序位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4236~4485</a:t>
            </a:r>
          </a:p>
        </p:txBody>
      </p:sp>
      <p:sp>
        <p:nvSpPr>
          <p:cNvPr id="6" name="矩形 5"/>
          <p:cNvSpPr/>
          <p:nvPr/>
        </p:nvSpPr>
        <p:spPr>
          <a:xfrm>
            <a:off x="107950" y="3021013"/>
            <a:ext cx="4321175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945188" y="5516563"/>
            <a:ext cx="3168650" cy="12176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zh-TW" sz="3200" b="1" dirty="0">
                <a:solidFill>
                  <a:srgbClr val="FF0000"/>
                </a:solidFill>
              </a:rPr>
              <a:t>2A3B</a:t>
            </a:r>
            <a:r>
              <a:rPr lang="zh-TW" altLang="en-US" sz="3200" b="1" dirty="0">
                <a:solidFill>
                  <a:srgbClr val="FF0000"/>
                </a:solidFill>
              </a:rPr>
              <a:t>有錄取</a:t>
            </a:r>
            <a:endParaRPr lang="en-US" altLang="zh-TW" sz="3200" b="1" dirty="0">
              <a:solidFill>
                <a:srgbClr val="FF0000"/>
              </a:solidFill>
            </a:endParaRPr>
          </a:p>
          <a:p>
            <a:pPr eaLnBrk="0" hangingPunct="0">
              <a:defRPr/>
            </a:pPr>
            <a:r>
              <a:rPr lang="zh-TW" altLang="en-US" sz="2400" b="1" dirty="0">
                <a:solidFill>
                  <a:srgbClr val="0000CC"/>
                </a:solidFill>
              </a:rPr>
              <a:t>志願未能務實填寫</a:t>
            </a:r>
          </a:p>
        </p:txBody>
      </p:sp>
      <p:sp>
        <p:nvSpPr>
          <p:cNvPr id="7" name="矩形 6"/>
          <p:cNvSpPr/>
          <p:nvPr/>
        </p:nvSpPr>
        <p:spPr>
          <a:xfrm>
            <a:off x="1624013" y="798513"/>
            <a:ext cx="4100512" cy="1825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71906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5874" y="116632"/>
            <a:ext cx="8856984" cy="864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zh-TW" alt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一、免試重要日程</a:t>
            </a:r>
            <a:endParaRPr lang="en-US" altLang="zh-TW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645200"/>
              </p:ext>
            </p:extLst>
          </p:nvPr>
        </p:nvGraphicFramePr>
        <p:xfrm>
          <a:off x="165874" y="794983"/>
          <a:ext cx="8856984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9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7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事項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97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6/9(</a:t>
                      </a:r>
                      <a:r>
                        <a:rPr lang="zh-TW" altLang="en-US" sz="3200" b="1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</a:t>
                      </a:r>
                      <a:r>
                        <a:rPr lang="en-US" altLang="zh-TW" sz="3200" b="1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200" b="1" dirty="0">
                        <a:solidFill>
                          <a:srgbClr val="3319F5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公告會考成績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703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6/21(</a:t>
                      </a:r>
                      <a:r>
                        <a:rPr lang="zh-TW" altLang="en-US" sz="3200" b="1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</a:t>
                      </a:r>
                      <a:r>
                        <a:rPr lang="en-US" altLang="zh-TW" sz="3200" b="1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en-US" altLang="zh-TW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中午</a:t>
                      </a:r>
                      <a:r>
                        <a:rPr lang="en-US" altLang="zh-TW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12:00</a:t>
                      </a:r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後</a:t>
                      </a:r>
                      <a:r>
                        <a:rPr lang="en-US" altLang="zh-TW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至</a:t>
                      </a:r>
                      <a:endParaRPr lang="en-US" altLang="zh-TW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400" b="1" kern="1200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註冊組</a:t>
                      </a:r>
                      <a:endParaRPr lang="en-US" altLang="zh-TW" sz="2400" b="1" kern="1200" dirty="0">
                        <a:solidFill>
                          <a:srgbClr val="3319F5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algn="ctr"/>
                      <a:r>
                        <a:rPr lang="zh-TW" altLang="en-US" sz="2400" b="1" kern="1200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公告時間</a:t>
                      </a:r>
                      <a:r>
                        <a:rPr lang="zh-TW" altLang="en-US" sz="3200" b="1" kern="1200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止</a:t>
                      </a:r>
                      <a:r>
                        <a:rPr lang="en-US" altLang="zh-TW" sz="3200" b="1" kern="1200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/>
                      </a:r>
                      <a:br>
                        <a:rPr lang="en-US" altLang="zh-TW" sz="3200" b="1" kern="1200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</a:b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>
                          <a:solidFill>
                            <a:srgbClr val="3319F5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1.</a:t>
                      </a:r>
                      <a:r>
                        <a:rPr lang="zh-TW" altLang="en-US" sz="3200" b="1" dirty="0">
                          <a:solidFill>
                            <a:srgbClr val="3319F5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免試入學</a:t>
                      </a:r>
                      <a:r>
                        <a:rPr lang="en-US" altLang="zh-TW" sz="3200" b="1" dirty="0">
                          <a:solidFill>
                            <a:srgbClr val="3319F5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lang="en-US" altLang="zh-TW" sz="3200" b="1" dirty="0">
                          <a:solidFill>
                            <a:srgbClr val="3319F5"/>
                          </a:solidFill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lang="en-US" altLang="zh-TW" sz="3200" b="1" dirty="0">
                          <a:solidFill>
                            <a:srgbClr val="3319F5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(1)</a:t>
                      </a:r>
                      <a:r>
                        <a:rPr lang="zh-TW" altLang="en-US" sz="3200" b="1" u="sng" dirty="0">
                          <a:solidFill>
                            <a:srgbClr val="3319F5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公告實際招生名額</a:t>
                      </a:r>
                      <a:r>
                        <a:rPr lang="en-US" altLang="zh-TW" sz="3200" b="1" u="sng" dirty="0">
                          <a:solidFill>
                            <a:srgbClr val="3319F5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sz="2400" b="1" u="sng" dirty="0">
                          <a:solidFill>
                            <a:srgbClr val="0BD924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扣除高職特招、直</a:t>
                      </a:r>
                      <a:r>
                        <a:rPr lang="en-US" altLang="zh-TW" sz="2400" b="1" u="sng" dirty="0">
                          <a:solidFill>
                            <a:srgbClr val="0BD924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lang="en-US" altLang="zh-TW" sz="2400" b="1" u="sng" dirty="0">
                          <a:solidFill>
                            <a:srgbClr val="0BD924"/>
                          </a:solidFill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lang="zh-TW" altLang="en-US" sz="2400" b="1" u="sng" dirty="0">
                          <a:solidFill>
                            <a:srgbClr val="0BD924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   升、實用技能、技優甄審、安置等已報到人數</a:t>
                      </a:r>
                      <a:r>
                        <a:rPr lang="en-US" altLang="zh-TW" sz="3200" b="1" u="sng" dirty="0">
                          <a:solidFill>
                            <a:srgbClr val="3319F5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br>
                        <a:rPr lang="en-US" altLang="zh-TW" sz="3200" b="1" u="sng" dirty="0">
                          <a:solidFill>
                            <a:srgbClr val="3319F5"/>
                          </a:solidFill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lang="en-US" altLang="zh-TW" sz="3200" b="1" dirty="0">
                          <a:solidFill>
                            <a:srgbClr val="3319F5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(2)</a:t>
                      </a:r>
                      <a:r>
                        <a:rPr lang="zh-TW" altLang="en-US" sz="3200" b="1" u="sng" dirty="0">
                          <a:solidFill>
                            <a:srgbClr val="3319F5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公告個人序位查詢</a:t>
                      </a:r>
                      <a:r>
                        <a:rPr lang="en-US" altLang="zh-TW" sz="3200" b="1" dirty="0">
                          <a:solidFill>
                            <a:srgbClr val="3319F5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lang="en-US" altLang="zh-TW" sz="3200" b="1" dirty="0">
                          <a:solidFill>
                            <a:srgbClr val="3319F5"/>
                          </a:solidFill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lang="en-US" altLang="zh-TW" sz="3200" b="1" dirty="0">
                          <a:solidFill>
                            <a:srgbClr val="3319F5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(3)</a:t>
                      </a:r>
                      <a:r>
                        <a:rPr lang="zh-TW" altLang="en-US" sz="3200" b="1" u="sng" dirty="0">
                          <a:solidFill>
                            <a:srgbClr val="3319F5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網路選填志願</a:t>
                      </a:r>
                      <a:endParaRPr lang="en-US" altLang="zh-TW" sz="2400" b="1" dirty="0">
                        <a:solidFill>
                          <a:srgbClr val="0BD924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en-US" altLang="zh-TW" sz="3200" b="1" kern="1200" dirty="0">
                          <a:solidFill>
                            <a:srgbClr val="3319F5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(4)</a:t>
                      </a:r>
                      <a:r>
                        <a:rPr lang="zh-TW" altLang="en-US" sz="3200" b="1" u="sng" kern="1200" dirty="0">
                          <a:solidFill>
                            <a:srgbClr val="3319F5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報名表簽名完成報名</a:t>
                      </a:r>
                      <a:endParaRPr lang="en-US" altLang="zh-TW" sz="2400" b="1" dirty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7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1" kern="1200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7/11(</a:t>
                      </a:r>
                      <a:r>
                        <a:rPr lang="zh-TW" altLang="en-US" sz="3200" b="1" kern="1200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二</a:t>
                      </a:r>
                      <a:r>
                        <a:rPr lang="en-US" altLang="zh-TW" sz="3200" b="1" kern="1200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免試入學錄取公告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57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1" kern="1200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7/14(</a:t>
                      </a:r>
                      <a:r>
                        <a:rPr lang="zh-TW" altLang="en-US" sz="3200" b="1" kern="1200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五</a:t>
                      </a:r>
                      <a:r>
                        <a:rPr lang="en-US" altLang="zh-TW" sz="3200" b="1" kern="1200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br>
                        <a:rPr lang="en-US" altLang="zh-TW" sz="3200" b="1" kern="1200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</a:br>
                      <a:r>
                        <a:rPr lang="en-US" altLang="zh-TW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9:00~11:00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3319F5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免試入學報到期限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355976" y="6459961"/>
            <a:ext cx="6662779" cy="43204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說明：實際日程以配合國中規定時程為主</a:t>
            </a:r>
            <a:endParaRPr lang="en-US" altLang="zh-TW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104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6" descr="Capture_2018_02_25_15_01_04_6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5436096" y="2735352"/>
            <a:ext cx="3384872" cy="286232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5B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未錄取，寫作未滿分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46.80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％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~47.23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％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11006~11107</a:t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雖善用同群連續填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但志願填寫不務實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795442" y="844303"/>
            <a:ext cx="1448965" cy="2613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916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5" descr="Capture_2016_02_29_17_19_16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5651500" y="4221163"/>
            <a:ext cx="3024188" cy="230832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5B++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未錄取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個別序位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30.41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~30.85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8468~8592</a:t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未能填寫理想校科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476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6" descr="Capture_2018_02_25_14_53_06_7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5148263" y="4149725"/>
            <a:ext cx="3887787" cy="2062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33.36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~33.81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7845~7952</a:t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善用同群連續填同分</a:t>
            </a:r>
            <a:endParaRPr lang="en-US" altLang="zh-TW" sz="32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4756" name="Rectangle 7"/>
          <p:cNvSpPr>
            <a:spLocks noChangeArrowheads="1"/>
          </p:cNvSpPr>
          <p:nvPr/>
        </p:nvSpPr>
        <p:spPr bwMode="auto">
          <a:xfrm>
            <a:off x="0" y="4941888"/>
            <a:ext cx="4067175" cy="7191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4757" name="Rectangle 8"/>
          <p:cNvSpPr>
            <a:spLocks noChangeArrowheads="1"/>
          </p:cNvSpPr>
          <p:nvPr/>
        </p:nvSpPr>
        <p:spPr bwMode="auto">
          <a:xfrm>
            <a:off x="4021138" y="3292475"/>
            <a:ext cx="479425" cy="504825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>
            <a:prstShdw prst="shdw17" dist="17961" dir="2700000">
              <a:srgbClr val="00007A">
                <a:alpha val="50000"/>
              </a:srgbClr>
            </a:prst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4758" name="Rectangle 8"/>
          <p:cNvSpPr>
            <a:spLocks noChangeArrowheads="1"/>
          </p:cNvSpPr>
          <p:nvPr/>
        </p:nvSpPr>
        <p:spPr bwMode="auto">
          <a:xfrm>
            <a:off x="4038600" y="3890963"/>
            <a:ext cx="479425" cy="1666875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>
            <a:prstShdw prst="shdw17" dist="17961" dir="2700000">
              <a:srgbClr val="00007A">
                <a:alpha val="50000"/>
              </a:srgbClr>
            </a:prst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4759" name="Rectangle 8"/>
          <p:cNvSpPr>
            <a:spLocks noChangeArrowheads="1"/>
          </p:cNvSpPr>
          <p:nvPr/>
        </p:nvSpPr>
        <p:spPr bwMode="auto">
          <a:xfrm>
            <a:off x="4038600" y="5686425"/>
            <a:ext cx="479425" cy="1050925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>
            <a:prstShdw prst="shdw17" dist="17961" dir="2700000">
              <a:srgbClr val="00007A">
                <a:alpha val="50000"/>
              </a:srgbClr>
            </a:prstShdw>
          </a:effectLst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035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183140"/>
              </p:ext>
            </p:extLst>
          </p:nvPr>
        </p:nvGraphicFramePr>
        <p:xfrm>
          <a:off x="251520" y="2636912"/>
          <a:ext cx="8728073" cy="1428441"/>
        </p:xfrm>
        <a:graphic>
          <a:graphicData uri="http://schemas.openxmlformats.org/drawingml/2006/table">
            <a:tbl>
              <a:tblPr/>
              <a:tblGrid>
                <a:gridCol w="1236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0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14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10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10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10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10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7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34254" marB="342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34254" marB="342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34254" marB="342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34254" marB="342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34254" marB="342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34254" marB="342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34254" marB="342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34254" marB="342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34254" marB="342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新興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國貿科</a:t>
                      </a:r>
                    </a:p>
                  </a:txBody>
                  <a:tcPr marT="34254" marB="342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新興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商經科</a:t>
                      </a:r>
                    </a:p>
                  </a:txBody>
                  <a:tcPr marT="34254" marB="342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新興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電商科</a:t>
                      </a:r>
                    </a:p>
                  </a:txBody>
                  <a:tcPr marT="34254" marB="342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新興</a:t>
                      </a:r>
                      <a:endParaRPr lang="en-US" altLang="zh-TW" sz="2000" dirty="0"/>
                    </a:p>
                    <a:p>
                      <a:pPr algn="ctr"/>
                      <a:r>
                        <a:rPr lang="zh-TW" altLang="en-US" sz="2000" dirty="0"/>
                        <a:t>資處科</a:t>
                      </a:r>
                    </a:p>
                  </a:txBody>
                  <a:tcPr marT="34254" marB="342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壢商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國貿科</a:t>
                      </a:r>
                    </a:p>
                  </a:txBody>
                  <a:tcPr marT="34254" marB="342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壽山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國貿科</a:t>
                      </a:r>
                    </a:p>
                  </a:txBody>
                  <a:tcPr marT="34254" marB="342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壢商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資處科</a:t>
                      </a:r>
                    </a:p>
                  </a:txBody>
                  <a:tcPr marT="34254" marB="342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8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34254" marB="342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34254" marB="342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34254" marB="342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34254" marB="342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34254" marB="342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34254" marB="342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34254" marB="342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34254" marB="342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592809"/>
              </p:ext>
            </p:extLst>
          </p:nvPr>
        </p:nvGraphicFramePr>
        <p:xfrm>
          <a:off x="283495" y="4863209"/>
          <a:ext cx="8728075" cy="1424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9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8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98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98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98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98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18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志願順序</a:t>
                      </a:r>
                    </a:p>
                  </a:txBody>
                  <a:tcPr marL="91424" marR="91424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24" marR="91424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24" marR="91424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24" marR="91424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24" marR="91424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24" marR="91424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24" marR="91424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24" marR="91424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1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校、科</a:t>
                      </a:r>
                    </a:p>
                  </a:txBody>
                  <a:tcPr marL="91424" marR="91424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新興</a:t>
                      </a:r>
                      <a:r>
                        <a:rPr lang="en-US" altLang="zh-TW" sz="2000" dirty="0"/>
                        <a:t/>
                      </a:r>
                      <a:br>
                        <a:rPr lang="en-US" altLang="zh-TW" sz="2000" dirty="0"/>
                      </a:br>
                      <a:r>
                        <a:rPr lang="zh-TW" altLang="en-US" sz="2000" dirty="0"/>
                        <a:t>資處科</a:t>
                      </a:r>
                    </a:p>
                  </a:txBody>
                  <a:tcPr marL="91424" marR="91424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新興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商經科</a:t>
                      </a:r>
                    </a:p>
                  </a:txBody>
                  <a:tcPr marL="91424" marR="91424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新興</a:t>
                      </a:r>
                      <a:endParaRPr lang="en-US" altLang="zh-TW" sz="2000" dirty="0"/>
                    </a:p>
                    <a:p>
                      <a:pPr algn="ctr"/>
                      <a:r>
                        <a:rPr lang="zh-TW" altLang="en-US" sz="2000" dirty="0"/>
                        <a:t>電商科</a:t>
                      </a:r>
                    </a:p>
                  </a:txBody>
                  <a:tcPr marL="91424" marR="91424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新興</a:t>
                      </a:r>
                      <a:endParaRPr lang="en-US" altLang="zh-TW" sz="2000" dirty="0"/>
                    </a:p>
                    <a:p>
                      <a:pPr algn="ctr"/>
                      <a:r>
                        <a:rPr lang="zh-TW" altLang="en-US" sz="2000" dirty="0"/>
                        <a:t>日文科</a:t>
                      </a:r>
                    </a:p>
                  </a:txBody>
                  <a:tcPr marL="91424" marR="91424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新興</a:t>
                      </a:r>
                      <a:endParaRPr lang="en-US" altLang="zh-TW" sz="2000" dirty="0"/>
                    </a:p>
                    <a:p>
                      <a:pPr algn="ctr"/>
                      <a:r>
                        <a:rPr lang="zh-TW" altLang="en-US" sz="2000" dirty="0"/>
                        <a:t>廣設科</a:t>
                      </a:r>
                    </a:p>
                  </a:txBody>
                  <a:tcPr marL="91424" marR="91424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新興</a:t>
                      </a:r>
                      <a:endParaRPr lang="en-US" altLang="zh-TW" sz="2000" dirty="0"/>
                    </a:p>
                    <a:p>
                      <a:pPr algn="ctr"/>
                      <a:r>
                        <a:rPr lang="zh-TW" altLang="en-US" sz="2000" dirty="0"/>
                        <a:t>國貿科</a:t>
                      </a:r>
                    </a:p>
                  </a:txBody>
                  <a:tcPr marL="91424" marR="91424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壢商</a:t>
                      </a:r>
                      <a:endParaRPr lang="en-US" altLang="zh-TW" sz="2000" dirty="0"/>
                    </a:p>
                    <a:p>
                      <a:pPr algn="ctr"/>
                      <a:r>
                        <a:rPr lang="zh-TW" altLang="en-US" sz="2000" dirty="0"/>
                        <a:t>國貿科</a:t>
                      </a:r>
                    </a:p>
                  </a:txBody>
                  <a:tcPr marL="91424" marR="91424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8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志願積分</a:t>
                      </a:r>
                    </a:p>
                  </a:txBody>
                  <a:tcPr marL="91424" marR="91424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15</a:t>
                      </a:r>
                      <a:endParaRPr lang="zh-TW" altLang="en-US" sz="2000" dirty="0"/>
                    </a:p>
                  </a:txBody>
                  <a:tcPr marL="91424" marR="91424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15</a:t>
                      </a:r>
                      <a:endParaRPr lang="zh-TW" altLang="en-US" sz="2000" dirty="0"/>
                    </a:p>
                  </a:txBody>
                  <a:tcPr marL="91424" marR="91424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15</a:t>
                      </a:r>
                      <a:endParaRPr lang="zh-TW" altLang="en-US" sz="2000" dirty="0"/>
                    </a:p>
                  </a:txBody>
                  <a:tcPr marL="91424" marR="91424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15</a:t>
                      </a:r>
                      <a:endParaRPr lang="zh-TW" altLang="en-US" sz="2000" dirty="0"/>
                    </a:p>
                  </a:txBody>
                  <a:tcPr marL="91424" marR="91424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15</a:t>
                      </a:r>
                      <a:endParaRPr lang="zh-TW" altLang="en-US" sz="2000" dirty="0"/>
                    </a:p>
                  </a:txBody>
                  <a:tcPr marL="91424" marR="91424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12</a:t>
                      </a:r>
                      <a:endParaRPr lang="zh-TW" altLang="en-US" sz="2000" dirty="0"/>
                    </a:p>
                  </a:txBody>
                  <a:tcPr marL="91424" marR="91424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12</a:t>
                      </a:r>
                      <a:endParaRPr lang="zh-TW" altLang="en-US" sz="2000" dirty="0"/>
                    </a:p>
                  </a:txBody>
                  <a:tcPr marL="91424" marR="91424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框架 6"/>
          <p:cNvSpPr/>
          <p:nvPr/>
        </p:nvSpPr>
        <p:spPr>
          <a:xfrm>
            <a:off x="1566195" y="3686766"/>
            <a:ext cx="7269258" cy="3785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框架 7"/>
          <p:cNvSpPr/>
          <p:nvPr/>
        </p:nvSpPr>
        <p:spPr>
          <a:xfrm>
            <a:off x="1598171" y="5951690"/>
            <a:ext cx="2879725" cy="32385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 sz="2000">
              <a:solidFill>
                <a:prstClr val="black"/>
              </a:solidFill>
            </a:endParaRPr>
          </a:p>
        </p:txBody>
      </p:sp>
      <p:sp>
        <p:nvSpPr>
          <p:cNvPr id="9" name="框架 8"/>
          <p:cNvSpPr/>
          <p:nvPr/>
        </p:nvSpPr>
        <p:spPr>
          <a:xfrm>
            <a:off x="4801074" y="5939733"/>
            <a:ext cx="935037" cy="32385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 sz="2000">
              <a:solidFill>
                <a:prstClr val="black"/>
              </a:solidFill>
            </a:endParaRPr>
          </a:p>
        </p:txBody>
      </p:sp>
      <p:sp>
        <p:nvSpPr>
          <p:cNvPr id="10" name="框架 9"/>
          <p:cNvSpPr/>
          <p:nvPr/>
        </p:nvSpPr>
        <p:spPr>
          <a:xfrm>
            <a:off x="5936011" y="5937628"/>
            <a:ext cx="890588" cy="32385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 sz="2000">
              <a:solidFill>
                <a:prstClr val="black"/>
              </a:solidFill>
            </a:endParaRPr>
          </a:p>
        </p:txBody>
      </p:sp>
      <p:sp>
        <p:nvSpPr>
          <p:cNvPr id="11" name="框架 10"/>
          <p:cNvSpPr/>
          <p:nvPr/>
        </p:nvSpPr>
        <p:spPr>
          <a:xfrm>
            <a:off x="6924007" y="5929591"/>
            <a:ext cx="2055587" cy="32385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 sz="2000">
              <a:solidFill>
                <a:prstClr val="black"/>
              </a:solidFill>
            </a:endParaRPr>
          </a:p>
        </p:txBody>
      </p:sp>
      <p:sp>
        <p:nvSpPr>
          <p:cNvPr id="12" name="文字方塊 1"/>
          <p:cNvSpPr txBox="1">
            <a:spLocks noChangeArrowheads="1"/>
          </p:cNvSpPr>
          <p:nvPr/>
        </p:nvSpPr>
        <p:spPr bwMode="auto">
          <a:xfrm>
            <a:off x="299145" y="2192363"/>
            <a:ext cx="158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FF0000"/>
                </a:solidFill>
              </a:rPr>
              <a:t>範例</a:t>
            </a:r>
            <a:r>
              <a:rPr lang="en-US" altLang="zh-TW" sz="2400">
                <a:solidFill>
                  <a:srgbClr val="FF0000"/>
                </a:solidFill>
              </a:rPr>
              <a:t>1:</a:t>
            </a:r>
            <a:endParaRPr lang="zh-TW" altLang="en-US" sz="2400">
              <a:solidFill>
                <a:srgbClr val="FF0000"/>
              </a:solidFill>
            </a:endParaRPr>
          </a:p>
        </p:txBody>
      </p:sp>
      <p:sp>
        <p:nvSpPr>
          <p:cNvPr id="13" name="文字方塊 21"/>
          <p:cNvSpPr txBox="1">
            <a:spLocks noChangeArrowheads="1"/>
          </p:cNvSpPr>
          <p:nvPr/>
        </p:nvSpPr>
        <p:spPr bwMode="auto">
          <a:xfrm>
            <a:off x="331119" y="4377558"/>
            <a:ext cx="1168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FF0000"/>
                </a:solidFill>
              </a:rPr>
              <a:t>範例</a:t>
            </a:r>
            <a:r>
              <a:rPr lang="en-US" altLang="zh-TW" sz="2400" dirty="0">
                <a:solidFill>
                  <a:srgbClr val="FF0000"/>
                </a:solidFill>
              </a:rPr>
              <a:t>2: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17912"/>
              </p:ext>
            </p:extLst>
          </p:nvPr>
        </p:nvGraphicFramePr>
        <p:xfrm>
          <a:off x="4741419" y="4867821"/>
          <a:ext cx="4270148" cy="1424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4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0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84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1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新興</a:t>
                      </a:r>
                      <a:endParaRPr lang="en-US" altLang="zh-TW" sz="2000" dirty="0"/>
                    </a:p>
                    <a:p>
                      <a:pPr algn="ctr"/>
                      <a:r>
                        <a:rPr lang="zh-TW" altLang="en-US" sz="2000" dirty="0"/>
                        <a:t>國貿科</a:t>
                      </a:r>
                    </a:p>
                  </a:txBody>
                  <a:tcPr marL="91419" marR="91419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壢商</a:t>
                      </a:r>
                      <a:endParaRPr lang="en-US" altLang="zh-TW" sz="2000" dirty="0"/>
                    </a:p>
                    <a:p>
                      <a:pPr algn="ctr"/>
                      <a:r>
                        <a:rPr lang="zh-TW" altLang="en-US" sz="2000" dirty="0"/>
                        <a:t>國貿科</a:t>
                      </a:r>
                    </a:p>
                  </a:txBody>
                  <a:tcPr marL="91419" marR="91419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新興</a:t>
                      </a:r>
                      <a:endParaRPr lang="en-US" altLang="zh-TW" sz="2000" dirty="0"/>
                    </a:p>
                    <a:p>
                      <a:pPr algn="ctr"/>
                      <a:r>
                        <a:rPr lang="zh-TW" altLang="en-US" sz="2000" dirty="0"/>
                        <a:t>日文科</a:t>
                      </a:r>
                    </a:p>
                  </a:txBody>
                  <a:tcPr marL="91419" marR="91419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新興</a:t>
                      </a:r>
                      <a:endParaRPr lang="en-US" altLang="zh-TW" sz="2000" dirty="0"/>
                    </a:p>
                    <a:p>
                      <a:pPr algn="ctr"/>
                      <a:r>
                        <a:rPr lang="zh-TW" altLang="en-US" sz="2000" dirty="0"/>
                        <a:t>廣設科</a:t>
                      </a:r>
                    </a:p>
                  </a:txBody>
                  <a:tcPr marL="91419" marR="91419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84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15</a:t>
                      </a:r>
                      <a:endParaRPr lang="zh-TW" altLang="en-US" sz="2000" dirty="0"/>
                    </a:p>
                  </a:txBody>
                  <a:tcPr marL="91419" marR="91419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15</a:t>
                      </a:r>
                      <a:endParaRPr lang="zh-TW" altLang="en-US" sz="2000" dirty="0"/>
                    </a:p>
                  </a:txBody>
                  <a:tcPr marL="91419" marR="91419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12</a:t>
                      </a:r>
                      <a:endParaRPr lang="zh-TW" altLang="en-US" sz="2000" dirty="0"/>
                    </a:p>
                  </a:txBody>
                  <a:tcPr marL="91419" marR="91419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12</a:t>
                      </a:r>
                      <a:endParaRPr lang="zh-TW" altLang="en-US" sz="2000" dirty="0"/>
                    </a:p>
                  </a:txBody>
                  <a:tcPr marL="91419" marR="91419" marT="34252" marB="342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框架 14"/>
          <p:cNvSpPr/>
          <p:nvPr/>
        </p:nvSpPr>
        <p:spPr>
          <a:xfrm>
            <a:off x="1599861" y="5921556"/>
            <a:ext cx="5100535" cy="32385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 sz="2000">
              <a:solidFill>
                <a:prstClr val="black"/>
              </a:solidFill>
            </a:endParaRP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7282323" y="5937629"/>
            <a:ext cx="417537" cy="30777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prstClr val="black"/>
                </a:solidFill>
                <a:latin typeface="Arial" pitchFamily="34" charset="0"/>
                <a:ea typeface="新細明體" pitchFamily="18" charset="-120"/>
              </a:rPr>
              <a:t>15</a:t>
            </a:r>
            <a:endParaRPr lang="zh-TW" altLang="en-US" sz="2000" dirty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8371581" y="5952402"/>
            <a:ext cx="328612" cy="30777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prstClr val="black"/>
                </a:solidFill>
                <a:latin typeface="Arial" pitchFamily="34" charset="0"/>
                <a:ea typeface="新細明體" pitchFamily="18" charset="-120"/>
              </a:rPr>
              <a:t>15</a:t>
            </a:r>
            <a:endParaRPr lang="zh-TW" altLang="en-US" sz="2000" dirty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8" name="框架 17"/>
          <p:cNvSpPr/>
          <p:nvPr/>
        </p:nvSpPr>
        <p:spPr>
          <a:xfrm>
            <a:off x="6924007" y="5952401"/>
            <a:ext cx="944563" cy="32385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 sz="2000">
              <a:solidFill>
                <a:prstClr val="black"/>
              </a:solidFill>
            </a:endParaRPr>
          </a:p>
        </p:txBody>
      </p:sp>
      <p:sp>
        <p:nvSpPr>
          <p:cNvPr id="19" name="框架 18"/>
          <p:cNvSpPr/>
          <p:nvPr/>
        </p:nvSpPr>
        <p:spPr>
          <a:xfrm>
            <a:off x="8092181" y="5935485"/>
            <a:ext cx="887412" cy="32385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 sz="2000">
              <a:solidFill>
                <a:prstClr val="black"/>
              </a:solidFill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391577" y="1426561"/>
            <a:ext cx="7857315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 wrap="square">
            <a:spAutoFit/>
          </a:bodyPr>
          <a:lstStyle/>
          <a:p>
            <a:r>
              <a:rPr kumimoji="0" lang="zh-TW" altLang="en-US" sz="3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技巧二：職業類科跨校</a:t>
            </a:r>
            <a:r>
              <a:rPr kumimoji="0"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 sz="3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sp>
        <p:nvSpPr>
          <p:cNvPr id="22" name="標題 1"/>
          <p:cNvSpPr txBox="1">
            <a:spLocks/>
          </p:cNvSpPr>
          <p:nvPr/>
        </p:nvSpPr>
        <p:spPr bwMode="auto">
          <a:xfrm>
            <a:off x="179512" y="-15752"/>
            <a:ext cx="8640637" cy="7026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四、免試志願選填技巧</a:t>
            </a:r>
            <a:endParaRPr kumimoji="0"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620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1"/>
          <p:cNvSpPr>
            <a:spLocks noChangeArrowheads="1"/>
          </p:cNvSpPr>
          <p:nvPr/>
        </p:nvSpPr>
        <p:spPr bwMode="auto">
          <a:xfrm>
            <a:off x="179388" y="687388"/>
            <a:ext cx="8640762" cy="10779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 wrap="square">
            <a:spAutoFit/>
          </a:bodyPr>
          <a:lstStyle/>
          <a:p>
            <a:r>
              <a:rPr kumimoji="0" lang="zh-TW" altLang="en-US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</a:t>
            </a:r>
            <a:r>
              <a:rPr lang="zh-TW" altLang="en-US" sz="3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科别多的</a:t>
            </a:r>
            <a:r>
              <a:rPr kumimoji="0" lang="zh-TW" altLang="en-US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學校</a:t>
            </a:r>
            <a:r>
              <a:rPr kumimoji="0" lang="zh-TW" altLang="en-US" sz="3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連續填</a:t>
            </a:r>
            <a:r>
              <a:rPr kumimoji="0" lang="zh-TW" altLang="en-US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希望大</a:t>
            </a:r>
            <a:r>
              <a:rPr kumimoji="0" lang="en-US" altLang="zh-TW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kumimoji="0" lang="en-US" altLang="zh-TW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　　　　</a:t>
            </a:r>
            <a:r>
              <a:rPr kumimoji="0" lang="en-US" altLang="zh-TW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例如</a:t>
            </a:r>
            <a:r>
              <a:rPr kumimoji="0" lang="zh-TW" altLang="en-US" sz="3200" b="1">
                <a:solidFill>
                  <a:srgbClr val="FF0000"/>
                </a:solidFill>
                <a:latin typeface="金梅毛行書國際碼"/>
                <a:ea typeface="金梅毛行書國際碼"/>
                <a:cs typeface="金梅毛行書國際碼"/>
              </a:rPr>
              <a:t>新興高中</a:t>
            </a:r>
            <a:r>
              <a:rPr kumimoji="0" lang="zh-TW" altLang="en-US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有</a:t>
            </a:r>
            <a:r>
              <a:rPr kumimoji="0" lang="en-US" altLang="zh-TW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kumimoji="0" lang="zh-TW" altLang="en-US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群</a:t>
            </a:r>
            <a:r>
              <a:rPr kumimoji="0" lang="en-US" altLang="zh-TW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科</a:t>
            </a:r>
            <a:r>
              <a:rPr kumimoji="0" lang="en-US" altLang="zh-TW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sz="3200" b="1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24" name="標題 1"/>
          <p:cNvSpPr txBox="1">
            <a:spLocks/>
          </p:cNvSpPr>
          <p:nvPr/>
        </p:nvSpPr>
        <p:spPr bwMode="auto">
          <a:xfrm>
            <a:off x="179388" y="-15875"/>
            <a:ext cx="8640762" cy="703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四、免試志願選填技巧</a:t>
            </a:r>
            <a:endParaRPr kumimoji="0"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內容版面配置區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t="13539" r="3241" b="51057"/>
          <a:stretch/>
        </p:blipFill>
        <p:spPr bwMode="auto">
          <a:xfrm>
            <a:off x="179388" y="1761398"/>
            <a:ext cx="864076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35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17094" r="6535" b="37116"/>
          <a:stretch/>
        </p:blipFill>
        <p:spPr>
          <a:xfrm>
            <a:off x="0" y="23481"/>
            <a:ext cx="9144000" cy="6710902"/>
          </a:xfr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588224" y="5157192"/>
            <a:ext cx="1764035" cy="156966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個別序位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35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~36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8722~8971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932040" y="3068960"/>
            <a:ext cx="3312368" cy="175432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5B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未錄取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夢幻志願多，不務實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,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志願少</a:t>
            </a:r>
          </a:p>
        </p:txBody>
      </p:sp>
    </p:spTree>
    <p:extLst>
      <p:ext uri="{BB962C8B-B14F-4D97-AF65-F5344CB8AC3E}">
        <p14:creationId xmlns:p14="http://schemas.microsoft.com/office/powerpoint/2010/main" val="261825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18056" r="6440" b="31291"/>
          <a:stretch/>
        </p:blipFill>
        <p:spPr>
          <a:xfrm>
            <a:off x="1" y="1340767"/>
            <a:ext cx="9144000" cy="5489703"/>
          </a:xfr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56437" y="5157192"/>
            <a:ext cx="1764035" cy="156966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個別序位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37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~38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9220~9469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004048" y="3284984"/>
            <a:ext cx="3165827" cy="175432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5B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未錄取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夢幻志願多，不務實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,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志願少</a:t>
            </a:r>
          </a:p>
        </p:txBody>
      </p:sp>
    </p:spTree>
    <p:extLst>
      <p:ext uri="{BB962C8B-B14F-4D97-AF65-F5344CB8AC3E}">
        <p14:creationId xmlns:p14="http://schemas.microsoft.com/office/powerpoint/2010/main" val="96489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圖片 8"/>
          <p:cNvPicPr>
            <a:picLocks noChangeAspect="1"/>
          </p:cNvPicPr>
          <p:nvPr/>
        </p:nvPicPr>
        <p:blipFill>
          <a:blip r:embed="rId3"/>
          <a:srcRect l="8519" t="24033" r="14975" b="36217"/>
          <a:stretch>
            <a:fillRect/>
          </a:stretch>
        </p:blipFill>
        <p:spPr bwMode="auto">
          <a:xfrm>
            <a:off x="107950" y="1274763"/>
            <a:ext cx="8947150" cy="558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Rectangle 11"/>
          <p:cNvSpPr>
            <a:spLocks noChangeArrowheads="1"/>
          </p:cNvSpPr>
          <p:nvPr/>
        </p:nvSpPr>
        <p:spPr bwMode="auto">
          <a:xfrm>
            <a:off x="793750" y="641350"/>
            <a:ext cx="7570788" cy="5857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r>
              <a:rPr kumimoji="0" lang="zh-TW" altLang="en-US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技巧四：志願要</a:t>
            </a:r>
            <a:r>
              <a:rPr kumimoji="0" lang="zh-TW" altLang="en-US" sz="3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  <a:r>
              <a:rPr kumimoji="0" lang="en-US" altLang="zh-TW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最好填滿</a:t>
            </a:r>
            <a:r>
              <a:rPr kumimoji="0" lang="en-US" altLang="zh-TW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kumimoji="0" lang="zh-TW" altLang="en-US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個志願</a:t>
            </a:r>
            <a:r>
              <a:rPr kumimoji="0" lang="en-US" altLang="zh-TW"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kumimoji="0" lang="zh-TW" altLang="en-US" sz="3200" b="1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092950" y="4108450"/>
            <a:ext cx="1727200" cy="10144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個別序位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5731~5980</a:t>
            </a:r>
          </a:p>
        </p:txBody>
      </p:sp>
      <p:sp>
        <p:nvSpPr>
          <p:cNvPr id="8" name="矩形 7"/>
          <p:cNvSpPr/>
          <p:nvPr/>
        </p:nvSpPr>
        <p:spPr>
          <a:xfrm>
            <a:off x="5945188" y="5516563"/>
            <a:ext cx="3168650" cy="12176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zh-TW" sz="3200" b="1" dirty="0">
                <a:solidFill>
                  <a:srgbClr val="FF0000"/>
                </a:solidFill>
              </a:rPr>
              <a:t>1A4B</a:t>
            </a:r>
            <a:r>
              <a:rPr lang="zh-TW" altLang="en-US" sz="3200" b="1" dirty="0">
                <a:solidFill>
                  <a:srgbClr val="FF0000"/>
                </a:solidFill>
              </a:rPr>
              <a:t>未錄取</a:t>
            </a:r>
            <a:endParaRPr lang="en-US" altLang="zh-TW" sz="3200" b="1" dirty="0">
              <a:solidFill>
                <a:srgbClr val="FF0000"/>
              </a:solidFill>
            </a:endParaRPr>
          </a:p>
          <a:p>
            <a:pPr eaLnBrk="0" hangingPunct="0">
              <a:defRPr/>
            </a:pPr>
            <a:r>
              <a:rPr lang="zh-TW" altLang="en-US" sz="2400" b="1" dirty="0">
                <a:solidFill>
                  <a:srgbClr val="0000CC"/>
                </a:solidFill>
              </a:rPr>
              <a:t>志願未能務實填寫</a:t>
            </a:r>
            <a:endParaRPr lang="en-US" altLang="zh-TW" sz="2400" dirty="0">
              <a:solidFill>
                <a:srgbClr val="0000CC"/>
              </a:solidFill>
            </a:endParaRPr>
          </a:p>
          <a:p>
            <a:pPr eaLnBrk="0" hangingPunct="0">
              <a:defRPr/>
            </a:pPr>
            <a:r>
              <a:rPr lang="zh-TW" altLang="en-US" sz="2400" dirty="0">
                <a:solidFill>
                  <a:srgbClr val="0000CC"/>
                </a:solidFill>
              </a:rPr>
              <a:t>志願數太少</a:t>
            </a:r>
            <a:endParaRPr lang="zh-TW" altLang="en-US" sz="2400" b="1" dirty="0">
              <a:solidFill>
                <a:srgbClr val="0000CC"/>
              </a:solidFill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 bwMode="auto">
          <a:xfrm>
            <a:off x="179388" y="-15875"/>
            <a:ext cx="8640762" cy="703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四、免試志願選填技巧</a:t>
            </a:r>
            <a:endParaRPr kumimoji="0"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8"/>
          <p:cNvPicPr>
            <a:picLocks noChangeAspect="1"/>
          </p:cNvPicPr>
          <p:nvPr/>
        </p:nvPicPr>
        <p:blipFill>
          <a:blip r:embed="rId3"/>
          <a:srcRect l="8519" t="36693" r="55153" b="52542"/>
          <a:stretch>
            <a:fillRect/>
          </a:stretch>
        </p:blipFill>
        <p:spPr bwMode="auto">
          <a:xfrm>
            <a:off x="-107950" y="2205038"/>
            <a:ext cx="930433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圓角矩形 1"/>
          <p:cNvSpPr/>
          <p:nvPr/>
        </p:nvSpPr>
        <p:spPr>
          <a:xfrm>
            <a:off x="2079625" y="2209800"/>
            <a:ext cx="6623050" cy="158273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2105025" y="3860800"/>
            <a:ext cx="6624638" cy="1584325"/>
          </a:xfrm>
          <a:prstGeom prst="roundRect">
            <a:avLst/>
          </a:prstGeom>
          <a:noFill/>
          <a:ln w="50800">
            <a:solidFill>
              <a:srgbClr val="3319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587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06" y="1052736"/>
            <a:ext cx="1066802" cy="127406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7"/>
          <a:stretch/>
        </p:blipFill>
        <p:spPr>
          <a:xfrm>
            <a:off x="1331286" y="1700808"/>
            <a:ext cx="6865694" cy="42161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627"/>
            <a:ext cx="1778659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9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向右箭號 5"/>
          <p:cNvSpPr/>
          <p:nvPr/>
        </p:nvSpPr>
        <p:spPr>
          <a:xfrm>
            <a:off x="2782846" y="2776985"/>
            <a:ext cx="482854" cy="3786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kumimoji="0" lang="zh-TW" altLang="en-US" sz="2400" b="1">
              <a:solidFill>
                <a:srgbClr val="FF0000"/>
              </a:solidFill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43630" y="2315617"/>
            <a:ext cx="2483644" cy="1301354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kumimoji="0" lang="zh-TW" altLang="en-US" sz="2925" b="1" dirty="0">
                <a:solidFill>
                  <a:srgbClr val="FF0000"/>
                </a:solidFill>
                <a:latin typeface="金梅毛楷書國際碼" panose="02010509060101010101" pitchFamily="49" charset="-120"/>
                <a:ea typeface="金梅毛楷書國際碼" panose="02010509060101010101" pitchFamily="49" charset="-120"/>
              </a:rPr>
              <a:t>登入</a:t>
            </a:r>
            <a:r>
              <a:rPr kumimoji="0" lang="zh-TW" altLang="en-US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免試平台</a:t>
            </a:r>
            <a:r>
              <a:rPr kumimoji="0" lang="en-US" altLang="zh-TW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輸入帳號密碼</a:t>
            </a:r>
            <a:endParaRPr kumimoji="0" lang="en-US" altLang="zh-TW" sz="24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defRPr/>
            </a:pPr>
            <a:endParaRPr kumimoji="0" lang="en-US" altLang="zh-TW" sz="24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 bwMode="auto">
          <a:xfrm>
            <a:off x="749594" y="1821660"/>
            <a:ext cx="126325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28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步驟一</a:t>
            </a:r>
            <a:endParaRPr kumimoji="0" lang="en-US" altLang="zh-TW" sz="2800" b="1" dirty="0">
              <a:solidFill>
                <a:srgbClr val="3319F5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 bwMode="auto">
          <a:xfrm>
            <a:off x="3297973" y="2315617"/>
            <a:ext cx="2567633" cy="124182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r>
              <a:rPr kumimoji="0" lang="zh-TW" altLang="en-US" sz="2925" b="1" dirty="0">
                <a:solidFill>
                  <a:srgbClr val="FF0000"/>
                </a:solidFill>
                <a:latin typeface="金梅毛楷書國際碼" panose="02010509060101010101" pitchFamily="49" charset="-120"/>
                <a:ea typeface="金梅毛楷書國際碼" panose="02010509060101010101" pitchFamily="49" charset="-120"/>
              </a:rPr>
              <a:t>查詢</a:t>
            </a:r>
            <a:r>
              <a:rPr kumimoji="0" lang="zh-TW" altLang="en-US" sz="21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個別序位比率</a:t>
            </a:r>
            <a:r>
              <a:rPr kumimoji="0" lang="en-US" altLang="zh-TW" sz="21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kumimoji="0" lang="en-US" altLang="zh-TW" sz="21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21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kumimoji="0" lang="zh-TW" altLang="en-US" sz="2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及</a:t>
            </a:r>
            <a:r>
              <a:rPr kumimoji="0" lang="zh-TW" altLang="en-US" sz="21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累積人數區間</a:t>
            </a:r>
            <a:r>
              <a:rPr kumimoji="0" lang="en-US" altLang="zh-TW" sz="21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kumimoji="0" lang="en-US" altLang="zh-TW" sz="21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21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      </a:t>
            </a:r>
            <a:r>
              <a:rPr kumimoji="0" lang="en-US" altLang="zh-TW" sz="21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1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供參考</a:t>
            </a:r>
            <a:r>
              <a:rPr kumimoji="0" lang="en-US" altLang="zh-TW" sz="21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3898697" y="1798960"/>
            <a:ext cx="1631679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28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步驟二</a:t>
            </a:r>
            <a:endParaRPr kumimoji="0" lang="en-US" altLang="zh-TW" sz="2800" b="1" dirty="0">
              <a:solidFill>
                <a:srgbClr val="3319F5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向右箭號 12"/>
          <p:cNvSpPr/>
          <p:nvPr/>
        </p:nvSpPr>
        <p:spPr>
          <a:xfrm>
            <a:off x="1277634" y="4867822"/>
            <a:ext cx="415637" cy="3774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kumimoji="0" lang="zh-TW" altLang="en-US" sz="2400" b="1">
              <a:solidFill>
                <a:srgbClr val="FF0000"/>
              </a:solidFill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 bwMode="auto">
          <a:xfrm>
            <a:off x="1763689" y="4490153"/>
            <a:ext cx="2413226" cy="1281198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r>
              <a:rPr kumimoji="0" lang="zh-TW" altLang="en-US" sz="2925" b="1" dirty="0">
                <a:solidFill>
                  <a:srgbClr val="FF0000"/>
                </a:solidFill>
                <a:latin typeface="金梅毛楷書國際碼" panose="02010509060101010101" pitchFamily="49" charset="-120"/>
                <a:ea typeface="金梅毛楷書國際碼" panose="02010509060101010101" pitchFamily="49" charset="-120"/>
              </a:rPr>
              <a:t>排序</a:t>
            </a:r>
            <a:r>
              <a:rPr kumimoji="0" lang="zh-TW" altLang="en-US" sz="2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校科志願</a:t>
            </a:r>
            <a:endParaRPr kumimoji="0" lang="en-US" altLang="zh-TW" sz="2400" b="1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 bwMode="auto">
          <a:xfrm>
            <a:off x="2339915" y="3999509"/>
            <a:ext cx="155878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28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步驟四</a:t>
            </a:r>
            <a:endParaRPr kumimoji="0" lang="en-US" altLang="zh-TW" sz="2800" b="1" dirty="0">
              <a:solidFill>
                <a:srgbClr val="3319F5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向右箭號 15"/>
          <p:cNvSpPr/>
          <p:nvPr/>
        </p:nvSpPr>
        <p:spPr>
          <a:xfrm>
            <a:off x="4253113" y="4942037"/>
            <a:ext cx="461423" cy="3774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kumimoji="0" lang="zh-TW" altLang="en-US" sz="2400" b="1">
              <a:solidFill>
                <a:srgbClr val="FF0000"/>
              </a:solidFill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 bwMode="auto">
          <a:xfrm>
            <a:off x="4784954" y="4415937"/>
            <a:ext cx="2997838" cy="1355414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2925" b="1" dirty="0">
                <a:solidFill>
                  <a:srgbClr val="FF0000"/>
                </a:solidFill>
                <a:latin typeface="金梅毛楷書國際碼" panose="02010509060101010101" pitchFamily="49" charset="-120"/>
                <a:ea typeface="金梅毛楷書國際碼" panose="02010509060101010101" pitchFamily="49" charset="-120"/>
              </a:rPr>
              <a:t>列印檢查</a:t>
            </a:r>
            <a:r>
              <a:rPr kumimoji="0" lang="zh-TW" altLang="en-US" sz="2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校科志願</a:t>
            </a:r>
            <a:r>
              <a:rPr kumimoji="0" lang="en-US" altLang="zh-TW" sz="2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kumimoji="0" lang="en-US" altLang="zh-TW" sz="2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2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  順序及總積分</a:t>
            </a:r>
            <a:endParaRPr kumimoji="0" lang="en-US" altLang="zh-TW" sz="2400" b="1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endParaRPr kumimoji="0" lang="en-US" altLang="zh-TW" sz="2400" b="1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 bwMode="auto">
          <a:xfrm>
            <a:off x="5530376" y="3878228"/>
            <a:ext cx="153544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28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步驟五</a:t>
            </a:r>
            <a:endParaRPr kumimoji="0" lang="en-US" altLang="zh-TW" sz="2800" b="1" dirty="0">
              <a:solidFill>
                <a:srgbClr val="3319F5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 bwMode="auto">
          <a:xfrm>
            <a:off x="1145211" y="1065609"/>
            <a:ext cx="7488426" cy="70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112</a:t>
            </a:r>
            <a:r>
              <a:rPr kumimoji="0"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年桃連區免試入學志願選填流程</a:t>
            </a:r>
            <a:endParaRPr kumimoji="0"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標題 1"/>
          <p:cNvSpPr txBox="1">
            <a:spLocks/>
          </p:cNvSpPr>
          <p:nvPr/>
        </p:nvSpPr>
        <p:spPr bwMode="auto">
          <a:xfrm>
            <a:off x="6499386" y="2323686"/>
            <a:ext cx="2376264" cy="124182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r>
              <a:rPr kumimoji="0" lang="zh-TW" altLang="en-US" sz="2925" b="1" dirty="0">
                <a:solidFill>
                  <a:srgbClr val="FF0000"/>
                </a:solidFill>
                <a:latin typeface="金梅毛楷書國際碼" panose="02010509060101010101" pitchFamily="49" charset="-120"/>
                <a:ea typeface="金梅毛楷書國際碼" panose="02010509060101010101" pitchFamily="49" charset="-120"/>
              </a:rPr>
              <a:t>選取</a:t>
            </a:r>
            <a:r>
              <a:rPr kumimoji="0" lang="zh-TW" altLang="en-US" sz="2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志願學校 </a:t>
            </a:r>
            <a:r>
              <a:rPr kumimoji="0" lang="en-US" altLang="zh-TW" sz="2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kumimoji="0" lang="en-US" altLang="zh-TW" sz="2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en-US" altLang="zh-TW" sz="2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kumimoji="0" lang="zh-TW" altLang="en-US" sz="2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科別</a:t>
            </a:r>
            <a:endParaRPr kumimoji="0" lang="en-US" altLang="zh-TW" sz="2400" b="1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" name="標題 1"/>
          <p:cNvSpPr txBox="1">
            <a:spLocks/>
          </p:cNvSpPr>
          <p:nvPr/>
        </p:nvSpPr>
        <p:spPr bwMode="auto">
          <a:xfrm>
            <a:off x="7065819" y="1810768"/>
            <a:ext cx="1405069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28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步驟三</a:t>
            </a:r>
            <a:endParaRPr kumimoji="0" lang="en-US" altLang="zh-TW" sz="2800" b="1" dirty="0">
              <a:solidFill>
                <a:srgbClr val="3319F5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向右箭號 22"/>
          <p:cNvSpPr/>
          <p:nvPr/>
        </p:nvSpPr>
        <p:spPr>
          <a:xfrm>
            <a:off x="5956448" y="2779493"/>
            <a:ext cx="482854" cy="3786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kumimoji="0" lang="zh-TW" altLang="en-US" sz="2400" b="1">
              <a:solidFill>
                <a:srgbClr val="FF0000"/>
              </a:solidFill>
            </a:endParaRPr>
          </a:p>
        </p:txBody>
      </p:sp>
      <p:sp>
        <p:nvSpPr>
          <p:cNvPr id="2" name="爆炸 2 1"/>
          <p:cNvSpPr/>
          <p:nvPr/>
        </p:nvSpPr>
        <p:spPr>
          <a:xfrm rot="1043548">
            <a:off x="1665458" y="4940042"/>
            <a:ext cx="2880320" cy="102212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zh-TW" altLang="en-US" sz="22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重要步驟</a:t>
            </a:r>
          </a:p>
        </p:txBody>
      </p:sp>
      <p:sp>
        <p:nvSpPr>
          <p:cNvPr id="24" name="爆炸 2 23"/>
          <p:cNvSpPr/>
          <p:nvPr/>
        </p:nvSpPr>
        <p:spPr>
          <a:xfrm rot="630996">
            <a:off x="5114793" y="5164598"/>
            <a:ext cx="2880320" cy="102212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zh-TW" altLang="en-US" sz="22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重要步驟</a:t>
            </a:r>
          </a:p>
        </p:txBody>
      </p:sp>
      <p:sp>
        <p:nvSpPr>
          <p:cNvPr id="25" name="標題 1"/>
          <p:cNvSpPr txBox="1">
            <a:spLocks/>
          </p:cNvSpPr>
          <p:nvPr/>
        </p:nvSpPr>
        <p:spPr bwMode="auto">
          <a:xfrm>
            <a:off x="179512" y="-15752"/>
            <a:ext cx="8640637" cy="7026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四、免試志願選填技巧</a:t>
            </a:r>
            <a:endParaRPr kumimoji="0"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977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內容版面配置區 4"/>
          <p:cNvSpPr>
            <a:spLocks noGrp="1"/>
          </p:cNvSpPr>
          <p:nvPr>
            <p:ph sz="half" idx="4294967295"/>
          </p:nvPr>
        </p:nvSpPr>
        <p:spPr>
          <a:xfrm>
            <a:off x="323528" y="1600201"/>
            <a:ext cx="8820472" cy="1972816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高中職、五專</a:t>
            </a:r>
            <a:r>
              <a:rPr lang="en-US" altLang="zh-TW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｢</a:t>
            </a:r>
            <a:r>
              <a:rPr lang="zh-TW" altLang="en-US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非義務教育</a:t>
            </a:r>
            <a:r>
              <a:rPr lang="en-US" altLang="zh-TW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｣</a:t>
            </a:r>
          </a:p>
          <a:p>
            <a:pPr lvl="1"/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需繳學費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職業類科免學費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、雜費、實驗實習費、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..</a:t>
            </a:r>
          </a:p>
          <a:p>
            <a:pPr lvl="1"/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不像國中小的學區制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轉學、轉科、畢業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等規定均異於國中小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507" name="內容版面配置區 5"/>
          <p:cNvSpPr>
            <a:spLocks noGrp="1"/>
          </p:cNvSpPr>
          <p:nvPr>
            <p:ph sz="half" idx="4294967295"/>
          </p:nvPr>
        </p:nvSpPr>
        <p:spPr>
          <a:xfrm>
            <a:off x="323528" y="3717032"/>
            <a:ext cx="8820472" cy="2466969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升學方式為</a:t>
            </a:r>
            <a:r>
              <a:rPr lang="en-US" altLang="zh-TW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｢</a:t>
            </a:r>
            <a:r>
              <a:rPr lang="zh-TW" altLang="en-US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考招分離</a:t>
            </a:r>
            <a:r>
              <a:rPr lang="en-US" altLang="zh-TW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｣</a:t>
            </a:r>
          </a:p>
          <a:p>
            <a:pPr lvl="1"/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考試、招生管道分離</a:t>
            </a:r>
            <a:endParaRPr lang="en-US" altLang="zh-TW" sz="2600" u="sng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考試要報名，招生管道要報名。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年後的高中考大學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學測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指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定科目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考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試。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600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       高職考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統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一入學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測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驗。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高職考統測，</a:t>
            </a:r>
            <a:r>
              <a:rPr lang="zh-TW" altLang="en-US" sz="2600" u="sng" dirty="0">
                <a:latin typeface="標楷體" pitchFamily="65" charset="-120"/>
                <a:ea typeface="標楷體" pitchFamily="65" charset="-120"/>
              </a:rPr>
              <a:t>同職群的考科是相同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的。</a:t>
            </a:r>
          </a:p>
        </p:txBody>
      </p:sp>
      <p:sp>
        <p:nvSpPr>
          <p:cNvPr id="2" name="矩形 1"/>
          <p:cNvSpPr/>
          <p:nvPr/>
        </p:nvSpPr>
        <p:spPr>
          <a:xfrm>
            <a:off x="323528" y="-99392"/>
            <a:ext cx="8496944" cy="972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二、選填志願前的觀念調整</a:t>
            </a:r>
            <a:endParaRPr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395" t="11943" r="19111" b="15383"/>
          <a:stretch/>
        </p:blipFill>
        <p:spPr>
          <a:xfrm>
            <a:off x="312911" y="1398036"/>
            <a:ext cx="8424936" cy="5424272"/>
          </a:xfrm>
          <a:prstGeom prst="rect">
            <a:avLst/>
          </a:prstGeom>
        </p:spPr>
      </p:pic>
      <p:sp>
        <p:nvSpPr>
          <p:cNvPr id="112642" name="標題 1"/>
          <p:cNvSpPr txBox="1">
            <a:spLocks/>
          </p:cNvSpPr>
          <p:nvPr/>
        </p:nvSpPr>
        <p:spPr bwMode="auto">
          <a:xfrm>
            <a:off x="611560" y="617770"/>
            <a:ext cx="6192168" cy="722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步驟一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、登入</a:t>
            </a: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免試入學系統平臺</a:t>
            </a:r>
            <a:endParaRPr lang="en-US" altLang="zh-TW" sz="32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436096" y="4005064"/>
            <a:ext cx="1512168" cy="1728192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6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7831" t="11653" r="19335" b="15889"/>
          <a:stretch/>
        </p:blipFill>
        <p:spPr>
          <a:xfrm>
            <a:off x="-30128" y="365868"/>
            <a:ext cx="9171804" cy="6139085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5436096" y="3068960"/>
            <a:ext cx="1944216" cy="259228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336053" y="12822"/>
            <a:ext cx="8835751" cy="7060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五、免試志願選填流程</a:t>
            </a:r>
            <a:endParaRPr kumimoji="0"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 bwMode="auto">
          <a:xfrm>
            <a:off x="2771800" y="1122363"/>
            <a:ext cx="6192168" cy="722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步驟一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、登入</a:t>
            </a: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免試入學系統平臺</a:t>
            </a:r>
            <a:endParaRPr lang="en-US" altLang="zh-TW" sz="32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938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423" t="12154" r="19185" b="10471"/>
          <a:stretch/>
        </p:blipFill>
        <p:spPr>
          <a:xfrm>
            <a:off x="107504" y="1307457"/>
            <a:ext cx="7853950" cy="5392353"/>
          </a:xfrm>
          <a:prstGeom prst="rect">
            <a:avLst/>
          </a:prstGeom>
        </p:spPr>
      </p:pic>
      <p:sp>
        <p:nvSpPr>
          <p:cNvPr id="112642" name="標題 1"/>
          <p:cNvSpPr txBox="1">
            <a:spLocks/>
          </p:cNvSpPr>
          <p:nvPr/>
        </p:nvSpPr>
        <p:spPr bwMode="auto">
          <a:xfrm>
            <a:off x="611560" y="617770"/>
            <a:ext cx="6192168" cy="722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步驟一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、登入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免試入學系統平臺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6069897" y="3787610"/>
            <a:ext cx="2340904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輸入帳號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身分證號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6040360" y="3184395"/>
            <a:ext cx="1224136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選擇學校</a:t>
            </a:r>
          </a:p>
        </p:txBody>
      </p:sp>
      <p:sp>
        <p:nvSpPr>
          <p:cNvPr id="18" name="圓角矩形 17"/>
          <p:cNvSpPr/>
          <p:nvPr/>
        </p:nvSpPr>
        <p:spPr>
          <a:xfrm>
            <a:off x="6115629" y="4437112"/>
            <a:ext cx="2416811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輸入密碼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出生年月日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5693801" y="3824174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2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723800" y="4473116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3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2676794" y="3359276"/>
            <a:ext cx="2986073" cy="37374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2691850" y="3994929"/>
            <a:ext cx="2986073" cy="37374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21"/>
          <p:cNvSpPr/>
          <p:nvPr/>
        </p:nvSpPr>
        <p:spPr>
          <a:xfrm>
            <a:off x="2749116" y="4598704"/>
            <a:ext cx="2986073" cy="37374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676895" y="3220399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1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6165280" y="5571961"/>
            <a:ext cx="2416811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輸入驗證碼</a:t>
            </a:r>
          </a:p>
        </p:txBody>
      </p:sp>
      <p:sp>
        <p:nvSpPr>
          <p:cNvPr id="24" name="橢圓 23"/>
          <p:cNvSpPr/>
          <p:nvPr/>
        </p:nvSpPr>
        <p:spPr>
          <a:xfrm>
            <a:off x="5773451" y="5607965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4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2583133" y="5630260"/>
            <a:ext cx="3152056" cy="37374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3069121" y="6349556"/>
            <a:ext cx="548777" cy="37374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4355976" y="6327542"/>
            <a:ext cx="808647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登入</a:t>
            </a:r>
          </a:p>
        </p:txBody>
      </p:sp>
      <p:sp>
        <p:nvSpPr>
          <p:cNvPr id="29" name="橢圓 28"/>
          <p:cNvSpPr/>
          <p:nvPr/>
        </p:nvSpPr>
        <p:spPr>
          <a:xfrm>
            <a:off x="3964147" y="6363546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5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30" name="標題 1"/>
          <p:cNvSpPr txBox="1">
            <a:spLocks/>
          </p:cNvSpPr>
          <p:nvPr/>
        </p:nvSpPr>
        <p:spPr bwMode="auto">
          <a:xfrm>
            <a:off x="107504" y="0"/>
            <a:ext cx="8835751" cy="7060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五、免試志願選填流程</a:t>
            </a:r>
            <a:endParaRPr kumimoji="0"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9098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7933" t="11741" r="18637" b="31878"/>
          <a:stretch/>
        </p:blipFill>
        <p:spPr>
          <a:xfrm>
            <a:off x="197212" y="1323862"/>
            <a:ext cx="9252176" cy="5449271"/>
          </a:xfrm>
          <a:prstGeom prst="rect">
            <a:avLst/>
          </a:prstGeom>
        </p:spPr>
      </p:pic>
      <p:sp>
        <p:nvSpPr>
          <p:cNvPr id="112642" name="標題 1"/>
          <p:cNvSpPr txBox="1">
            <a:spLocks/>
          </p:cNvSpPr>
          <p:nvPr/>
        </p:nvSpPr>
        <p:spPr bwMode="auto">
          <a:xfrm>
            <a:off x="611560" y="617770"/>
            <a:ext cx="7344816" cy="722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79388"/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步驟二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、查詢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個別序位及超額比序積分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2"/>
          <a:srcRect l="25379" t="23336" r="54616" b="37291"/>
          <a:stretch/>
        </p:blipFill>
        <p:spPr>
          <a:xfrm>
            <a:off x="625588" y="1372668"/>
            <a:ext cx="4186706" cy="5459836"/>
          </a:xfrm>
          <a:prstGeom prst="rect">
            <a:avLst/>
          </a:prstGeom>
        </p:spPr>
      </p:pic>
      <p:sp>
        <p:nvSpPr>
          <p:cNvPr id="18" name="圓角矩形 17"/>
          <p:cNvSpPr/>
          <p:nvPr/>
        </p:nvSpPr>
        <p:spPr>
          <a:xfrm>
            <a:off x="611560" y="2492896"/>
            <a:ext cx="2160240" cy="43204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標題 1"/>
          <p:cNvSpPr txBox="1">
            <a:spLocks/>
          </p:cNvSpPr>
          <p:nvPr/>
        </p:nvSpPr>
        <p:spPr bwMode="auto">
          <a:xfrm>
            <a:off x="107504" y="0"/>
            <a:ext cx="8835751" cy="7060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五、免試志願選填流程</a:t>
            </a:r>
            <a:endParaRPr kumimoji="0"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683568" y="3840584"/>
            <a:ext cx="2160240" cy="43204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625588" y="3048153"/>
            <a:ext cx="2794284" cy="43204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454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"/>
          <p:cNvSpPr txBox="1">
            <a:spLocks/>
          </p:cNvSpPr>
          <p:nvPr/>
        </p:nvSpPr>
        <p:spPr bwMode="auto">
          <a:xfrm>
            <a:off x="611559" y="617770"/>
            <a:ext cx="7574519" cy="722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79388"/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步驟二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、查詢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個別序位及超額比序積分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5763564" y="1551474"/>
            <a:ext cx="1152128" cy="30123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2211177" y="3599903"/>
            <a:ext cx="2448272" cy="62629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6876256" y="1788248"/>
            <a:ext cx="2108735" cy="5297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點選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超額比序查詢服務</a:t>
            </a:r>
          </a:p>
        </p:txBody>
      </p:sp>
      <p:sp>
        <p:nvSpPr>
          <p:cNvPr id="14" name="橢圓 13"/>
          <p:cNvSpPr/>
          <p:nvPr/>
        </p:nvSpPr>
        <p:spPr>
          <a:xfrm>
            <a:off x="6458335" y="1873103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1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5079704" y="3624169"/>
            <a:ext cx="1367719" cy="57694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查看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個別序位</a:t>
            </a:r>
          </a:p>
        </p:txBody>
      </p:sp>
      <p:sp>
        <p:nvSpPr>
          <p:cNvPr id="16" name="橢圓 15"/>
          <p:cNvSpPr/>
          <p:nvPr/>
        </p:nvSpPr>
        <p:spPr>
          <a:xfrm>
            <a:off x="4657950" y="3732621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2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02099" y="3198244"/>
            <a:ext cx="801949" cy="158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771801" y="3198243"/>
            <a:ext cx="504056" cy="158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-21669" y="1243645"/>
            <a:ext cx="9165669" cy="5665392"/>
            <a:chOff x="-21669" y="1243645"/>
            <a:chExt cx="9165669" cy="5665392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2"/>
            <a:srcRect l="18501" r="23225" b="9381"/>
            <a:stretch/>
          </p:blipFill>
          <p:spPr>
            <a:xfrm>
              <a:off x="-21669" y="1243645"/>
              <a:ext cx="9165669" cy="5665392"/>
            </a:xfrm>
            <a:prstGeom prst="rect">
              <a:avLst/>
            </a:prstGeom>
          </p:spPr>
        </p:pic>
        <p:sp>
          <p:nvSpPr>
            <p:cNvPr id="17" name="文字方塊 16"/>
            <p:cNvSpPr txBox="1"/>
            <p:nvPr/>
          </p:nvSpPr>
          <p:spPr>
            <a:xfrm>
              <a:off x="807056" y="2945904"/>
              <a:ext cx="668600" cy="2536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zh-TW" altLang="en-US" sz="800" dirty="0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2736078" y="2944562"/>
              <a:ext cx="1115842" cy="2536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zh-TW" altLang="en-US" sz="800" dirty="0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-72460" y="2607576"/>
            <a:ext cx="9267250" cy="4250424"/>
            <a:chOff x="-21668" y="2893757"/>
            <a:chExt cx="4015816" cy="1008112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2"/>
            <a:srcRect l="18501" t="26394" r="55967" b="57481"/>
            <a:stretch/>
          </p:blipFill>
          <p:spPr>
            <a:xfrm>
              <a:off x="-21668" y="2893757"/>
              <a:ext cx="4015816" cy="1008112"/>
            </a:xfrm>
            <a:prstGeom prst="rect">
              <a:avLst/>
            </a:prstGeom>
          </p:spPr>
        </p:pic>
        <p:sp>
          <p:nvSpPr>
            <p:cNvPr id="24" name="文字方塊 23"/>
            <p:cNvSpPr txBox="1"/>
            <p:nvPr/>
          </p:nvSpPr>
          <p:spPr>
            <a:xfrm>
              <a:off x="807056" y="2945904"/>
              <a:ext cx="668600" cy="2536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zh-TW" altLang="en-US" sz="800" dirty="0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2736078" y="2944562"/>
              <a:ext cx="1115842" cy="2536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zh-TW" altLang="en-US" sz="800" dirty="0"/>
            </a:p>
          </p:txBody>
        </p:sp>
      </p:grpSp>
      <p:sp>
        <p:nvSpPr>
          <p:cNvPr id="27" name="標題 1"/>
          <p:cNvSpPr txBox="1">
            <a:spLocks/>
          </p:cNvSpPr>
          <p:nvPr/>
        </p:nvSpPr>
        <p:spPr bwMode="auto">
          <a:xfrm>
            <a:off x="107504" y="0"/>
            <a:ext cx="8835751" cy="7060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五、免試志願選填流程</a:t>
            </a:r>
            <a:endParaRPr kumimoji="0"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518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795" r="1176" b="94055"/>
          <a:stretch/>
        </p:blipFill>
        <p:spPr>
          <a:xfrm>
            <a:off x="0" y="0"/>
            <a:ext cx="9144000" cy="40466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33988" r="3308" b="15255"/>
          <a:stretch/>
        </p:blipFill>
        <p:spPr>
          <a:xfrm>
            <a:off x="16371" y="403176"/>
            <a:ext cx="9127629" cy="645482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691680" y="75303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(11</a:t>
            </a:r>
            <a:r>
              <a:rPr lang="zh-TW" altLang="en-US" b="1" dirty="0">
                <a:solidFill>
                  <a:srgbClr val="FF0000"/>
                </a:solidFill>
              </a:rPr>
              <a:t>分</a:t>
            </a:r>
            <a:r>
              <a:rPr lang="en-US" altLang="zh-TW" b="1" dirty="0">
                <a:solidFill>
                  <a:srgbClr val="FF0000"/>
                </a:solidFill>
              </a:rPr>
              <a:t>)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993429" y="564033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3319F5"/>
                </a:solidFill>
              </a:rPr>
              <a:t>(6</a:t>
            </a:r>
            <a:r>
              <a:rPr lang="zh-TW" altLang="en-US" b="1" dirty="0">
                <a:solidFill>
                  <a:srgbClr val="3319F5"/>
                </a:solidFill>
              </a:rPr>
              <a:t>分</a:t>
            </a:r>
            <a:r>
              <a:rPr lang="en-US" altLang="zh-TW" b="1" dirty="0">
                <a:solidFill>
                  <a:srgbClr val="3319F5"/>
                </a:solidFill>
              </a:rPr>
              <a:t>)</a:t>
            </a:r>
            <a:endParaRPr lang="zh-TW" altLang="en-US" b="1" dirty="0">
              <a:solidFill>
                <a:srgbClr val="3319F5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33988" r="54183" b="59205"/>
          <a:stretch/>
        </p:blipFill>
        <p:spPr>
          <a:xfrm>
            <a:off x="43054" y="-176657"/>
            <a:ext cx="9127629" cy="111435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635896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</a:rPr>
              <a:t>(11</a:t>
            </a:r>
            <a:r>
              <a:rPr lang="zh-TW" altLang="en-US" sz="3600" b="1" dirty="0">
                <a:solidFill>
                  <a:srgbClr val="FF0000"/>
                </a:solidFill>
              </a:rPr>
              <a:t>分</a:t>
            </a:r>
            <a:r>
              <a:rPr lang="en-US" altLang="zh-TW" sz="3600" b="1" dirty="0">
                <a:solidFill>
                  <a:srgbClr val="FF0000"/>
                </a:solidFill>
              </a:rPr>
              <a:t>)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75901" r="51923" b="15255"/>
          <a:stretch/>
        </p:blipFill>
        <p:spPr>
          <a:xfrm>
            <a:off x="16371" y="4575451"/>
            <a:ext cx="9144000" cy="242079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949824" y="4479573"/>
            <a:ext cx="1135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3319F5"/>
                </a:solidFill>
              </a:rPr>
              <a:t>(6</a:t>
            </a:r>
            <a:r>
              <a:rPr lang="zh-TW" altLang="en-US" sz="3600" b="1" dirty="0">
                <a:solidFill>
                  <a:srgbClr val="3319F5"/>
                </a:solidFill>
              </a:rPr>
              <a:t>分</a:t>
            </a:r>
            <a:r>
              <a:rPr lang="en-US" altLang="zh-TW" sz="3600" b="1" dirty="0">
                <a:solidFill>
                  <a:srgbClr val="3319F5"/>
                </a:solidFill>
              </a:rPr>
              <a:t>)</a:t>
            </a:r>
            <a:endParaRPr lang="zh-TW" altLang="en-US" sz="3600" b="1" dirty="0">
              <a:solidFill>
                <a:srgbClr val="3319F5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t="62923" r="49705" b="24054"/>
          <a:stretch/>
        </p:blipFill>
        <p:spPr>
          <a:xfrm>
            <a:off x="16371" y="3602037"/>
            <a:ext cx="9128001" cy="338619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40181" r="9044" b="36604"/>
          <a:stretch/>
        </p:blipFill>
        <p:spPr>
          <a:xfrm>
            <a:off x="-14089" y="1090937"/>
            <a:ext cx="9144000" cy="35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1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 bwMode="auto">
          <a:xfrm>
            <a:off x="718731" y="618455"/>
            <a:ext cx="6696745" cy="722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步驟三、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選取</a:t>
            </a:r>
            <a:r>
              <a:rPr lang="en-US" altLang="zh-TW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志願學校、科組加入</a:t>
            </a:r>
            <a:endParaRPr lang="en-US" altLang="zh-TW" sz="3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2483768" y="1340768"/>
            <a:ext cx="1224136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志願選填</a:t>
            </a:r>
          </a:p>
        </p:txBody>
      </p:sp>
      <p:sp>
        <p:nvSpPr>
          <p:cNvPr id="3" name="橢圓 2"/>
          <p:cNvSpPr/>
          <p:nvPr/>
        </p:nvSpPr>
        <p:spPr>
          <a:xfrm>
            <a:off x="2042288" y="1340768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1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699005" y="2668846"/>
            <a:ext cx="1224136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選擇學校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3384336" y="2513388"/>
            <a:ext cx="1224136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選擇科別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1115616" y="3178923"/>
            <a:ext cx="1876890" cy="28664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3095836" y="3178923"/>
            <a:ext cx="1836203" cy="28664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5008727" y="3168037"/>
            <a:ext cx="389909" cy="30123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5218787" y="2472468"/>
            <a:ext cx="714226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加入</a:t>
            </a:r>
          </a:p>
        </p:txBody>
      </p:sp>
      <p:sp>
        <p:nvSpPr>
          <p:cNvPr id="20" name="橢圓 19"/>
          <p:cNvSpPr/>
          <p:nvPr/>
        </p:nvSpPr>
        <p:spPr>
          <a:xfrm>
            <a:off x="277251" y="2703253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2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2992506" y="2549392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3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4798874" y="2521224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4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19" name="標題 1"/>
          <p:cNvSpPr txBox="1">
            <a:spLocks/>
          </p:cNvSpPr>
          <p:nvPr/>
        </p:nvSpPr>
        <p:spPr bwMode="auto">
          <a:xfrm>
            <a:off x="827584" y="-88322"/>
            <a:ext cx="77057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TW" altLang="en-US" sz="4400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四、免試志願選填流程</a:t>
            </a:r>
            <a:endParaRPr lang="en-US" altLang="zh-TW" sz="4400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2288240" y="2107733"/>
            <a:ext cx="683907" cy="30123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24"/>
          <p:cNvSpPr/>
          <p:nvPr/>
        </p:nvSpPr>
        <p:spPr>
          <a:xfrm>
            <a:off x="2918883" y="1717304"/>
            <a:ext cx="1224136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志願選填</a:t>
            </a:r>
          </a:p>
        </p:txBody>
      </p:sp>
      <p:sp>
        <p:nvSpPr>
          <p:cNvPr id="26" name="橢圓 25"/>
          <p:cNvSpPr/>
          <p:nvPr/>
        </p:nvSpPr>
        <p:spPr>
          <a:xfrm>
            <a:off x="2477403" y="1717304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1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2181289" y="1377701"/>
            <a:ext cx="683908" cy="30123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/>
          <p:cNvPicPr/>
          <p:nvPr/>
        </p:nvPicPr>
        <p:blipFill rotWithShape="1">
          <a:blip r:embed="rId2"/>
          <a:srcRect l="17316" t="38803" r="72003" b="46835"/>
          <a:stretch/>
        </p:blipFill>
        <p:spPr>
          <a:xfrm>
            <a:off x="680195" y="3645024"/>
            <a:ext cx="1332148" cy="1440160"/>
          </a:xfrm>
          <a:prstGeom prst="rect">
            <a:avLst/>
          </a:prstGeom>
        </p:spPr>
      </p:pic>
      <p:pic>
        <p:nvPicPr>
          <p:cNvPr id="28" name="圖片 27"/>
          <p:cNvPicPr/>
          <p:nvPr/>
        </p:nvPicPr>
        <p:blipFill rotWithShape="1">
          <a:blip r:embed="rId3"/>
          <a:srcRect l="28330" t="38899" r="60835" b="46533"/>
          <a:stretch/>
        </p:blipFill>
        <p:spPr>
          <a:xfrm>
            <a:off x="2012343" y="3645024"/>
            <a:ext cx="1382384" cy="1210158"/>
          </a:xfrm>
          <a:prstGeom prst="rect">
            <a:avLst/>
          </a:prstGeom>
        </p:spPr>
      </p:pic>
      <p:pic>
        <p:nvPicPr>
          <p:cNvPr id="29" name="圖片 28"/>
          <p:cNvPicPr/>
          <p:nvPr/>
        </p:nvPicPr>
        <p:blipFill rotWithShape="1">
          <a:blip r:embed="rId4"/>
          <a:srcRect l="39165" t="39598" r="45666" b="19729"/>
          <a:stretch/>
        </p:blipFill>
        <p:spPr>
          <a:xfrm>
            <a:off x="3331327" y="3645023"/>
            <a:ext cx="1861916" cy="3186796"/>
          </a:xfrm>
          <a:prstGeom prst="rect">
            <a:avLst/>
          </a:prstGeom>
        </p:spPr>
      </p:pic>
      <p:pic>
        <p:nvPicPr>
          <p:cNvPr id="30" name="圖片 29"/>
          <p:cNvPicPr/>
          <p:nvPr/>
        </p:nvPicPr>
        <p:blipFill rotWithShape="1">
          <a:blip r:embed="rId5"/>
          <a:srcRect l="17194" t="43038" r="67191" b="11571"/>
          <a:stretch/>
        </p:blipFill>
        <p:spPr>
          <a:xfrm>
            <a:off x="636323" y="4193963"/>
            <a:ext cx="1991461" cy="2742066"/>
          </a:xfrm>
          <a:prstGeom prst="rect">
            <a:avLst/>
          </a:prstGeom>
        </p:spPr>
      </p:pic>
      <p:pic>
        <p:nvPicPr>
          <p:cNvPr id="31" name="圖片 30"/>
          <p:cNvPicPr/>
          <p:nvPr/>
        </p:nvPicPr>
        <p:blipFill rotWithShape="1">
          <a:blip r:embed="rId6"/>
          <a:srcRect l="33748" t="43064" r="51989" b="17061"/>
          <a:stretch/>
        </p:blipFill>
        <p:spPr>
          <a:xfrm>
            <a:off x="2500332" y="4193962"/>
            <a:ext cx="1949540" cy="266403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7"/>
          <a:srcRect l="13775" t="24140" r="14563" b="31791"/>
          <a:stretch/>
        </p:blipFill>
        <p:spPr>
          <a:xfrm>
            <a:off x="-24735" y="1260105"/>
            <a:ext cx="9112022" cy="5571713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 rotWithShape="1">
          <a:blip r:embed="rId7"/>
          <a:srcRect l="22148" t="24140" r="56332" b="31791"/>
          <a:stretch/>
        </p:blipFill>
        <p:spPr>
          <a:xfrm>
            <a:off x="71059" y="188640"/>
            <a:ext cx="9072941" cy="958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7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3775" t="12182" r="14563" b="6580"/>
          <a:stretch/>
        </p:blipFill>
        <p:spPr>
          <a:xfrm>
            <a:off x="0" y="1294252"/>
            <a:ext cx="9144000" cy="5621841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 bwMode="auto">
          <a:xfrm>
            <a:off x="718731" y="618455"/>
            <a:ext cx="6696745" cy="722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步驟三、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選取</a:t>
            </a:r>
            <a:r>
              <a:rPr lang="en-US" altLang="zh-TW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志願學校、科組加入</a:t>
            </a:r>
            <a:endParaRPr lang="en-US" altLang="zh-TW" sz="3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9774643" y="1711950"/>
            <a:ext cx="1224136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志願選填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862430" y="1763121"/>
            <a:ext cx="1224136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選擇學校</a:t>
            </a:r>
          </a:p>
        </p:txBody>
      </p:sp>
      <p:sp>
        <p:nvSpPr>
          <p:cNvPr id="3" name="橢圓 2"/>
          <p:cNvSpPr/>
          <p:nvPr/>
        </p:nvSpPr>
        <p:spPr>
          <a:xfrm>
            <a:off x="497991" y="1819962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1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2151939" y="1754275"/>
            <a:ext cx="1224136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選擇科別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4085059" y="2240654"/>
            <a:ext cx="486941" cy="30873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4411141" y="1794396"/>
            <a:ext cx="714226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加入</a:t>
            </a:r>
          </a:p>
        </p:txBody>
      </p:sp>
      <p:sp>
        <p:nvSpPr>
          <p:cNvPr id="20" name="橢圓 19"/>
          <p:cNvSpPr/>
          <p:nvPr/>
        </p:nvSpPr>
        <p:spPr>
          <a:xfrm>
            <a:off x="1751834" y="1772687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2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4033488" y="1846047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3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862430" y="2262385"/>
            <a:ext cx="955590" cy="30123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1942772" y="2248158"/>
            <a:ext cx="955590" cy="30123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標題 1"/>
          <p:cNvSpPr txBox="1">
            <a:spLocks/>
          </p:cNvSpPr>
          <p:nvPr/>
        </p:nvSpPr>
        <p:spPr bwMode="auto">
          <a:xfrm>
            <a:off x="107504" y="0"/>
            <a:ext cx="8835751" cy="7060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五、免試志願選填流程</a:t>
            </a:r>
            <a:endParaRPr kumimoji="0"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206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" grpId="0" animBg="1"/>
      <p:bldP spid="3" grpId="1" animBg="1"/>
      <p:bldP spid="13" grpId="0" animBg="1"/>
      <p:bldP spid="13" grpId="1" animBg="1"/>
      <p:bldP spid="17" grpId="0" animBg="1"/>
      <p:bldP spid="18" grpId="0" animBg="1"/>
      <p:bldP spid="20" grpId="0" animBg="1"/>
      <p:bldP spid="20" grpId="1" animBg="1"/>
      <p:bldP spid="21" grpId="0" animBg="1"/>
      <p:bldP spid="24" grpId="0" animBg="1"/>
      <p:bldP spid="24" grpId="1" animBg="1"/>
      <p:bldP spid="32" grpId="0" animBg="1"/>
      <p:bldP spid="32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"/>
          <p:cNvSpPr txBox="1">
            <a:spLocks/>
          </p:cNvSpPr>
          <p:nvPr/>
        </p:nvSpPr>
        <p:spPr bwMode="auto">
          <a:xfrm>
            <a:off x="466675" y="690463"/>
            <a:ext cx="6193557" cy="722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步驟四、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排序</a:t>
            </a:r>
            <a:r>
              <a:rPr lang="en-US" altLang="zh-TW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調整校科志願序</a:t>
            </a:r>
            <a:endParaRPr lang="en-US" altLang="zh-TW" sz="3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2"/>
          <a:srcRect l="13775" t="12182" r="14563" b="6580"/>
          <a:stretch/>
        </p:blipFill>
        <p:spPr>
          <a:xfrm>
            <a:off x="0" y="1294252"/>
            <a:ext cx="9144000" cy="5621841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-922663" y="2191662"/>
            <a:ext cx="504056" cy="30123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-1332717" y="1264177"/>
            <a:ext cx="1224136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選擇學校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9595944" y="632279"/>
            <a:ext cx="1224136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選擇科別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-871649" y="3427958"/>
            <a:ext cx="504056" cy="30123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-979661" y="4077072"/>
            <a:ext cx="657504" cy="30123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9612560" y="2564904"/>
            <a:ext cx="714226" cy="4320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加入</a:t>
            </a:r>
          </a:p>
        </p:txBody>
      </p:sp>
      <p:sp>
        <p:nvSpPr>
          <p:cNvPr id="21" name="橢圓 20"/>
          <p:cNvSpPr/>
          <p:nvPr/>
        </p:nvSpPr>
        <p:spPr>
          <a:xfrm>
            <a:off x="7047517" y="5148631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1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-1754471" y="1298584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2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9342282" y="681805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3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9375204" y="2613660"/>
            <a:ext cx="44148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3333FF"/>
                </a:solidFill>
              </a:rPr>
              <a:t>4</a:t>
            </a:r>
            <a:endParaRPr lang="zh-TW" altLang="en-US" sz="2800" dirty="0">
              <a:solidFill>
                <a:srgbClr val="3333FF"/>
              </a:solidFill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6902932" y="5489404"/>
            <a:ext cx="477484" cy="18078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爆炸 2 2"/>
          <p:cNvSpPr/>
          <p:nvPr/>
        </p:nvSpPr>
        <p:spPr>
          <a:xfrm rot="1177466">
            <a:off x="6008655" y="689610"/>
            <a:ext cx="2634416" cy="66307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重要步驟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7488997" y="4847847"/>
            <a:ext cx="1763584" cy="73283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選取上下箭頭調整志願順序</a:t>
            </a:r>
          </a:p>
        </p:txBody>
      </p:sp>
      <p:sp>
        <p:nvSpPr>
          <p:cNvPr id="33" name="圓角矩形 32"/>
          <p:cNvSpPr/>
          <p:nvPr/>
        </p:nvSpPr>
        <p:spPr>
          <a:xfrm>
            <a:off x="6902932" y="5771287"/>
            <a:ext cx="477484" cy="18078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標題 1"/>
          <p:cNvSpPr txBox="1">
            <a:spLocks/>
          </p:cNvSpPr>
          <p:nvPr/>
        </p:nvSpPr>
        <p:spPr bwMode="auto">
          <a:xfrm>
            <a:off x="107504" y="0"/>
            <a:ext cx="8835751" cy="7060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五、免試志願選填流程</a:t>
            </a:r>
            <a:endParaRPr kumimoji="0"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6533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412776"/>
            <a:ext cx="9144000" cy="5445224"/>
            <a:chOff x="0" y="1412776"/>
            <a:chExt cx="9144000" cy="5445224"/>
          </a:xfrm>
        </p:grpSpPr>
        <p:pic>
          <p:nvPicPr>
            <p:cNvPr id="29" name="圖片 28"/>
            <p:cNvPicPr/>
            <p:nvPr/>
          </p:nvPicPr>
          <p:blipFill rotWithShape="1">
            <a:blip r:embed="rId2"/>
            <a:srcRect l="13161" t="24946" r="26163" b="26873"/>
            <a:stretch/>
          </p:blipFill>
          <p:spPr>
            <a:xfrm>
              <a:off x="0" y="1412776"/>
              <a:ext cx="9144000" cy="5445224"/>
            </a:xfrm>
            <a:prstGeom prst="rect">
              <a:avLst/>
            </a:prstGeom>
          </p:spPr>
        </p:pic>
        <p:sp>
          <p:nvSpPr>
            <p:cNvPr id="8" name="圓角矩形 7"/>
            <p:cNvSpPr/>
            <p:nvPr/>
          </p:nvSpPr>
          <p:spPr>
            <a:xfrm>
              <a:off x="1331640" y="5301208"/>
              <a:ext cx="1584176" cy="432048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標題 1"/>
          <p:cNvSpPr txBox="1">
            <a:spLocks/>
          </p:cNvSpPr>
          <p:nvPr/>
        </p:nvSpPr>
        <p:spPr bwMode="auto">
          <a:xfrm>
            <a:off x="494772" y="632279"/>
            <a:ext cx="7632848" cy="722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步驟五、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檢查列印</a:t>
            </a:r>
            <a:r>
              <a:rPr lang="en-US" altLang="zh-TW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查詢我的志願資料</a:t>
            </a:r>
            <a:endParaRPr lang="en-US" altLang="zh-TW" sz="3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26212" y="1319400"/>
            <a:ext cx="9117788" cy="5538600"/>
            <a:chOff x="1296144" y="1412776"/>
            <a:chExt cx="3357148" cy="4819583"/>
          </a:xfrm>
        </p:grpSpPr>
        <p:pic>
          <p:nvPicPr>
            <p:cNvPr id="31" name="圖片 30"/>
            <p:cNvPicPr/>
            <p:nvPr/>
          </p:nvPicPr>
          <p:blipFill rotWithShape="1">
            <a:blip r:embed="rId2"/>
            <a:srcRect l="21762" t="24946" r="55961" b="32409"/>
            <a:stretch/>
          </p:blipFill>
          <p:spPr>
            <a:xfrm>
              <a:off x="1296144" y="1412776"/>
              <a:ext cx="3357148" cy="4819583"/>
            </a:xfrm>
            <a:prstGeom prst="rect">
              <a:avLst/>
            </a:prstGeom>
          </p:spPr>
        </p:pic>
        <p:sp>
          <p:nvSpPr>
            <p:cNvPr id="32" name="圓角矩形 31"/>
            <p:cNvSpPr/>
            <p:nvPr/>
          </p:nvSpPr>
          <p:spPr>
            <a:xfrm>
              <a:off x="1331640" y="5301208"/>
              <a:ext cx="1584176" cy="432048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標題 1"/>
          <p:cNvSpPr txBox="1">
            <a:spLocks/>
          </p:cNvSpPr>
          <p:nvPr/>
        </p:nvSpPr>
        <p:spPr bwMode="auto">
          <a:xfrm>
            <a:off x="107504" y="0"/>
            <a:ext cx="8835751" cy="7060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五、免試志願選填流程</a:t>
            </a:r>
            <a:endParaRPr kumimoji="0"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50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內容版面配置區 4"/>
          <p:cNvSpPr>
            <a:spLocks noGrp="1"/>
          </p:cNvSpPr>
          <p:nvPr>
            <p:ph idx="4294967295"/>
          </p:nvPr>
        </p:nvSpPr>
        <p:spPr>
          <a:xfrm>
            <a:off x="251520" y="1556792"/>
            <a:ext cx="864096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為</a:t>
            </a:r>
            <a:r>
              <a:rPr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年後做準備</a:t>
            </a:r>
            <a:endParaRPr lang="en-US" altLang="zh-TW" b="1" dirty="0">
              <a:solidFill>
                <a:srgbClr val="3319F5"/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高中免試入學志願選填：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200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多個志願，選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個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大學申請、科大甄選：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3000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個校科，選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3~6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個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57200" lvl="1" indent="0">
              <a:buNone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高職需認識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個職群（桃園目前是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個）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高中要決定分類組，大學要認識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個學群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/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/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528" y="-99392"/>
            <a:ext cx="8496944" cy="972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二、選填志願前的觀念調整</a:t>
            </a:r>
            <a:endParaRPr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"/>
          <p:cNvSpPr txBox="1">
            <a:spLocks/>
          </p:cNvSpPr>
          <p:nvPr/>
        </p:nvSpPr>
        <p:spPr bwMode="auto">
          <a:xfrm>
            <a:off x="494772" y="632279"/>
            <a:ext cx="7632848" cy="722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步驟五、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檢查列印</a:t>
            </a:r>
            <a:r>
              <a:rPr lang="en-US" altLang="zh-TW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查詢我的志願資料</a:t>
            </a:r>
            <a:endParaRPr lang="en-US" altLang="zh-TW" sz="3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" name="圖片 16"/>
          <p:cNvPicPr/>
          <p:nvPr/>
        </p:nvPicPr>
        <p:blipFill rotWithShape="1">
          <a:blip r:embed="rId2"/>
          <a:srcRect l="13161" t="21092" r="14244" b="7600"/>
          <a:stretch/>
        </p:blipFill>
        <p:spPr>
          <a:xfrm>
            <a:off x="2628" y="1355126"/>
            <a:ext cx="9141372" cy="5502874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3285806" y="3843518"/>
            <a:ext cx="2942378" cy="13136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zh-TW" altLang="en-US" sz="800" dirty="0"/>
          </a:p>
        </p:txBody>
      </p:sp>
      <p:pic>
        <p:nvPicPr>
          <p:cNvPr id="21" name="圖片 20"/>
          <p:cNvPicPr/>
          <p:nvPr/>
        </p:nvPicPr>
        <p:blipFill rotWithShape="1">
          <a:blip r:embed="rId2"/>
          <a:srcRect l="27637" t="70866" r="36909" b="7600"/>
          <a:stretch/>
        </p:blipFill>
        <p:spPr>
          <a:xfrm>
            <a:off x="20566" y="1354592"/>
            <a:ext cx="9035182" cy="5483892"/>
          </a:xfrm>
          <a:prstGeom prst="rect">
            <a:avLst/>
          </a:prstGeom>
        </p:spPr>
      </p:pic>
      <p:sp>
        <p:nvSpPr>
          <p:cNvPr id="22" name="標題 1"/>
          <p:cNvSpPr txBox="1">
            <a:spLocks/>
          </p:cNvSpPr>
          <p:nvPr/>
        </p:nvSpPr>
        <p:spPr bwMode="auto">
          <a:xfrm>
            <a:off x="107504" y="0"/>
            <a:ext cx="8835751" cy="7060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五、免試志願選填流程</a:t>
            </a:r>
            <a:endParaRPr kumimoji="0"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36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"/>
          <p:cNvSpPr txBox="1">
            <a:spLocks/>
          </p:cNvSpPr>
          <p:nvPr/>
        </p:nvSpPr>
        <p:spPr bwMode="auto">
          <a:xfrm>
            <a:off x="494772" y="632279"/>
            <a:ext cx="7632848" cy="722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步驟五、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檢查列印</a:t>
            </a:r>
            <a:r>
              <a:rPr lang="en-US" altLang="zh-TW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列印報名表檢查</a:t>
            </a:r>
            <a:endParaRPr lang="en-US" altLang="zh-TW" sz="3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-15330" y="1340768"/>
            <a:ext cx="9159330" cy="5517232"/>
            <a:chOff x="-15330" y="1340768"/>
            <a:chExt cx="9159330" cy="5517232"/>
          </a:xfrm>
        </p:grpSpPr>
        <p:pic>
          <p:nvPicPr>
            <p:cNvPr id="17" name="圖片 16"/>
            <p:cNvPicPr/>
            <p:nvPr/>
          </p:nvPicPr>
          <p:blipFill rotWithShape="1">
            <a:blip r:embed="rId2"/>
            <a:srcRect l="13161" t="24946" r="26163" b="9528"/>
            <a:stretch/>
          </p:blipFill>
          <p:spPr>
            <a:xfrm>
              <a:off x="-15330" y="1340768"/>
              <a:ext cx="9159330" cy="5517232"/>
            </a:xfrm>
            <a:prstGeom prst="rect">
              <a:avLst/>
            </a:prstGeom>
          </p:spPr>
        </p:pic>
        <p:sp>
          <p:nvSpPr>
            <p:cNvPr id="19" name="圓角矩形 18"/>
            <p:cNvSpPr/>
            <p:nvPr/>
          </p:nvSpPr>
          <p:spPr>
            <a:xfrm>
              <a:off x="1331640" y="4595196"/>
              <a:ext cx="1512168" cy="273964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26212" y="1340768"/>
            <a:ext cx="9117788" cy="5517232"/>
            <a:chOff x="1277374" y="1340768"/>
            <a:chExt cx="3384376" cy="3622712"/>
          </a:xfrm>
        </p:grpSpPr>
        <p:pic>
          <p:nvPicPr>
            <p:cNvPr id="22" name="圖片 21"/>
            <p:cNvPicPr/>
            <p:nvPr/>
          </p:nvPicPr>
          <p:blipFill rotWithShape="1">
            <a:blip r:embed="rId2"/>
            <a:srcRect l="21724" t="24946" r="55856" b="32028"/>
            <a:stretch/>
          </p:blipFill>
          <p:spPr>
            <a:xfrm>
              <a:off x="1277374" y="1340768"/>
              <a:ext cx="3384376" cy="3622712"/>
            </a:xfrm>
            <a:prstGeom prst="rect">
              <a:avLst/>
            </a:prstGeom>
          </p:spPr>
        </p:pic>
        <p:sp>
          <p:nvSpPr>
            <p:cNvPr id="25" name="圓角矩形 24"/>
            <p:cNvSpPr/>
            <p:nvPr/>
          </p:nvSpPr>
          <p:spPr>
            <a:xfrm>
              <a:off x="1331640" y="4595196"/>
              <a:ext cx="1512168" cy="273964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7" name="標題 1"/>
          <p:cNvSpPr txBox="1">
            <a:spLocks/>
          </p:cNvSpPr>
          <p:nvPr/>
        </p:nvSpPr>
        <p:spPr bwMode="auto">
          <a:xfrm>
            <a:off x="107504" y="0"/>
            <a:ext cx="8835751" cy="7060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五、免試志願選填流程</a:t>
            </a:r>
            <a:endParaRPr kumimoji="0"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000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"/>
          <p:cNvSpPr txBox="1">
            <a:spLocks/>
          </p:cNvSpPr>
          <p:nvPr/>
        </p:nvSpPr>
        <p:spPr bwMode="auto">
          <a:xfrm>
            <a:off x="494772" y="632279"/>
            <a:ext cx="7632848" cy="722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步驟四、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檢查</a:t>
            </a:r>
            <a:r>
              <a:rPr lang="en-US" altLang="zh-TW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檢查校科志願序及總積分</a:t>
            </a:r>
            <a:endParaRPr lang="en-US" altLang="zh-TW" sz="3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" name="標題 1"/>
          <p:cNvSpPr txBox="1">
            <a:spLocks/>
          </p:cNvSpPr>
          <p:nvPr/>
        </p:nvSpPr>
        <p:spPr bwMode="auto">
          <a:xfrm>
            <a:off x="827584" y="-88322"/>
            <a:ext cx="77057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TW" altLang="en-US" sz="4000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四、免試志願選填流程</a:t>
            </a:r>
            <a:endParaRPr lang="en-US" altLang="zh-TW" sz="4000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5940" r="3318" b="5142"/>
          <a:stretch/>
        </p:blipFill>
        <p:spPr>
          <a:xfrm>
            <a:off x="0" y="332656"/>
            <a:ext cx="9144000" cy="6525344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2699792" y="568980"/>
            <a:ext cx="3816424" cy="112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/>
          <p:cNvSpPr/>
          <p:nvPr/>
        </p:nvSpPr>
        <p:spPr>
          <a:xfrm>
            <a:off x="1763688" y="734902"/>
            <a:ext cx="1656184" cy="579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1763688" y="1374270"/>
            <a:ext cx="2664296" cy="345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5716986" y="1053294"/>
            <a:ext cx="3346738" cy="427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4540631" y="740509"/>
            <a:ext cx="706344" cy="100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6" name="圖片 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24127" r="41133" b="40212"/>
          <a:stretch/>
        </p:blipFill>
        <p:spPr>
          <a:xfrm>
            <a:off x="0" y="1986599"/>
            <a:ext cx="9063724" cy="44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3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23528" y="116632"/>
            <a:ext cx="3528392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itchFamily="34" charset="-120"/>
              </a:rPr>
              <a:t>六、小叮嚀</a:t>
            </a:r>
            <a:endParaRPr lang="en-US" altLang="zh-TW" sz="4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539" name="投影片編號版面配置區 12"/>
          <p:cNvSpPr txBox="1">
            <a:spLocks noGrp="1"/>
          </p:cNvSpPr>
          <p:nvPr/>
        </p:nvSpPr>
        <p:spPr bwMode="auto">
          <a:xfrm>
            <a:off x="6537325" y="6436784"/>
            <a:ext cx="2133600" cy="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F738524-6301-443B-A630-AF398AC5A7A6}" type="slidenum">
              <a:rPr lang="zh-TW" altLang="en-US" sz="14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zh-TW" sz="1400">
              <a:solidFill>
                <a:srgbClr val="898989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4933" y="1484784"/>
            <a:ext cx="89519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叮嚀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32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：透過</a:t>
            </a:r>
            <a:r>
              <a:rPr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個別序位</a:t>
            </a:r>
            <a:r>
              <a:rPr lang="zh-TW" altLang="en-US" sz="32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知道學生在全桃園市的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超額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比序總分排名</a:t>
            </a:r>
            <a:r>
              <a:rPr lang="zh-TW" altLang="en-US" sz="32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叮嚀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：今年在</a:t>
            </a:r>
            <a:r>
              <a:rPr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各項總分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選填校科</a:t>
            </a:r>
            <a:r>
              <a:rPr lang="zh-TW" altLang="en-US" sz="32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相同前提下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個別序位</a:t>
            </a:r>
            <a:r>
              <a:rPr lang="zh-TW" altLang="en-US" sz="32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可以看出錄取優先順序。</a:t>
            </a:r>
            <a:r>
              <a:rPr lang="en-US" altLang="zh-TW" sz="32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叮嚀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3200" b="1" u="sng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務必</a:t>
            </a:r>
            <a:r>
              <a:rPr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以前三志願分錄取學校</a:t>
            </a:r>
            <a:r>
              <a:rPr lang="en-US" altLang="zh-TW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!!!!</a:t>
            </a:r>
            <a:r>
              <a:rPr lang="en-US" altLang="zh-TW" sz="3200" b="1" u="sng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u="sng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善用同</a:t>
            </a:r>
            <a:r>
              <a:rPr lang="en-US" altLang="zh-TW" sz="3200" b="1" u="sng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b="1" u="sng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en-US" sz="3200" b="1" u="sng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群連續填</a:t>
            </a:r>
            <a:r>
              <a:rPr lang="en-US" altLang="zh-TW" sz="3200" b="1" u="sng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12243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27584" y="1268760"/>
            <a:ext cx="7127875" cy="331046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en-US" sz="6000" dirty="0">
                <a:solidFill>
                  <a:srgbClr val="FF0000"/>
                </a:solidFill>
              </a:rPr>
              <a:t>簡報完畢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en-US" sz="6000" dirty="0">
                <a:solidFill>
                  <a:srgbClr val="FF0000"/>
                </a:solidFill>
              </a:rPr>
              <a:t>祝福每位同學</a:t>
            </a:r>
            <a:r>
              <a:rPr lang="en-US" altLang="zh-TW" sz="6000" dirty="0">
                <a:solidFill>
                  <a:srgbClr val="FF0000"/>
                </a:solidFill>
              </a:rPr>
              <a:t/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zh-TW" altLang="en-US" sz="6600" dirty="0">
                <a:solidFill>
                  <a:srgbClr val="FF0000"/>
                </a:solidFill>
              </a:rPr>
              <a:t>金榜題名</a:t>
            </a:r>
          </a:p>
        </p:txBody>
      </p:sp>
      <p:pic>
        <p:nvPicPr>
          <p:cNvPr id="66563" name="Picture 15" descr="bo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724401"/>
            <a:ext cx="677862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676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4294967295"/>
          </p:nvPr>
        </p:nvSpPr>
        <p:spPr>
          <a:xfrm>
            <a:off x="430213" y="1628775"/>
            <a:ext cx="8713787" cy="4932363"/>
          </a:xfrm>
        </p:spPr>
        <p:txBody>
          <a:bodyPr/>
          <a:lstStyle/>
          <a:p>
            <a:pPr>
              <a:lnSpc>
                <a:spcPct val="130000"/>
              </a:lnSpc>
              <a:defRPr/>
            </a:pPr>
            <a:r>
              <a:rPr lang="en-US" altLang="zh-TW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高中高職免試</a:t>
            </a:r>
            <a:r>
              <a:rPr lang="zh-TW" altLang="en-US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共有</a:t>
            </a:r>
            <a:r>
              <a:rPr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個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志願數</a:t>
            </a:r>
            <a:r>
              <a:rPr lang="zh-TW" altLang="en-US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可選填</a:t>
            </a:r>
            <a:r>
              <a:rPr lang="zh-TW" altLang="zh-TW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5C2D5C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TW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高職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職業類科</a:t>
            </a:r>
            <a:r>
              <a:rPr lang="zh-TW" altLang="en-US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跨校同一職群連續</a:t>
            </a:r>
            <a:endParaRPr lang="en-US" altLang="zh-TW" b="1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30000"/>
              </a:lnSpc>
              <a:buFontTx/>
              <a:buNone/>
              <a:defRPr/>
            </a:pPr>
            <a:r>
              <a:rPr lang="zh-TW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選填志願時，視為同一志願序計分</a:t>
            </a:r>
            <a:r>
              <a:rPr lang="zh-TW" altLang="en-US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5C2D5C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en-US" altLang="zh-TW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熟知桃連區免試入學超額比序步驟。</a:t>
            </a:r>
            <a:r>
              <a:rPr lang="en-US" altLang="zh-TW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清楚個別序位的意義。 </a:t>
            </a:r>
            <a:r>
              <a:rPr lang="fr-CA" altLang="zh-TW" sz="4800" b="1" dirty="0">
                <a:solidFill>
                  <a:srgbClr val="5C2D5C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4" name="矩形 3"/>
          <p:cNvSpPr/>
          <p:nvPr/>
        </p:nvSpPr>
        <p:spPr>
          <a:xfrm>
            <a:off x="430213" y="-16250"/>
            <a:ext cx="8352928" cy="972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二、選填志願前的重要概念</a:t>
            </a:r>
            <a:endParaRPr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0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/>
          <p:cNvSpPr/>
          <p:nvPr/>
        </p:nvSpPr>
        <p:spPr bwMode="auto">
          <a:xfrm>
            <a:off x="6835775" y="1652588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0" y="3227388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/>
          <p:cNvSpPr/>
          <p:nvPr/>
        </p:nvSpPr>
        <p:spPr bwMode="auto">
          <a:xfrm>
            <a:off x="7070725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-16836" y="864395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40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-30163" y="4205288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112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近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3?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0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9387A0B-A8F2-476D-8569-71729DEFF14B}"/>
              </a:ext>
            </a:extLst>
          </p:cNvPr>
          <p:cNvSpPr txBox="1"/>
          <p:nvPr/>
        </p:nvSpPr>
        <p:spPr>
          <a:xfrm>
            <a:off x="6607837" y="52320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96417" y="-3720"/>
            <a:ext cx="8104708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新細明體" charset="0"/>
              </a:rPr>
              <a:t>三、</a:t>
            </a:r>
            <a:r>
              <a:rPr lang="en-US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新細明體" charset="0"/>
              </a:rPr>
              <a:t>112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新細明體" charset="0"/>
              </a:rPr>
              <a:t>年桃連區</a:t>
            </a:r>
            <a:r>
              <a:rPr kumimoji="0" lang="zh-TW" altLang="en-US" sz="44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charset="0"/>
                <a:cs typeface="標楷體" charset="0"/>
              </a:rPr>
              <a:t>免試積分說明</a:t>
            </a:r>
            <a:endParaRPr kumimoji="0" lang="en-US" altLang="zh-TW" sz="4400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87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資料庫圖表 25"/>
          <p:cNvGraphicFramePr/>
          <p:nvPr>
            <p:extLst>
              <p:ext uri="{D42A27DB-BD31-4B8C-83A1-F6EECF244321}">
                <p14:modId xmlns:p14="http://schemas.microsoft.com/office/powerpoint/2010/main" val="387991087"/>
              </p:ext>
            </p:extLst>
          </p:nvPr>
        </p:nvGraphicFramePr>
        <p:xfrm>
          <a:off x="623095" y="1087358"/>
          <a:ext cx="3948905" cy="5556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文字方塊 26"/>
          <p:cNvSpPr txBox="1"/>
          <p:nvPr/>
        </p:nvSpPr>
        <p:spPr>
          <a:xfrm>
            <a:off x="4610606" y="829670"/>
            <a:ext cx="4356114" cy="172354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畢業資格：</a:t>
            </a:r>
            <a:r>
              <a:rPr kumimoji="0" lang="en-US" altLang="zh-TW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6</a:t>
            </a:r>
            <a:r>
              <a:rPr kumimoji="0" lang="zh-TW" altLang="en-US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分；修業</a:t>
            </a:r>
            <a:r>
              <a:rPr kumimoji="0" lang="en-US" altLang="zh-TW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</a:t>
            </a:r>
            <a:r>
              <a:rPr kumimoji="0" lang="zh-TW" altLang="en-US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分</a:t>
            </a:r>
          </a:p>
          <a:p>
            <a:pPr eaLnBrk="1" hangingPunct="1">
              <a:defRPr/>
            </a:pPr>
            <a:r>
              <a:rPr kumimoji="0" lang="en-US" altLang="zh-TW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就近入學：</a:t>
            </a:r>
            <a:r>
              <a:rPr kumimoji="0" lang="en-US" altLang="zh-TW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5</a:t>
            </a:r>
            <a:r>
              <a:rPr kumimoji="0" lang="zh-TW" altLang="en-US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分</a:t>
            </a:r>
          </a:p>
          <a:p>
            <a:pPr eaLnBrk="1" hangingPunct="1">
              <a:defRPr/>
            </a:pPr>
            <a:r>
              <a:rPr kumimoji="0" lang="en-US" altLang="zh-TW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0" lang="zh-TW" altLang="en-US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生涯規劃：</a:t>
            </a:r>
            <a:r>
              <a:rPr kumimoji="0" lang="en-US" altLang="zh-TW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kumimoji="0" lang="zh-TW" altLang="en-US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分</a:t>
            </a:r>
            <a:r>
              <a:rPr kumimoji="0" lang="en-US" altLang="zh-TW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(15+6)</a:t>
            </a:r>
            <a:br>
              <a:rPr kumimoji="0" lang="en-US" altLang="zh-TW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kumimoji="0" lang="zh-TW" altLang="en-US" sz="26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kumimoji="0" lang="en-US" altLang="zh-TW" sz="26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6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志願分：</a:t>
            </a:r>
            <a:r>
              <a:rPr kumimoji="0" lang="en-US" altLang="zh-TW" sz="26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kumimoji="0" lang="zh-TW" altLang="en-US" sz="26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分</a:t>
            </a:r>
            <a:r>
              <a:rPr kumimoji="0" lang="en-US" altLang="zh-TW" sz="26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0" lang="zh-TW" altLang="en-US" sz="26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變動積分</a:t>
            </a:r>
            <a:endParaRPr kumimoji="0" lang="en-US" altLang="zh-TW" sz="26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626856" y="2445325"/>
            <a:ext cx="4323282" cy="267765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儷特圓" charset="0"/>
                <a:cs typeface="華康儷特圓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均衡學習：</a:t>
            </a:r>
            <a:r>
              <a:rPr lang="en-US" altLang="zh-TW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9</a:t>
            </a:r>
            <a:r>
              <a:rPr lang="zh-TW" altLang="en-US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分</a:t>
            </a:r>
            <a:endParaRPr lang="en-US" altLang="zh-TW" sz="2800" b="1" dirty="0">
              <a:ln w="1905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品德表現：</a:t>
            </a:r>
            <a:r>
              <a:rPr lang="en-US" altLang="zh-TW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分</a:t>
            </a:r>
            <a:endParaRPr lang="en-US" altLang="zh-TW" sz="2800" b="1" dirty="0">
              <a:ln w="1905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服務表現：</a:t>
            </a:r>
            <a:r>
              <a:rPr lang="en-US" altLang="zh-TW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分</a:t>
            </a:r>
            <a:endParaRPr lang="en-US" altLang="zh-TW" sz="2800" b="1" dirty="0">
              <a:ln w="1905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才藝表現：</a:t>
            </a:r>
            <a:r>
              <a:rPr lang="en-US" altLang="zh-TW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分</a:t>
            </a:r>
            <a:endParaRPr lang="en-US" altLang="zh-TW" sz="2800" b="1" dirty="0">
              <a:ln w="1905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5.</a:t>
            </a:r>
            <a:r>
              <a:rPr lang="zh-TW" altLang="en-US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體適能：</a:t>
            </a:r>
            <a:r>
              <a:rPr lang="en-US" altLang="zh-TW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800" b="1" dirty="0">
                <a:ln w="1905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分</a:t>
            </a:r>
            <a:endParaRPr lang="en-US" altLang="zh-TW" sz="2800" b="1" dirty="0">
              <a:ln w="1905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6.</a:t>
            </a:r>
            <a:r>
              <a:rPr lang="zh-TW" alt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本土語言認證</a:t>
            </a:r>
            <a:r>
              <a:rPr lang="en-US" altLang="zh-TW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:2</a:t>
            </a:r>
            <a:r>
              <a:rPr lang="zh-TW" alt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分</a:t>
            </a:r>
            <a:endParaRPr lang="en-US" altLang="zh-TW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4610606" y="5073532"/>
            <a:ext cx="4389015" cy="165617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0000" tIns="180000" rIns="0" bIns="1800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1.</a:t>
            </a:r>
            <a:r>
              <a:rPr kumimoji="0" lang="zh-TW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會考成績：</a:t>
            </a:r>
            <a:r>
              <a:rPr kumimoji="0" lang="en-US" altLang="zh-TW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30</a:t>
            </a:r>
            <a:r>
              <a:rPr kumimoji="0" lang="zh-TW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分</a:t>
            </a:r>
            <a:endParaRPr kumimoji="0" lang="en-US" altLang="zh-TW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anose="020B0604030504040204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2.</a:t>
            </a:r>
            <a:r>
              <a:rPr kumimoji="0" lang="zh-TW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寫作測驗成績：</a:t>
            </a:r>
            <a:r>
              <a:rPr kumimoji="0" lang="en-US" altLang="zh-TW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3</a:t>
            </a:r>
            <a:r>
              <a:rPr kumimoji="0" lang="zh-TW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分</a:t>
            </a:r>
            <a:endParaRPr kumimoji="0" lang="en-US" altLang="zh-TW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anose="020B0604030504040204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041" name="投影片編號版面配置區 7"/>
          <p:cNvSpPr txBox="1">
            <a:spLocks noGrp="1"/>
          </p:cNvSpPr>
          <p:nvPr/>
        </p:nvSpPr>
        <p:spPr bwMode="auto">
          <a:xfrm>
            <a:off x="6516216" y="674136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35C58A92-AB46-47A3-9E89-9C15B899C188}" type="slidenum">
              <a:rPr kumimoji="0" lang="zh-TW" altLang="en-US" sz="1400" b="1">
                <a:solidFill>
                  <a:srgbClr val="898989"/>
                </a:solidFill>
              </a:rPr>
              <a:pPr algn="r"/>
              <a:t>8</a:t>
            </a:fld>
            <a:endParaRPr kumimoji="0" lang="en-US" altLang="zh-TW" sz="1400" b="1">
              <a:solidFill>
                <a:srgbClr val="898989"/>
              </a:solidFill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4951946" y="1703387"/>
            <a:ext cx="3673102" cy="38417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zh-TW" altLang="en-US" b="1">
              <a:solidFill>
                <a:prstClr val="white"/>
              </a:solidFill>
            </a:endParaRPr>
          </a:p>
        </p:txBody>
      </p:sp>
      <p:sp>
        <p:nvSpPr>
          <p:cNvPr id="44043" name="文字方塊 1"/>
          <p:cNvSpPr txBox="1">
            <a:spLocks noChangeArrowheads="1"/>
          </p:cNvSpPr>
          <p:nvPr/>
        </p:nvSpPr>
        <p:spPr bwMode="auto">
          <a:xfrm>
            <a:off x="2657201" y="6237947"/>
            <a:ext cx="1800225" cy="4603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總分</a:t>
            </a:r>
            <a:r>
              <a:rPr kumimoji="0" lang="en-US" altLang="zh-TW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100</a:t>
            </a:r>
            <a:r>
              <a:rPr kumimoji="0"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分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3809726" y="1931791"/>
            <a:ext cx="647700" cy="533400"/>
          </a:xfrm>
          <a:prstGeom prst="roundRect">
            <a:avLst/>
          </a:prstGeom>
          <a:noFill/>
          <a:ln w="50800">
            <a:solidFill>
              <a:srgbClr val="0BD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kumimoji="0" lang="en-US" altLang="zh-TW" b="1" dirty="0">
                <a:solidFill>
                  <a:srgbClr val="C00000"/>
                </a:solidFill>
              </a:rPr>
              <a:t>11</a:t>
            </a:r>
            <a:r>
              <a:rPr kumimoji="0" lang="zh-TW" altLang="en-US" b="1" dirty="0">
                <a:solidFill>
                  <a:srgbClr val="C00000"/>
                </a:solidFill>
              </a:rPr>
              <a:t>分</a:t>
            </a:r>
            <a:r>
              <a:rPr kumimoji="0" lang="en-US" altLang="zh-TW" b="1" dirty="0">
                <a:solidFill>
                  <a:srgbClr val="C00000"/>
                </a:solidFill>
              </a:rPr>
              <a:t/>
            </a:r>
            <a:br>
              <a:rPr kumimoji="0" lang="en-US" altLang="zh-TW" b="1" dirty="0">
                <a:solidFill>
                  <a:srgbClr val="C00000"/>
                </a:solidFill>
              </a:rPr>
            </a:br>
            <a:r>
              <a:rPr kumimoji="0" lang="en-US" altLang="zh-TW" b="1" dirty="0">
                <a:solidFill>
                  <a:srgbClr val="C00000"/>
                </a:solidFill>
              </a:rPr>
              <a:t>+6</a:t>
            </a:r>
            <a:r>
              <a:rPr kumimoji="0" lang="zh-TW" altLang="en-US" b="1" dirty="0">
                <a:solidFill>
                  <a:srgbClr val="C00000"/>
                </a:solidFill>
              </a:rPr>
              <a:t>分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3842037" y="4026595"/>
            <a:ext cx="647700" cy="384175"/>
          </a:xfrm>
          <a:prstGeom prst="roundRect">
            <a:avLst/>
          </a:prstGeom>
          <a:noFill/>
          <a:ln w="50800">
            <a:solidFill>
              <a:srgbClr val="0BD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kumimoji="0" lang="en-US" altLang="zh-TW" b="1" dirty="0">
                <a:solidFill>
                  <a:srgbClr val="C00000"/>
                </a:solidFill>
              </a:rPr>
              <a:t>35</a:t>
            </a:r>
            <a:r>
              <a:rPr kumimoji="0" lang="zh-TW" altLang="en-US" b="1" dirty="0">
                <a:solidFill>
                  <a:srgbClr val="C00000"/>
                </a:solidFill>
              </a:rPr>
              <a:t>分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3940369" y="5801608"/>
            <a:ext cx="649288" cy="384175"/>
          </a:xfrm>
          <a:prstGeom prst="roundRect">
            <a:avLst/>
          </a:prstGeom>
          <a:noFill/>
          <a:ln w="50800">
            <a:solidFill>
              <a:srgbClr val="0BD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kumimoji="0" lang="en-US" altLang="zh-TW" b="1" dirty="0">
                <a:solidFill>
                  <a:srgbClr val="C00000"/>
                </a:solidFill>
              </a:rPr>
              <a:t>33</a:t>
            </a:r>
            <a:r>
              <a:rPr kumimoji="0" lang="zh-TW" altLang="en-US" b="1" dirty="0">
                <a:solidFill>
                  <a:srgbClr val="C00000"/>
                </a:solidFill>
              </a:rPr>
              <a:t>分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899592" y="63500"/>
            <a:ext cx="8104708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新細明體" charset="0"/>
              </a:rPr>
              <a:t>112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新細明體" charset="0"/>
              </a:rPr>
              <a:t>年桃連區</a:t>
            </a:r>
            <a:r>
              <a:rPr kumimoji="0" lang="zh-TW" altLang="en-US" sz="44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charset="0"/>
                <a:cs typeface="標楷體" charset="0"/>
              </a:rPr>
              <a:t>免試積分說明</a:t>
            </a:r>
            <a:endParaRPr kumimoji="0" lang="en-US" altLang="zh-TW" sz="4400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標楷體" charset="0"/>
              <a:cs typeface="標楷體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4706852" y="6075045"/>
          <a:ext cx="390765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468">
                  <a:extLst>
                    <a:ext uri="{9D8B030D-6E8A-4147-A177-3AD203B41FA5}">
                      <a16:colId xmlns:a16="http://schemas.microsoft.com/office/drawing/2014/main" val="781033600"/>
                    </a:ext>
                  </a:extLst>
                </a:gridCol>
                <a:gridCol w="356503">
                  <a:extLst>
                    <a:ext uri="{9D8B030D-6E8A-4147-A177-3AD203B41FA5}">
                      <a16:colId xmlns:a16="http://schemas.microsoft.com/office/drawing/2014/main" val="3665937529"/>
                    </a:ext>
                  </a:extLst>
                </a:gridCol>
                <a:gridCol w="390832">
                  <a:extLst>
                    <a:ext uri="{9D8B030D-6E8A-4147-A177-3AD203B41FA5}">
                      <a16:colId xmlns:a16="http://schemas.microsoft.com/office/drawing/2014/main" val="4284661440"/>
                    </a:ext>
                  </a:extLst>
                </a:gridCol>
                <a:gridCol w="455972">
                  <a:extLst>
                    <a:ext uri="{9D8B030D-6E8A-4147-A177-3AD203B41FA5}">
                      <a16:colId xmlns:a16="http://schemas.microsoft.com/office/drawing/2014/main" val="2940601505"/>
                    </a:ext>
                  </a:extLst>
                </a:gridCol>
                <a:gridCol w="455972">
                  <a:extLst>
                    <a:ext uri="{9D8B030D-6E8A-4147-A177-3AD203B41FA5}">
                      <a16:colId xmlns:a16="http://schemas.microsoft.com/office/drawing/2014/main" val="1793222639"/>
                    </a:ext>
                  </a:extLst>
                </a:gridCol>
                <a:gridCol w="390832">
                  <a:extLst>
                    <a:ext uri="{9D8B030D-6E8A-4147-A177-3AD203B41FA5}">
                      <a16:colId xmlns:a16="http://schemas.microsoft.com/office/drawing/2014/main" val="3810395583"/>
                    </a:ext>
                  </a:extLst>
                </a:gridCol>
                <a:gridCol w="455972">
                  <a:extLst>
                    <a:ext uri="{9D8B030D-6E8A-4147-A177-3AD203B41FA5}">
                      <a16:colId xmlns:a16="http://schemas.microsoft.com/office/drawing/2014/main" val="681359196"/>
                    </a:ext>
                  </a:extLst>
                </a:gridCol>
                <a:gridCol w="717100">
                  <a:extLst>
                    <a:ext uri="{9D8B030D-6E8A-4147-A177-3AD203B41FA5}">
                      <a16:colId xmlns:a16="http://schemas.microsoft.com/office/drawing/2014/main" val="38171662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solidFill>
                            <a:srgbClr val="3319F5"/>
                          </a:solidFill>
                        </a:rPr>
                        <a:t>級分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zh-TW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zh-TW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zh-TW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zh-TW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rgbClr val="0070C0"/>
                          </a:solidFill>
                        </a:rPr>
                        <a:t>2</a:t>
                      </a:r>
                      <a:endParaRPr lang="zh-TW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rgbClr val="EF1AF4"/>
                          </a:solidFill>
                        </a:rPr>
                        <a:t>1</a:t>
                      </a:r>
                      <a:endParaRPr lang="zh-TW" altLang="en-US" b="1" dirty="0">
                        <a:solidFill>
                          <a:srgbClr val="EF1AF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  <a:endParaRPr lang="zh-TW" alt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327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solidFill>
                            <a:srgbClr val="3319F5"/>
                          </a:solidFill>
                        </a:rPr>
                        <a:t>分數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zh-TW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zh-TW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zh-TW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rgbClr val="0070C0"/>
                          </a:solidFill>
                        </a:rPr>
                        <a:t>2</a:t>
                      </a:r>
                      <a:endParaRPr lang="zh-TW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rgbClr val="0070C0"/>
                          </a:solidFill>
                        </a:rPr>
                        <a:t>2</a:t>
                      </a:r>
                      <a:endParaRPr lang="zh-TW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rgbClr val="EF1AF4"/>
                          </a:solidFill>
                        </a:rPr>
                        <a:t>1</a:t>
                      </a:r>
                      <a:endParaRPr lang="zh-TW" altLang="en-US" b="1" dirty="0">
                        <a:solidFill>
                          <a:srgbClr val="EF1AF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  <a:endParaRPr lang="zh-TW" alt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348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76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33988" r="3308" b="15255"/>
          <a:stretch/>
        </p:blipFill>
        <p:spPr>
          <a:xfrm>
            <a:off x="16371" y="403176"/>
            <a:ext cx="9127629" cy="645482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691680" y="75303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(11</a:t>
            </a:r>
            <a:r>
              <a:rPr lang="zh-TW" altLang="en-US" b="1" dirty="0">
                <a:solidFill>
                  <a:srgbClr val="FF0000"/>
                </a:solidFill>
              </a:rPr>
              <a:t>分</a:t>
            </a:r>
            <a:r>
              <a:rPr lang="en-US" altLang="zh-TW" b="1" dirty="0">
                <a:solidFill>
                  <a:srgbClr val="FF0000"/>
                </a:solidFill>
              </a:rPr>
              <a:t>)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993429" y="564033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3319F5"/>
                </a:solidFill>
              </a:rPr>
              <a:t>(6</a:t>
            </a:r>
            <a:r>
              <a:rPr lang="zh-TW" altLang="en-US" b="1" dirty="0">
                <a:solidFill>
                  <a:srgbClr val="3319F5"/>
                </a:solidFill>
              </a:rPr>
              <a:t>分</a:t>
            </a:r>
            <a:r>
              <a:rPr lang="en-US" altLang="zh-TW" b="1" dirty="0">
                <a:solidFill>
                  <a:srgbClr val="3319F5"/>
                </a:solidFill>
              </a:rPr>
              <a:t>)</a:t>
            </a:r>
            <a:endParaRPr lang="zh-TW" altLang="en-US" b="1" dirty="0">
              <a:solidFill>
                <a:srgbClr val="3319F5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33988" r="54183" b="59205"/>
          <a:stretch/>
        </p:blipFill>
        <p:spPr>
          <a:xfrm>
            <a:off x="18281" y="1"/>
            <a:ext cx="9127629" cy="231847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635896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</a:rPr>
              <a:t>(11</a:t>
            </a:r>
            <a:r>
              <a:rPr lang="zh-TW" altLang="en-US" sz="3600" b="1" dirty="0">
                <a:solidFill>
                  <a:srgbClr val="FF0000"/>
                </a:solidFill>
              </a:rPr>
              <a:t>分</a:t>
            </a:r>
            <a:r>
              <a:rPr lang="en-US" altLang="zh-TW" sz="3600" b="1" dirty="0">
                <a:solidFill>
                  <a:srgbClr val="FF0000"/>
                </a:solidFill>
              </a:rPr>
              <a:t>)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75901" r="51923" b="15255"/>
          <a:stretch/>
        </p:blipFill>
        <p:spPr>
          <a:xfrm>
            <a:off x="16371" y="4575451"/>
            <a:ext cx="9144000" cy="242079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949824" y="4479573"/>
            <a:ext cx="1135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3319F5"/>
                </a:solidFill>
              </a:rPr>
              <a:t>(6</a:t>
            </a:r>
            <a:r>
              <a:rPr lang="zh-TW" altLang="en-US" sz="3600" b="1" dirty="0">
                <a:solidFill>
                  <a:srgbClr val="3319F5"/>
                </a:solidFill>
              </a:rPr>
              <a:t>分</a:t>
            </a:r>
            <a:r>
              <a:rPr lang="en-US" altLang="zh-TW" sz="3600" b="1" dirty="0">
                <a:solidFill>
                  <a:srgbClr val="3319F5"/>
                </a:solidFill>
              </a:rPr>
              <a:t>)</a:t>
            </a:r>
            <a:endParaRPr lang="zh-TW" altLang="en-US" sz="3600" b="1" dirty="0">
              <a:solidFill>
                <a:srgbClr val="3319F5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t="62923" r="49705" b="24054"/>
          <a:stretch/>
        </p:blipFill>
        <p:spPr>
          <a:xfrm>
            <a:off x="15999" y="2373362"/>
            <a:ext cx="9128001" cy="338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21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MSC_MS_EA_Buisiness_ID04">
  <a:themeElements>
    <a:clrScheme name="Wrapper">
      <a:dk1>
        <a:sysClr val="windowText" lastClr="000000"/>
      </a:dk1>
      <a:lt1>
        <a:sysClr val="window" lastClr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08BBDB"/>
      </a:accent3>
      <a:accent4>
        <a:srgbClr val="687CDD"/>
      </a:accent4>
      <a:accent5>
        <a:srgbClr val="28C874"/>
      </a:accent5>
      <a:accent6>
        <a:srgbClr val="E47963"/>
      </a:accent6>
      <a:hlink>
        <a:srgbClr val="64C143"/>
      </a:hlink>
      <a:folHlink>
        <a:srgbClr val="9A9A9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Calligraph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2595</Words>
  <Application>Microsoft Office PowerPoint</Application>
  <PresentationFormat>如螢幕大小 (4:3)</PresentationFormat>
  <Paragraphs>822</Paragraphs>
  <Slides>54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54</vt:i4>
      </vt:variant>
    </vt:vector>
  </HeadingPairs>
  <TitlesOfParts>
    <vt:vector size="75" baseType="lpstr">
      <vt:lpstr>BiauKai</vt:lpstr>
      <vt:lpstr>金梅毛行書國際碼</vt:lpstr>
      <vt:lpstr>金梅毛楷書國際碼</vt:lpstr>
      <vt:lpstr>華康儷特圓</vt:lpstr>
      <vt:lpstr>微軟正黑體</vt:lpstr>
      <vt:lpstr>新細明體</vt:lpstr>
      <vt:lpstr>標楷體</vt:lpstr>
      <vt:lpstr>Arial</vt:lpstr>
      <vt:lpstr>Calibri</vt:lpstr>
      <vt:lpstr>Tahoma</vt:lpstr>
      <vt:lpstr>Times</vt:lpstr>
      <vt:lpstr>Times New Roman</vt:lpstr>
      <vt:lpstr>Verdana</vt:lpstr>
      <vt:lpstr>Wingdings</vt:lpstr>
      <vt:lpstr>MSC_MS_EA_Buisiness_ID04</vt:lpstr>
      <vt:lpstr>Office 佈景主題</vt:lpstr>
      <vt:lpstr>1_Office 佈景主題</vt:lpstr>
      <vt:lpstr>2_Office 佈景主題</vt:lpstr>
      <vt:lpstr>3_Office 佈景主題</vt:lpstr>
      <vt:lpstr>4_Office 佈景主題</vt:lpstr>
      <vt:lpstr>5_Office 佈景主題</vt:lpstr>
      <vt:lpstr>112年度桃連區免試入學 志願選填輔導說明</vt:lpstr>
      <vt:lpstr>大  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112年桃連區免試入學-同分超額比序步驟說明 </vt:lpstr>
      <vt:lpstr>個別序位</vt:lpstr>
      <vt:lpstr>個別序位</vt:lpstr>
      <vt:lpstr>PowerPoint 簡報</vt:lpstr>
      <vt:lpstr>PowerPoint 簡報</vt:lpstr>
      <vt:lpstr>超額比序-成績分析說明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/>
  <cp:lastModifiedBy/>
  <cp:revision>55</cp:revision>
  <dcterms:modified xsi:type="dcterms:W3CDTF">2023-06-21T08:35:20Z</dcterms:modified>
</cp:coreProperties>
</file>