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67" r:id="rId2"/>
    <p:sldId id="301" r:id="rId3"/>
    <p:sldId id="288" r:id="rId4"/>
    <p:sldId id="287" r:id="rId5"/>
    <p:sldId id="286" r:id="rId6"/>
    <p:sldId id="269" r:id="rId7"/>
    <p:sldId id="270" r:id="rId8"/>
    <p:sldId id="292" r:id="rId9"/>
    <p:sldId id="274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54C72B03-D272-4A00-B3AE-5E2E240766DC}">
          <p14:sldIdLst>
            <p14:sldId id="267"/>
            <p14:sldId id="301"/>
          </p14:sldIdLst>
        </p14:section>
        <p14:section name="企業人士課程" id="{5E186FC4-DB43-4208-B245-E2E6C5BB4682}">
          <p14:sldIdLst>
            <p14:sldId id="288"/>
            <p14:sldId id="287"/>
            <p14:sldId id="286"/>
            <p14:sldId id="269"/>
            <p14:sldId id="270"/>
          </p14:sldIdLst>
        </p14:section>
        <p14:section name="公務人員課程" id="{22B4EA0F-260D-4BBC-9DBF-7D9305950AB6}">
          <p14:sldIdLst>
            <p14:sldId id="292"/>
            <p14:sldId id="274"/>
            <p14:sldId id="275"/>
            <p14:sldId id="276"/>
            <p14:sldId id="277"/>
          </p14:sldIdLst>
        </p14:section>
        <p14:section name="行政支援" id="{E4E33A21-AD6B-4FEA-9213-ACB556C336BB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7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BDC85-CA07-4A9F-A3AE-74AEBDEC8EA2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2F1C1-E2F0-40A5-BBAC-F22DD950B9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6247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647" y="3586162"/>
            <a:ext cx="12353365" cy="334327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24362" y="153988"/>
            <a:ext cx="3343275" cy="216217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2BE2-FB99-434A-84E1-5A5467320CB4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5841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F0079-9E41-4FC8-9EA9-E53628A3DE8A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550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8159-7CAC-4451-826D-7A5FD362DD9A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222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7576" y="5100918"/>
            <a:ext cx="12371294" cy="175708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01250" y="0"/>
            <a:ext cx="2190750" cy="100965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682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43318"/>
            <a:ext cx="10515600" cy="4733645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F0C3-0CA7-4298-B14E-544CC1CA0EA7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781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62753" y="5262562"/>
            <a:ext cx="12326471" cy="1595437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E90F-15B7-4376-A12F-E0ABBB535C70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01250" y="0"/>
            <a:ext cx="219075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42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9872-1793-457C-9FFD-2BDDDFCF97D7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599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ECFD-5DFF-4B9E-ABA1-1B44DF12F5F2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117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2E9C-8772-44FB-91FE-74D62C192A66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932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D95A-AE8D-47A4-8B04-F791113C016E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438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DE93-3CBD-49F4-BF9F-E991DC5B0D07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126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9B5F-D628-425F-8D54-A85E20BBBC3C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786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8D782-C8A0-4D4C-B38C-8B8959A2143B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7414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771587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dirty="0"/>
              <a:t>桃園校區</a:t>
            </a:r>
            <a:br>
              <a:rPr lang="en-US" altLang="zh-TW" dirty="0"/>
            </a:br>
            <a:r>
              <a:rPr lang="zh-TW" altLang="en-US" dirty="0"/>
              <a:t>初期試辦課程規劃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251262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zh-TW" dirty="0"/>
              <a:t>(</a:t>
            </a:r>
            <a:r>
              <a:rPr lang="zh-TW" altLang="en-US" dirty="0"/>
              <a:t>桃園市政府同仁適用版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61289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86CEB8-83AC-43A9-998A-93FF8731C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cs typeface="+mn-cs"/>
                <a:sym typeface="Microsoft JhengHei"/>
              </a:rPr>
              <a:t>社科院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cs typeface="+mn-cs"/>
                <a:sym typeface="Microsoft JhengHei"/>
              </a:rPr>
              <a:t>-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cs typeface="+mn-cs"/>
                <a:sym typeface="Microsoft JhengHei"/>
              </a:rPr>
              <a:t>政策創新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學分班 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(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續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)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5">
            <a:extLst>
              <a:ext uri="{FF2B5EF4-FFF2-40B4-BE49-F238E27FC236}">
                <a16:creationId xmlns:a16="http://schemas.microsoft.com/office/drawing/2014/main" id="{2889C29B-4974-483F-986F-1CD664F4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547" y="1281953"/>
            <a:ext cx="11455684" cy="5576047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1800"/>
              </a:spcBef>
              <a:buClr>
                <a:prstClr val="black"/>
              </a:buClr>
              <a:buSzPct val="133000"/>
              <a:buNone/>
              <a:defRPr/>
            </a:pP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日後可抵</a:t>
            </a:r>
            <a:r>
              <a:rPr lang="zh-TW" altLang="en-US" sz="2400" dirty="0">
                <a:latin typeface="微軟正黑體" panose="020B0604030504040204" pitchFamily="34" charset="-120"/>
              </a:rPr>
              <a:t>行政管理碩士學程在職碩士專班學分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180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授課對象：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公務員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、公股銀行、國營事業、軍警消及民間單位在職人士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授課時數：</a:t>
            </a:r>
            <a:r>
              <a:rPr lang="en-US" altLang="zh-TW" sz="2400" dirty="0">
                <a:latin typeface="微軟正黑體" panose="020B0604030504040204" pitchFamily="34" charset="-120"/>
              </a:rPr>
              <a:t>18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週共</a:t>
            </a:r>
            <a:r>
              <a:rPr lang="en-US" altLang="zh-TW" sz="2400" dirty="0">
                <a:latin typeface="微軟正黑體" panose="020B0604030504040204" pitchFamily="34" charset="-120"/>
              </a:rPr>
              <a:t>54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小時</a:t>
            </a:r>
            <a:endParaRPr lang="en-US" altLang="zh-TW" sz="2400" dirty="0"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Wingdings" panose="05000000000000000000" pitchFamily="2" charset="2"/>
              </a:rPr>
              <a:t>課程師資：</a:t>
            </a:r>
            <a:r>
              <a:rPr lang="zh-TW" altLang="en-US" sz="2400" dirty="0">
                <a:latin typeface="微軟正黑體" panose="020B0604030504040204" pitchFamily="34" charset="-120"/>
              </a:rPr>
              <a:t>社科院專任或兼任老師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　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授課方式：實體與線上同步課程交錯併行　　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預計招生人數：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30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人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開班門檻人數：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25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人以下不開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收費標準：每學分</a:t>
            </a:r>
            <a:r>
              <a:rPr lang="en-US" altLang="zh-TW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$5,500</a:t>
            </a: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元，另收報名費</a:t>
            </a:r>
            <a:r>
              <a:rPr lang="en-US" altLang="zh-TW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500</a:t>
            </a: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元</a:t>
            </a:r>
            <a:r>
              <a:rPr lang="en-US" altLang="zh-TW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/</a:t>
            </a: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人、學雜費</a:t>
            </a:r>
            <a:r>
              <a:rPr lang="en-US" altLang="zh-TW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5000</a:t>
            </a: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元</a:t>
            </a:r>
            <a:r>
              <a:rPr lang="en-US" altLang="zh-TW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/</a:t>
            </a: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人</a:t>
            </a:r>
            <a:endParaRPr lang="en-US" altLang="zh-TW" sz="2400" dirty="0">
              <a:solidFill>
                <a:prstClr val="black"/>
              </a:solidFill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註：以上內容為暫定規劃，實際課程將依雙方後續協議及邀課後確認</a:t>
            </a:r>
            <a:r>
              <a:rPr lang="zh-TW" altLang="en-US" sz="1800" dirty="0">
                <a:solidFill>
                  <a:srgbClr val="ED7D31">
                    <a:lumMod val="50000"/>
                  </a:srgbClr>
                </a:solidFill>
                <a:latin typeface="Microsoft JhengHei"/>
                <a:ea typeface="Microsoft JhengHei"/>
                <a:sym typeface="Microsoft JhengHei"/>
              </a:rPr>
              <a:t>。</a:t>
            </a:r>
            <a:endParaRPr lang="en-US" altLang="zh-TW" sz="1800" dirty="0">
              <a:solidFill>
                <a:srgbClr val="ED7D31">
                  <a:lumMod val="50000"/>
                </a:srgbClr>
              </a:solidFill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5" name="內容版面配置區 6">
            <a:extLst>
              <a:ext uri="{FF2B5EF4-FFF2-40B4-BE49-F238E27FC236}">
                <a16:creationId xmlns:a16="http://schemas.microsoft.com/office/drawing/2014/main" id="{77F5065E-9F85-4ABD-867B-00515AB33C97}"/>
              </a:ext>
            </a:extLst>
          </p:cNvPr>
          <p:cNvSpPr txBox="1">
            <a:spLocks/>
          </p:cNvSpPr>
          <p:nvPr/>
        </p:nvSpPr>
        <p:spPr>
          <a:xfrm>
            <a:off x="838200" y="1373916"/>
            <a:ext cx="10093846" cy="393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33000"/>
              <a:buFont typeface="Arial" panose="020B0604020202020204" pitchFamily="34" charset="0"/>
              <a:buNone/>
            </a:pPr>
            <a:endParaRPr lang="en-US" altLang="zh-TW" sz="1600" dirty="0">
              <a:solidFill>
                <a:schemeClr val="accent2">
                  <a:lumMod val="50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823759F0-D2B5-4842-B619-E6D0AFE4E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1940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86CEB8-83AC-43A9-998A-93FF8731C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cs typeface="+mn-cs"/>
                <a:sym typeface="Microsoft JhengHei"/>
              </a:rPr>
              <a:t>社科院</a:t>
            </a:r>
            <a:r>
              <a:rPr lang="en-US" altLang="zh-TW" dirty="0">
                <a:latin typeface="微軟正黑體" panose="020B0604030504040204" pitchFamily="34" charset="-120"/>
                <a:cs typeface="+mn-cs"/>
                <a:sym typeface="Microsoft JhengHei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cs typeface="+mn-cs"/>
                <a:sym typeface="Microsoft JhengHei"/>
              </a:rPr>
              <a:t>公務學程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學分班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5">
            <a:extLst>
              <a:ext uri="{FF2B5EF4-FFF2-40B4-BE49-F238E27FC236}">
                <a16:creationId xmlns:a16="http://schemas.microsoft.com/office/drawing/2014/main" id="{2889C29B-4974-483F-986F-1CD664F4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942" y="1281954"/>
            <a:ext cx="10717658" cy="4984376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r>
              <a:rPr lang="en-US" altLang="zh-TW" sz="3200" dirty="0">
                <a:latin typeface="微軟正黑體" panose="020B0604030504040204" pitchFamily="34" charset="-120"/>
              </a:rPr>
              <a:t>【</a:t>
            </a:r>
            <a:r>
              <a:rPr lang="zh-TW" altLang="en-US" sz="3200" dirty="0">
                <a:latin typeface="微軟正黑體" panose="020B0604030504040204" pitchFamily="34" charset="-120"/>
              </a:rPr>
              <a:t>課程名稱：公共治理實踐專題</a:t>
            </a:r>
            <a:r>
              <a:rPr lang="en-US" altLang="zh-TW" sz="3200" dirty="0">
                <a:latin typeface="微軟正黑體" panose="020B0604030504040204" pitchFamily="34" charset="-120"/>
              </a:rPr>
              <a:t>-</a:t>
            </a:r>
            <a:r>
              <a:rPr lang="zh-TW" altLang="en-US" sz="3200" dirty="0">
                <a:latin typeface="微軟正黑體" panose="020B0604030504040204" pitchFamily="34" charset="-120"/>
              </a:rPr>
              <a:t>薦升簡核心職能</a:t>
            </a:r>
            <a:r>
              <a:rPr lang="en-US" altLang="zh-TW" sz="3200" dirty="0">
                <a:latin typeface="微軟正黑體" panose="020B0604030504040204" pitchFamily="34" charset="-120"/>
              </a:rPr>
              <a:t>】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課程目標：為使政府機關具有晉升簡任官等訓練資格之公務人員，可預先瞭解並修習行政管理知能課程相關理論知識；並配合本學程之學術資源，提供公務人員多元學習機會，以提升我國中高階文官之專業素質，特與國家文官學院合作開設公務學程學分班。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內容說明：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indent="0" algn="just">
              <a:buNone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團隊領導與部屬培力、危機管理（含風險管理）、政策規劃、執行與評估、跨域協調與合作、公共議題溝通策略、策略績效管理、策略管理、情境寫作演練、專題報告</a:t>
            </a:r>
          </a:p>
          <a:p>
            <a:pPr marL="268288" indent="-268288" algn="just">
              <a:buNone/>
            </a:pP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5" name="內容版面配置區 6">
            <a:extLst>
              <a:ext uri="{FF2B5EF4-FFF2-40B4-BE49-F238E27FC236}">
                <a16:creationId xmlns:a16="http://schemas.microsoft.com/office/drawing/2014/main" id="{77F5065E-9F85-4ABD-867B-00515AB33C97}"/>
              </a:ext>
            </a:extLst>
          </p:cNvPr>
          <p:cNvSpPr txBox="1">
            <a:spLocks/>
          </p:cNvSpPr>
          <p:nvPr/>
        </p:nvSpPr>
        <p:spPr>
          <a:xfrm>
            <a:off x="940942" y="2106201"/>
            <a:ext cx="10093846" cy="393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33000"/>
              <a:buFont typeface="Arial" panose="020B0604020202020204" pitchFamily="34" charset="0"/>
              <a:buNone/>
            </a:pPr>
            <a:endParaRPr lang="en-US" altLang="zh-TW" sz="1600" dirty="0">
              <a:solidFill>
                <a:schemeClr val="accent2">
                  <a:lumMod val="50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3EF97AB2-6088-4090-B748-72BD75B71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4653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86CEB8-83AC-43A9-998A-93FF8731C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cs typeface="+mn-cs"/>
                <a:sym typeface="Microsoft JhengHei"/>
              </a:rPr>
              <a:t>社科院</a:t>
            </a:r>
            <a:r>
              <a:rPr lang="en-US" altLang="zh-TW" dirty="0">
                <a:latin typeface="微軟正黑體" panose="020B0604030504040204" pitchFamily="34" charset="-120"/>
                <a:cs typeface="+mn-cs"/>
                <a:sym typeface="Microsoft JhengHei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cs typeface="+mn-cs"/>
                <a:sym typeface="Microsoft JhengHei"/>
              </a:rPr>
              <a:t>公務學程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學分班 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(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續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)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5">
            <a:extLst>
              <a:ext uri="{FF2B5EF4-FFF2-40B4-BE49-F238E27FC236}">
                <a16:creationId xmlns:a16="http://schemas.microsoft.com/office/drawing/2014/main" id="{2889C29B-4974-483F-986F-1CD664F4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531" y="1281953"/>
            <a:ext cx="11517330" cy="5576047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1800"/>
              </a:spcBef>
              <a:buClr>
                <a:prstClr val="black"/>
              </a:buClr>
              <a:buSzPct val="133000"/>
              <a:buNone/>
              <a:defRPr/>
            </a:pP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日後可抵</a:t>
            </a:r>
            <a:r>
              <a:rPr lang="zh-TW" altLang="en-US" sz="2400" dirty="0">
                <a:latin typeface="微軟正黑體" panose="020B0604030504040204" pitchFamily="34" charset="-120"/>
              </a:rPr>
              <a:t>行政管理碩士學程在職碩士專班學分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180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授課對象： 未來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3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年具有薦任公務人員晉升簡任官等訓練、警正警察人員晉升警監官等訓練資格者為優先。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授課時數：</a:t>
            </a:r>
            <a:r>
              <a:rPr lang="en-US" altLang="zh-TW" sz="2400" dirty="0">
                <a:latin typeface="微軟正黑體" panose="020B0604030504040204" pitchFamily="34" charset="-120"/>
              </a:rPr>
              <a:t>18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週共</a:t>
            </a:r>
            <a:r>
              <a:rPr lang="en-US" altLang="zh-TW" sz="2400" dirty="0">
                <a:latin typeface="微軟正黑體" panose="020B0604030504040204" pitchFamily="34" charset="-120"/>
              </a:rPr>
              <a:t>54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小時</a:t>
            </a:r>
            <a:endParaRPr lang="en-US" altLang="zh-TW" sz="2400" dirty="0"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Wingdings" panose="05000000000000000000" pitchFamily="2" charset="2"/>
              </a:rPr>
              <a:t>課程師資：</a:t>
            </a:r>
            <a:r>
              <a:rPr lang="zh-TW" altLang="en-US" sz="2400" dirty="0">
                <a:latin typeface="微軟正黑體" panose="020B0604030504040204" pitchFamily="34" charset="-120"/>
              </a:rPr>
              <a:t>社科院專任或兼任老師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　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授課方式：實體與線上同步課程交錯併行　　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預計招生人數：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30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人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開班門檻人數：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25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人以下不開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收費標準：每學分</a:t>
            </a:r>
            <a:r>
              <a:rPr lang="en-US" altLang="zh-TW" sz="2400" dirty="0">
                <a:latin typeface="Microsoft JhengHei"/>
                <a:ea typeface="Microsoft JhengHei"/>
                <a:sym typeface="Microsoft JhengHei"/>
              </a:rPr>
              <a:t>$5,500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元，另收報名費</a:t>
            </a:r>
            <a:r>
              <a:rPr lang="en-US" altLang="zh-TW" sz="2400" dirty="0">
                <a:latin typeface="Microsoft JhengHei"/>
                <a:ea typeface="Microsoft JhengHei"/>
                <a:sym typeface="Microsoft JhengHei"/>
              </a:rPr>
              <a:t>500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元</a:t>
            </a:r>
            <a:r>
              <a:rPr lang="en-US" altLang="zh-TW" sz="2400" dirty="0">
                <a:latin typeface="Microsoft JhengHei"/>
                <a:ea typeface="Microsoft JhengHei"/>
                <a:sym typeface="Microsoft JhengHei"/>
              </a:rPr>
              <a:t>/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人、學雜費</a:t>
            </a:r>
            <a:r>
              <a:rPr lang="en-US" altLang="zh-TW" sz="2400" dirty="0">
                <a:latin typeface="Microsoft JhengHei"/>
                <a:ea typeface="Microsoft JhengHei"/>
                <a:sym typeface="Microsoft JhengHei"/>
              </a:rPr>
              <a:t>5000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元</a:t>
            </a:r>
            <a:r>
              <a:rPr lang="en-US" altLang="zh-TW" sz="2400" dirty="0">
                <a:latin typeface="Microsoft JhengHei"/>
                <a:ea typeface="Microsoft JhengHei"/>
                <a:sym typeface="Microsoft JhengHei"/>
              </a:rPr>
              <a:t>/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人</a:t>
            </a:r>
            <a:endParaRPr lang="en-US" altLang="zh-TW" sz="2400" dirty="0"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endParaRPr lang="en-US" altLang="zh-TW" sz="2400" dirty="0"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註：以上內容為暫定規劃，實際課程將依雙方後續協議及邀課後確認。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5" name="內容版面配置區 6">
            <a:extLst>
              <a:ext uri="{FF2B5EF4-FFF2-40B4-BE49-F238E27FC236}">
                <a16:creationId xmlns:a16="http://schemas.microsoft.com/office/drawing/2014/main" id="{77F5065E-9F85-4ABD-867B-00515AB33C97}"/>
              </a:ext>
            </a:extLst>
          </p:cNvPr>
          <p:cNvSpPr txBox="1">
            <a:spLocks/>
          </p:cNvSpPr>
          <p:nvPr/>
        </p:nvSpPr>
        <p:spPr>
          <a:xfrm>
            <a:off x="940942" y="2106201"/>
            <a:ext cx="10093846" cy="393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33000"/>
              <a:buFont typeface="Arial" panose="020B0604020202020204" pitchFamily="34" charset="0"/>
              <a:buNone/>
            </a:pPr>
            <a:endParaRPr lang="en-US" altLang="zh-TW" sz="1600" dirty="0">
              <a:solidFill>
                <a:schemeClr val="accent2">
                  <a:lumMod val="50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BAB5CF1-9709-42A7-93A6-87095F102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0958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3600" dirty="0"/>
              <a:t>課程分為提供為企業社會人士及公務人員兩大類</a:t>
            </a:r>
            <a:br>
              <a:rPr lang="en-US" altLang="zh-TW" sz="3600" dirty="0"/>
            </a:br>
            <a:r>
              <a:rPr lang="zh-TW" altLang="en-US" sz="3600" dirty="0"/>
              <a:t>有學分班及非學分班</a:t>
            </a:r>
            <a:br>
              <a:rPr lang="en-US" altLang="zh-TW" sz="3600" dirty="0"/>
            </a:br>
            <a:endParaRPr lang="zh-TW" altLang="en-US" sz="3600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5328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企業與社會人士課程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F284CCF-6980-4481-9992-84483591B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426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86CEB8-83AC-43A9-998A-93FF8731C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409" y="391091"/>
            <a:ext cx="10515600" cy="916828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法學領域</a:t>
            </a:r>
            <a:r>
              <a:rPr lang="zh-TW" altLang="en-US" dirty="0">
                <a:latin typeface="微軟正黑體" panose="020B0604030504040204" pitchFamily="34" charset="-120"/>
              </a:rPr>
              <a:t>非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學分班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5">
            <a:extLst>
              <a:ext uri="{FF2B5EF4-FFF2-40B4-BE49-F238E27FC236}">
                <a16:creationId xmlns:a16="http://schemas.microsoft.com/office/drawing/2014/main" id="{2889C29B-4974-483F-986F-1CD664F4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942" y="1426464"/>
            <a:ext cx="10412858" cy="5276088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lang="en-US" altLang="zh-TW" sz="3200" dirty="0">
                <a:latin typeface="微軟正黑體" panose="020B0604030504040204" pitchFamily="34" charset="-120"/>
              </a:rPr>
              <a:t>【</a:t>
            </a:r>
            <a:r>
              <a:rPr lang="zh-TW" altLang="en-US" sz="3200" dirty="0">
                <a:latin typeface="微軟正黑體" panose="020B0604030504040204" pitchFamily="34" charset="-120"/>
              </a:rPr>
              <a:t>課程名稱：職場法學導論與實務應用</a:t>
            </a:r>
            <a:r>
              <a:rPr lang="en-US" altLang="zh-TW" sz="3200" dirty="0">
                <a:latin typeface="微軟正黑體" panose="020B0604030504040204" pitchFamily="34" charset="-120"/>
              </a:rPr>
              <a:t>】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1255713" indent="-1255713">
              <a:lnSpc>
                <a:spcPct val="100000"/>
              </a:lnSpc>
              <a:spcBef>
                <a:spcPts val="240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課程目標：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為增進桃園地區企業主管、工作者及公部門之法學知能與實務應用，將由政大法學院專業師資授課，規劃深入淺出的課程內容，以社會議題分析探討，讓參與學員能有效學習到相關的法學知識，提升人文及法學素養。</a:t>
            </a:r>
          </a:p>
          <a:p>
            <a:pPr marL="1255713" lvl="0" indent="-1255713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內容說明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：包含五門基礎法學內容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—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民法</a:t>
            </a:r>
            <a:r>
              <a:rPr lang="zh-TW" altLang="en-US" sz="20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Microsoft JhengHei"/>
              </a:rPr>
              <a:t>、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刑法</a:t>
            </a:r>
            <a:r>
              <a:rPr lang="zh-TW" altLang="en-US" sz="20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Microsoft JhengHei"/>
              </a:rPr>
              <a:t>、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智慧財產權法</a:t>
            </a:r>
            <a:r>
              <a:rPr lang="zh-TW" altLang="en-US" sz="20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Microsoft JhengHei"/>
              </a:rPr>
              <a:t>、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勞動法</a:t>
            </a:r>
            <a:r>
              <a:rPr lang="zh-TW" altLang="en-US" sz="20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Microsoft JhengHei"/>
              </a:rPr>
              <a:t>、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公司法，每主題規劃６小時。</a:t>
            </a:r>
            <a:endParaRPr lang="en-US" altLang="zh-TW" sz="2000" dirty="0">
              <a:solidFill>
                <a:prstClr val="black"/>
              </a:solidFill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授課對象：</a:t>
            </a:r>
            <a:r>
              <a:rPr lang="zh-TW" altLang="en-US" sz="2000" dirty="0">
                <a:latin typeface="Microsoft JhengHei"/>
                <a:ea typeface="Microsoft JhengHei"/>
                <a:sym typeface="Microsoft JhengHei"/>
              </a:rPr>
              <a:t>桃園地區企業主管、職場工作者及</a:t>
            </a:r>
            <a:r>
              <a:rPr lang="zh-TW" altLang="en-US" sz="2000" dirty="0">
                <a:solidFill>
                  <a:srgbClr val="FF0000"/>
                </a:solidFill>
                <a:latin typeface="Microsoft JhengHei"/>
                <a:ea typeface="Microsoft JhengHei"/>
                <a:sym typeface="Microsoft JhengHei"/>
              </a:rPr>
              <a:t>公部門人員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授課時數：</a:t>
            </a:r>
            <a:r>
              <a:rPr lang="en-US" altLang="zh-TW" sz="2000" dirty="0">
                <a:latin typeface="微軟正黑體" panose="020B0604030504040204" pitchFamily="34" charset="-120"/>
              </a:rPr>
              <a:t>5</a:t>
            </a:r>
            <a:r>
              <a:rPr lang="zh-TW" altLang="en-US" sz="2000" dirty="0">
                <a:latin typeface="微軟正黑體" panose="020B0604030504040204" pitchFamily="34" charset="-120"/>
              </a:rPr>
              <a:t>週，每週一天，</a:t>
            </a:r>
            <a:r>
              <a:rPr lang="zh-TW" altLang="en-US" sz="2000" dirty="0">
                <a:latin typeface="Microsoft JhengHei"/>
                <a:ea typeface="Microsoft JhengHei"/>
                <a:sym typeface="Microsoft JhengHei"/>
              </a:rPr>
              <a:t>共</a:t>
            </a:r>
            <a:r>
              <a:rPr lang="en-US" altLang="zh-TW" sz="2000" dirty="0">
                <a:latin typeface="微軟正黑體" panose="020B0604030504040204" pitchFamily="34" charset="-120"/>
              </a:rPr>
              <a:t>30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小時</a:t>
            </a:r>
            <a:endParaRPr lang="en-US" altLang="zh-TW" sz="2000" dirty="0">
              <a:solidFill>
                <a:prstClr val="black"/>
              </a:solidFill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Wingdings" panose="05000000000000000000" pitchFamily="2" charset="2"/>
              </a:rPr>
              <a:t>課程師資：</a:t>
            </a:r>
            <a:r>
              <a:rPr lang="en-US" altLang="zh-TW" sz="2000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</a:rPr>
              <a:t> </a:t>
            </a:r>
            <a:r>
              <a:rPr lang="zh-TW" altLang="en-US" sz="2000" dirty="0">
                <a:latin typeface="微軟正黑體" panose="020B0604030504040204" pitchFamily="34" charset="-120"/>
              </a:rPr>
              <a:t>政大法學院專任師資群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　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授課方式：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實體面授</a:t>
            </a:r>
            <a:r>
              <a:rPr lang="zh-TW" altLang="en-US" sz="2000" dirty="0">
                <a:latin typeface="Microsoft JhengHei"/>
                <a:ea typeface="Microsoft JhengHei"/>
                <a:sym typeface="Microsoft JhengHei"/>
              </a:rPr>
              <a:t>，案例討論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　　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預計招生人數：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50-100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人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開班門檻人數：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30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人以下不開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收費標準：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$ 6600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元              </a:t>
            </a:r>
            <a:endParaRPr lang="en-US" altLang="zh-TW" sz="2000" dirty="0">
              <a:solidFill>
                <a:prstClr val="black"/>
              </a:solidFill>
              <a:latin typeface="Microsoft JhengHei"/>
              <a:ea typeface="Microsoft JhengHei"/>
              <a:sym typeface="Microsoft JhengHe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                                                 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註：以上內容為暫定規劃，實際課程將依雙方後續協議及邀課後確認。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5" name="內容版面配置區 6">
            <a:extLst>
              <a:ext uri="{FF2B5EF4-FFF2-40B4-BE49-F238E27FC236}">
                <a16:creationId xmlns:a16="http://schemas.microsoft.com/office/drawing/2014/main" id="{77F5065E-9F85-4ABD-867B-00515AB33C97}"/>
              </a:ext>
            </a:extLst>
          </p:cNvPr>
          <p:cNvSpPr txBox="1">
            <a:spLocks/>
          </p:cNvSpPr>
          <p:nvPr/>
        </p:nvSpPr>
        <p:spPr>
          <a:xfrm>
            <a:off x="940942" y="2106201"/>
            <a:ext cx="10093846" cy="393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33000"/>
              <a:buFont typeface="Arial" panose="020B0604020202020204" pitchFamily="34" charset="0"/>
              <a:buNone/>
            </a:pPr>
            <a:endParaRPr lang="en-US" altLang="zh-TW" sz="1600" dirty="0">
              <a:solidFill>
                <a:schemeClr val="accent2">
                  <a:lumMod val="50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87D4C2-BE23-4D44-82E2-E21D0DE2A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8485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86CEB8-83AC-43A9-998A-93FF8731C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206821"/>
          </a:xfrm>
        </p:spPr>
        <p:txBody>
          <a:bodyPr>
            <a:no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菁英律師系列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非學分班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5">
            <a:extLst>
              <a:ext uri="{FF2B5EF4-FFF2-40B4-BE49-F238E27FC236}">
                <a16:creationId xmlns:a16="http://schemas.microsoft.com/office/drawing/2014/main" id="{2889C29B-4974-483F-986F-1CD664F4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667" y="1725692"/>
            <a:ext cx="10515600" cy="4408434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課程內容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/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授課師資：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Font typeface="Arial" panose="020B0604020202020204" pitchFamily="34" charset="0"/>
              <a:buNone/>
              <a:defRPr/>
            </a:pP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1.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企業參與政府採購之地雷與防範須知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/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顏玉明老師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Font typeface="Arial" panose="020B0604020202020204" pitchFamily="34" charset="0"/>
              <a:buNone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2.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保險法相關爭議問題解析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/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葉啟洲老師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Font typeface="Arial" panose="020B0604020202020204" pitchFamily="34" charset="0"/>
              <a:buNone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3.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勞動法相關爭議問題解析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/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林佳和老師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Font typeface="Arial" panose="020B0604020202020204" pitchFamily="34" charset="0"/>
              <a:buNone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4.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公司法相關爭議問題解析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/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朱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德芳老師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授課對象：</a:t>
            </a: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律師、企業高階經理人、</a:t>
            </a:r>
            <a:r>
              <a:rPr lang="zh-TW" altLang="en-US" sz="2400" dirty="0">
                <a:solidFill>
                  <a:srgbClr val="FF0000"/>
                </a:solidFill>
                <a:latin typeface="Microsoft JhengHei"/>
                <a:ea typeface="Microsoft JhengHei"/>
                <a:sym typeface="Microsoft JhengHei"/>
              </a:rPr>
              <a:t>公務人員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授課時數：共四門課，每門課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6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小時，周末上課　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預計招生人數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/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開班門檻人數：   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在行管費為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10%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的情況下，預計每門課達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20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人開班。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在行管費為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32%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的情況下，預計每門課達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30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人開班。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收費標準：一門課</a:t>
            </a:r>
            <a:r>
              <a:rPr lang="en-US" altLang="zh-TW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6,000</a:t>
            </a: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元，報名兩門課以上每門九折，報名三門課以上每門八折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註：以上內容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sym typeface="Microsoft JhengHei"/>
              </a:rPr>
              <a:t>為暫定規劃</a:t>
            </a:r>
            <a:r>
              <a:rPr lang="zh-TW" altLang="en-US" sz="1800" dirty="0">
                <a:solidFill>
                  <a:schemeClr val="accent2">
                    <a:lumMod val="50000"/>
                  </a:schemeClr>
                </a:solidFill>
                <a:latin typeface="Microsoft JhengHei"/>
                <a:ea typeface="Microsoft JhengHei"/>
                <a:sym typeface="Microsoft JhengHei"/>
              </a:rPr>
              <a:t>。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5" name="內容版面配置區 6">
            <a:extLst>
              <a:ext uri="{FF2B5EF4-FFF2-40B4-BE49-F238E27FC236}">
                <a16:creationId xmlns:a16="http://schemas.microsoft.com/office/drawing/2014/main" id="{77F5065E-9F85-4ABD-867B-00515AB33C97}"/>
              </a:ext>
            </a:extLst>
          </p:cNvPr>
          <p:cNvSpPr txBox="1">
            <a:spLocks/>
          </p:cNvSpPr>
          <p:nvPr/>
        </p:nvSpPr>
        <p:spPr>
          <a:xfrm>
            <a:off x="930667" y="2198781"/>
            <a:ext cx="10093846" cy="393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33000"/>
              <a:buFont typeface="Arial" panose="020B0604020202020204" pitchFamily="34" charset="0"/>
              <a:buNone/>
            </a:pPr>
            <a:endParaRPr lang="en-US" altLang="zh-TW" sz="1600" dirty="0">
              <a:solidFill>
                <a:schemeClr val="accent2">
                  <a:lumMod val="50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0974009-5F94-4FD7-9032-E04272351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0447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5">
            <a:extLst>
              <a:ext uri="{FF2B5EF4-FFF2-40B4-BE49-F238E27FC236}">
                <a16:creationId xmlns:a16="http://schemas.microsoft.com/office/drawing/2014/main" id="{2889C29B-4974-483F-986F-1CD664F4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571" y="1226248"/>
            <a:ext cx="10412858" cy="5312664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lang="en-US" altLang="zh-TW" sz="3200" dirty="0">
                <a:latin typeface="微軟正黑體" panose="020B0604030504040204" pitchFamily="34" charset="-120"/>
              </a:rPr>
              <a:t>【</a:t>
            </a:r>
            <a:r>
              <a:rPr lang="zh-TW" altLang="en-US" sz="3200" dirty="0">
                <a:latin typeface="微軟正黑體" panose="020B0604030504040204" pitchFamily="34" charset="-120"/>
              </a:rPr>
              <a:t>課程名稱：跨領域創新工作坊</a:t>
            </a:r>
            <a:r>
              <a:rPr lang="en-US" altLang="zh-TW" sz="3200" dirty="0">
                <a:latin typeface="微軟正黑體" panose="020B0604030504040204" pitchFamily="34" charset="-120"/>
              </a:rPr>
              <a:t>】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1255713" lvl="0" indent="-1255713">
              <a:lnSpc>
                <a:spcPct val="100000"/>
              </a:lnSpc>
              <a:spcBef>
                <a:spcPts val="240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課程目標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：理解科技如何應用於跨領域的創新，並學習應用創新的原理，如應用於商業模式創新思考等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1255713" lvl="0" indent="-1255713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內容說明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：本課程將以各種實案帶領學員重返創新現場，抽絲剝繭、找出脈絡，思考擴散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如網路效應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)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與採納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如顧客洞見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)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的方案。學會思考脈絡，就能夠以大局觀來看待創新擴散，推出令人感動的創新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如商業模式創新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)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。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240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授課對象：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不限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，歡迎對創新議題有興趣的人士參與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授課時數：</a:t>
            </a:r>
            <a:r>
              <a:rPr lang="en-US" altLang="zh-TW" sz="2000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</a:rPr>
              <a:t>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2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天共</a:t>
            </a:r>
            <a:r>
              <a:rPr lang="en-US" altLang="zh-TW" sz="2000" dirty="0">
                <a:latin typeface="微軟正黑體" panose="020B0604030504040204" pitchFamily="34" charset="-120"/>
              </a:rPr>
              <a:t>12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小時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Wingdings" panose="05000000000000000000" pitchFamily="2" charset="2"/>
              </a:rPr>
              <a:t>課程師資：科智所</a:t>
            </a:r>
            <a:r>
              <a:rPr lang="zh-TW" altLang="en-US" sz="2000" dirty="0">
                <a:latin typeface="微軟正黑體" panose="020B0604030504040204" pitchFamily="34" charset="-120"/>
              </a:rPr>
              <a:t>蕭瑞麟老師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　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授課方式：</a:t>
            </a:r>
            <a:r>
              <a:rPr lang="zh-TW" altLang="en-US" sz="2000" dirty="0">
                <a:latin typeface="Microsoft JhengHei"/>
                <a:ea typeface="Microsoft JhengHei"/>
                <a:sym typeface="Microsoft JhengHei"/>
              </a:rPr>
              <a:t>個案研析＋工作坊（實體面授，分組互動）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預計招生人數：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40-50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人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開班門檻人數：</a:t>
            </a:r>
            <a:r>
              <a:rPr lang="en-US" altLang="zh-TW" sz="2000" noProof="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30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人以下不開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收費標準：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$ 6,000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元              </a:t>
            </a:r>
            <a:endParaRPr lang="en-US" altLang="zh-TW" sz="2000" dirty="0">
              <a:solidFill>
                <a:prstClr val="black"/>
              </a:solidFill>
              <a:latin typeface="Microsoft JhengHei"/>
              <a:ea typeface="Microsoft JhengHei"/>
              <a:sym typeface="Microsoft JhengHe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                                                   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註：以上內容為暫定規劃，實際課程將依雙方後續協議及邀課後確認。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B786CEB8-83AC-43A9-998A-93FF8731C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創新與生活</a:t>
            </a:r>
            <a:r>
              <a:rPr lang="zh-TW" altLang="en-US" dirty="0">
                <a:solidFill>
                  <a:prstClr val="black"/>
                </a:solidFill>
                <a:latin typeface="Microsoft JhengHei"/>
                <a:ea typeface="Microsoft JhengHei"/>
                <a:cs typeface="+mn-cs"/>
                <a:sym typeface="Microsoft JhengHei"/>
              </a:rPr>
              <a:t>主題課程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6">
            <a:extLst>
              <a:ext uri="{FF2B5EF4-FFF2-40B4-BE49-F238E27FC236}">
                <a16:creationId xmlns:a16="http://schemas.microsoft.com/office/drawing/2014/main" id="{77F5065E-9F85-4ABD-867B-00515AB33C97}"/>
              </a:ext>
            </a:extLst>
          </p:cNvPr>
          <p:cNvSpPr txBox="1">
            <a:spLocks/>
          </p:cNvSpPr>
          <p:nvPr/>
        </p:nvSpPr>
        <p:spPr>
          <a:xfrm>
            <a:off x="940942" y="2106201"/>
            <a:ext cx="10093846" cy="393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33000"/>
              <a:buFont typeface="Arial" panose="020B0604020202020204" pitchFamily="34" charset="0"/>
              <a:buNone/>
            </a:pPr>
            <a:endParaRPr lang="en-US" altLang="zh-TW" sz="1600" dirty="0">
              <a:solidFill>
                <a:schemeClr val="accent2">
                  <a:lumMod val="50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2963FF83-BC99-4F4A-ABF5-798E6D033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3313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86CEB8-83AC-43A9-998A-93FF8731C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創新與生活</a:t>
            </a:r>
            <a:r>
              <a:rPr lang="zh-TW" altLang="en-US" dirty="0">
                <a:solidFill>
                  <a:prstClr val="black"/>
                </a:solidFill>
                <a:latin typeface="Microsoft JhengHei"/>
                <a:ea typeface="Microsoft JhengHei"/>
                <a:cs typeface="+mn-cs"/>
                <a:sym typeface="Microsoft JhengHei"/>
              </a:rPr>
              <a:t>主題課程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5">
            <a:extLst>
              <a:ext uri="{FF2B5EF4-FFF2-40B4-BE49-F238E27FC236}">
                <a16:creationId xmlns:a16="http://schemas.microsoft.com/office/drawing/2014/main" id="{2889C29B-4974-483F-986F-1CD664F4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942" y="1426464"/>
            <a:ext cx="10412858" cy="5312664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lang="en-US" altLang="zh-TW" sz="3200" dirty="0">
                <a:latin typeface="微軟正黑體" panose="020B0604030504040204" pitchFamily="34" charset="-120"/>
              </a:rPr>
              <a:t>【</a:t>
            </a:r>
            <a:r>
              <a:rPr lang="zh-TW" altLang="en-US" sz="3200" dirty="0">
                <a:latin typeface="微軟正黑體" panose="020B0604030504040204" pitchFamily="34" charset="-120"/>
              </a:rPr>
              <a:t>課程名稱：媒體素養工作坊 </a:t>
            </a:r>
            <a:r>
              <a:rPr lang="en-US" altLang="zh-TW" sz="3200" dirty="0">
                <a:latin typeface="微軟正黑體" panose="020B0604030504040204" pitchFamily="34" charset="-120"/>
              </a:rPr>
              <a:t>】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1255713" lvl="0" indent="-1255713">
              <a:lnSpc>
                <a:spcPct val="100000"/>
              </a:lnSpc>
              <a:spcBef>
                <a:spcPts val="240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課程目標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：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一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)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認識媒體：媒體的型態、科技基礎與台灣媒體環境 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二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)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閱聽人的責任與能力：刻板印象與媒體真實、社群媒體的心理與社會影響 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三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)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基礎媒體使用技巧</a:t>
            </a:r>
          </a:p>
          <a:p>
            <a:pPr marL="1255713" lvl="0" indent="-1255713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內容說明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：分三大主軸（含新聞、廣電、廣告）。媒體資訊充斥的時代，如何理解媒體？識別有效資訊？閱聽人該怎麼辦？面對自媒體時代來臨，影像自我培力的養成更為重要，透過課程實作，讓您輕鬆上手。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1255713" lvl="0" indent="-1255713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授課對象：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不限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，歡迎對傳播媒體有興趣的人士參與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授課時數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：</a:t>
            </a:r>
            <a:r>
              <a:rPr lang="en-US" altLang="zh-TW" sz="2000" dirty="0">
                <a:latin typeface="微軟正黑體" panose="020B0604030504040204" pitchFamily="34" charset="-120"/>
              </a:rPr>
              <a:t> 3</a:t>
            </a:r>
            <a:r>
              <a:rPr lang="zh-TW" altLang="en-US" sz="2000" dirty="0">
                <a:latin typeface="微軟正黑體" panose="020B0604030504040204" pitchFamily="34" charset="-120"/>
              </a:rPr>
              <a:t>週，每週一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天，共</a:t>
            </a:r>
            <a:r>
              <a:rPr lang="en-US" altLang="zh-TW" sz="2000" dirty="0">
                <a:latin typeface="微軟正黑體" panose="020B0604030504040204" pitchFamily="34" charset="-120"/>
              </a:rPr>
              <a:t>18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小時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Wingdings" panose="05000000000000000000" pitchFamily="2" charset="2"/>
              </a:rPr>
              <a:t>課程師資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Wingdings" panose="05000000000000000000" pitchFamily="2" charset="2"/>
              </a:rPr>
              <a:t>：政大傳播學院師資群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　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授課方式：</a:t>
            </a:r>
            <a:r>
              <a:rPr lang="zh-TW" altLang="en-US" sz="2000" dirty="0">
                <a:latin typeface="Microsoft JhengHei"/>
                <a:ea typeface="Microsoft JhengHei"/>
                <a:sym typeface="Microsoft JhengHei"/>
              </a:rPr>
              <a:t>個案研析＋工作坊（實體面授，分組互動）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預計招生人數：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40-60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人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開班門檻人數：</a:t>
            </a:r>
            <a:r>
              <a:rPr lang="en-US" altLang="zh-TW" sz="2000" noProof="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30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人以下不開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收費標準：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$ 6,900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元               </a:t>
            </a:r>
            <a:endParaRPr lang="en-US" altLang="zh-TW" sz="2000" dirty="0">
              <a:solidFill>
                <a:prstClr val="black"/>
              </a:solidFill>
              <a:latin typeface="Microsoft JhengHei"/>
              <a:ea typeface="Microsoft JhengHei"/>
              <a:sym typeface="Microsoft JhengHe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                                                 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註：以上內容為暫定規劃，實際課程將依雙方後續協議及邀課後確認。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5" name="內容版面配置區 6">
            <a:extLst>
              <a:ext uri="{FF2B5EF4-FFF2-40B4-BE49-F238E27FC236}">
                <a16:creationId xmlns:a16="http://schemas.microsoft.com/office/drawing/2014/main" id="{77F5065E-9F85-4ABD-867B-00515AB33C97}"/>
              </a:ext>
            </a:extLst>
          </p:cNvPr>
          <p:cNvSpPr txBox="1">
            <a:spLocks/>
          </p:cNvSpPr>
          <p:nvPr/>
        </p:nvSpPr>
        <p:spPr>
          <a:xfrm>
            <a:off x="940942" y="2106201"/>
            <a:ext cx="10093846" cy="393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33000"/>
              <a:buFont typeface="Arial" panose="020B0604020202020204" pitchFamily="34" charset="0"/>
              <a:buNone/>
            </a:pPr>
            <a:endParaRPr lang="en-US" altLang="zh-TW" sz="1600" dirty="0">
              <a:solidFill>
                <a:schemeClr val="accent2">
                  <a:lumMod val="50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D3B2F31D-3810-4A59-A032-41550C6C1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1015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公務人員課程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F284CCF-6980-4481-9992-84483591B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8612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86CEB8-83AC-43A9-998A-93FF8731C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cs typeface="+mn-cs"/>
                <a:sym typeface="Microsoft JhengHei"/>
              </a:rPr>
              <a:t>社科院</a:t>
            </a:r>
            <a:r>
              <a:rPr lang="en-US" altLang="zh-TW" dirty="0">
                <a:latin typeface="微軟正黑體" panose="020B0604030504040204" pitchFamily="34" charset="-120"/>
                <a:cs typeface="+mn-cs"/>
                <a:sym typeface="Microsoft JhengHei"/>
              </a:rPr>
              <a:t>-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cs typeface="+mn-cs"/>
                <a:sym typeface="Microsoft JhengHei"/>
              </a:rPr>
              <a:t>政策創新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學分班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5">
            <a:extLst>
              <a:ext uri="{FF2B5EF4-FFF2-40B4-BE49-F238E27FC236}">
                <a16:creationId xmlns:a16="http://schemas.microsoft.com/office/drawing/2014/main" id="{2889C29B-4974-483F-986F-1CD664F4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942" y="1281954"/>
            <a:ext cx="10717658" cy="4984376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r>
              <a:rPr lang="en-US" altLang="zh-TW" sz="3200" dirty="0">
                <a:latin typeface="微軟正黑體" panose="020B0604030504040204" pitchFamily="34" charset="-120"/>
              </a:rPr>
              <a:t>【</a:t>
            </a:r>
            <a:r>
              <a:rPr lang="zh-TW" altLang="en-US" sz="3200" dirty="0">
                <a:latin typeface="微軟正黑體" panose="020B0604030504040204" pitchFamily="34" charset="-120"/>
              </a:rPr>
              <a:t>課程名稱：公共事務實踐專題</a:t>
            </a:r>
            <a:r>
              <a:rPr lang="en-US" altLang="zh-TW" sz="3200" dirty="0">
                <a:latin typeface="微軟正黑體" panose="020B0604030504040204" pitchFamily="34" charset="-120"/>
              </a:rPr>
              <a:t>】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課程目標：本課程希望能夠讓學員了解理論與實務，在公共管理的領域中相互配合。 經由本課程的學習，讓學員能夠在公共事務實踐方面有清楚的了解，並對管理公共事務工作有幫助。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內容說明：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zh-TW" altLang="en-US" sz="2400" b="0" i="0" dirty="0">
                <a:effectLst/>
                <a:latin typeface="Open Sans" panose="020B0606030504020204" pitchFamily="34" charset="0"/>
              </a:rPr>
              <a:t>了解公共選擇理論與公共參與議題之分析架構。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zh-TW" altLang="en-US" sz="2400" b="0" i="0" dirty="0">
                <a:effectLst/>
                <a:latin typeface="Open Sans" panose="020B0606030504020204" pitchFamily="34" charset="0"/>
              </a:rPr>
              <a:t>瞭解公民社會、政府和民意機關的運作。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zh-TW" altLang="en-US" sz="2400" b="0" i="0" dirty="0">
                <a:effectLst/>
                <a:latin typeface="Open Sans" panose="020B0606030504020204" pitchFamily="34" charset="0"/>
              </a:rPr>
              <a:t>教導學員了解公共參與的理論與實務運作，探討公共事務的實踐。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zh-TW" altLang="en-US" sz="2400" b="0" i="0" dirty="0">
                <a:effectLst/>
                <a:latin typeface="Open Sans" panose="020B0606030504020204" pitchFamily="34" charset="0"/>
              </a:rPr>
              <a:t>透過實際的議題，討論公民社會、政府行政部門與立法部門之間的互動架構中，如何推動社會變革。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zh-TW" altLang="en-US" sz="2400" b="0" i="0" dirty="0">
                <a:effectLst/>
                <a:latin typeface="Open Sans" panose="020B0606030504020204" pitchFamily="34" charset="0"/>
              </a:rPr>
              <a:t>讓學員透過專題研討進行個案分析</a:t>
            </a:r>
            <a:r>
              <a:rPr lang="zh-TW" altLang="en-US" sz="2000" b="0" i="0" dirty="0">
                <a:effectLst/>
                <a:latin typeface="Open Sans" panose="020B0606030504020204" pitchFamily="34" charset="0"/>
              </a:rPr>
              <a:t>。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5" name="內容版面配置區 6">
            <a:extLst>
              <a:ext uri="{FF2B5EF4-FFF2-40B4-BE49-F238E27FC236}">
                <a16:creationId xmlns:a16="http://schemas.microsoft.com/office/drawing/2014/main" id="{77F5065E-9F85-4ABD-867B-00515AB33C97}"/>
              </a:ext>
            </a:extLst>
          </p:cNvPr>
          <p:cNvSpPr txBox="1">
            <a:spLocks/>
          </p:cNvSpPr>
          <p:nvPr/>
        </p:nvSpPr>
        <p:spPr>
          <a:xfrm>
            <a:off x="940942" y="2106201"/>
            <a:ext cx="10093846" cy="393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33000"/>
              <a:buFont typeface="Arial" panose="020B0604020202020204" pitchFamily="34" charset="0"/>
              <a:buNone/>
            </a:pPr>
            <a:endParaRPr lang="en-US" altLang="zh-TW" sz="1600" dirty="0">
              <a:solidFill>
                <a:schemeClr val="accent2">
                  <a:lumMod val="50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A14B98F9-3839-4DCB-951F-5E1A0A29E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4558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1403</Words>
  <Application>Microsoft Office PowerPoint</Application>
  <PresentationFormat>寬螢幕</PresentationFormat>
  <Paragraphs>103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Microsoft JhengHei</vt:lpstr>
      <vt:lpstr>Microsoft JhengHei</vt:lpstr>
      <vt:lpstr>新細明體</vt:lpstr>
      <vt:lpstr>Arial</vt:lpstr>
      <vt:lpstr>Calibri</vt:lpstr>
      <vt:lpstr>Open Sans</vt:lpstr>
      <vt:lpstr>Office 佈景主題</vt:lpstr>
      <vt:lpstr>桃園校區 初期試辦課程規劃</vt:lpstr>
      <vt:lpstr>課程分為提供為企業社會人士及公務人員兩大類 有學分班及非學分班 </vt:lpstr>
      <vt:lpstr>企業與社會人士課程</vt:lpstr>
      <vt:lpstr>法學領域非學分班</vt:lpstr>
      <vt:lpstr>菁英律師系列(非學分班)</vt:lpstr>
      <vt:lpstr>創新與生活主題課程</vt:lpstr>
      <vt:lpstr>創新與生活主題課程</vt:lpstr>
      <vt:lpstr>公務人員課程</vt:lpstr>
      <vt:lpstr>社科院-政策創新學分班</vt:lpstr>
      <vt:lpstr>社科院-政策創新學分班 (續)</vt:lpstr>
      <vt:lpstr>社科院-公務學程學分班</vt:lpstr>
      <vt:lpstr>社科院-公務學程學分班 (續)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【課程名稱】</dc:title>
  <dc:creator>pingching chen</dc:creator>
  <cp:lastModifiedBy>張展嘉</cp:lastModifiedBy>
  <cp:revision>111</cp:revision>
  <dcterms:created xsi:type="dcterms:W3CDTF">2024-04-01T07:01:58Z</dcterms:created>
  <dcterms:modified xsi:type="dcterms:W3CDTF">2024-07-16T02:58:57Z</dcterms:modified>
</cp:coreProperties>
</file>