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60" r:id="rId4"/>
    <p:sldId id="261" r:id="rId5"/>
    <p:sldId id="262" r:id="rId6"/>
    <p:sldId id="259" r:id="rId7"/>
  </p:sldIdLst>
  <p:sldSz cx="6858000" cy="9906000" type="A4"/>
  <p:notesSz cx="6794500" cy="99314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43742"/>
    <a:srgbClr val="E8A2A8"/>
    <a:srgbClr val="D0212E"/>
    <a:srgbClr val="D68A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54" d="100"/>
          <a:sy n="54" d="100"/>
        </p:scale>
        <p:origin x="-1416" y="-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FD99F4F1-4B5D-465E-8419-3714B31025FD}" type="datetimeFigureOut">
              <a:rPr lang="zh-TW" altLang="en-US" smtClean="0"/>
              <a:pPr/>
              <a:t>2019/4/30</a:t>
            </a:fld>
            <a:endParaRPr lang="zh-TW" altLang="en-US"/>
          </a:p>
        </p:txBody>
      </p:sp>
      <p:sp>
        <p:nvSpPr>
          <p:cNvPr id="4" name="投影片圖像版面配置區 3"/>
          <p:cNvSpPr>
            <a:spLocks noGrp="1" noRot="1" noChangeAspect="1"/>
          </p:cNvSpPr>
          <p:nvPr>
            <p:ph type="sldImg" idx="2"/>
          </p:nvPr>
        </p:nvSpPr>
        <p:spPr>
          <a:xfrm>
            <a:off x="2238375" y="1241425"/>
            <a:ext cx="2317750" cy="3351213"/>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E9D64BF5-4C4B-4E71-906E-AC08C9A262A0}" type="slidenum">
              <a:rPr lang="zh-TW" altLang="en-US" smtClean="0"/>
              <a:pPr/>
              <a:t>‹#›</a:t>
            </a:fld>
            <a:endParaRPr lang="zh-TW" altLang="en-US"/>
          </a:p>
        </p:txBody>
      </p:sp>
    </p:spTree>
    <p:extLst>
      <p:ext uri="{BB962C8B-B14F-4D97-AF65-F5344CB8AC3E}">
        <p14:creationId xmlns:p14="http://schemas.microsoft.com/office/powerpoint/2010/main" val="2892859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2455F6F2-4A55-4E91-A116-B8C5C78E28F7}" type="datetime1">
              <a:rPr lang="zh-TW" altLang="en-US" smtClean="0"/>
              <a:pPr/>
              <a:t>2019/4/30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682777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ED5AF108-897A-4A35-9932-544C93D90606}" type="datetime1">
              <a:rPr lang="zh-TW" altLang="en-US" smtClean="0"/>
              <a:pPr/>
              <a:t>2019/4/30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3678624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49A9A851-B711-485C-B5E7-910F2ECD7F1F}" type="datetime1">
              <a:rPr lang="zh-TW" altLang="en-US" smtClean="0"/>
              <a:pPr/>
              <a:t>2019/4/30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3195547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21D1A174-B131-4693-A198-7BEAE72F4E87}" type="datetime1">
              <a:rPr lang="zh-TW" altLang="en-US" smtClean="0"/>
              <a:pPr/>
              <a:t>2019/4/30</a:t>
            </a:fld>
            <a:endParaRPr lang="zh-TW" altLang="en-US"/>
          </a:p>
        </p:txBody>
      </p:sp>
      <p:sp>
        <p:nvSpPr>
          <p:cNvPr id="5" name="Footer Placeholder 4"/>
          <p:cNvSpPr>
            <a:spLocks noGrp="1"/>
          </p:cNvSpPr>
          <p:nvPr>
            <p:ph type="ftr" sz="quarter" idx="11"/>
          </p:nvPr>
        </p:nvSpPr>
        <p:spPr/>
        <p:txBody>
          <a:bodyPr/>
          <a:lstStyle/>
          <a:p>
            <a:endParaRPr lang="zh-TW" altLang="en-US" dirty="0"/>
          </a:p>
        </p:txBody>
      </p:sp>
      <p:sp>
        <p:nvSpPr>
          <p:cNvPr id="6" name="Slide Number Placeholder 5"/>
          <p:cNvSpPr>
            <a:spLocks noGrp="1"/>
          </p:cNvSpPr>
          <p:nvPr>
            <p:ph type="sldNum" sz="quarter" idx="12"/>
          </p:nvPr>
        </p:nvSpPr>
        <p:spPr>
          <a:xfrm>
            <a:off x="2657475" y="9478614"/>
            <a:ext cx="1543050" cy="527403"/>
          </a:xfrm>
        </p:spPr>
        <p:txBody>
          <a:bodyPr/>
          <a:lstStyle>
            <a:lvl1pPr algn="ctr">
              <a:defRPr/>
            </a:lvl1pPr>
          </a:lstStyle>
          <a:p>
            <a:fld id="{6C0E2A47-D91B-4786-8510-4C197C67B24E}" type="slidenum">
              <a:rPr lang="zh-TW" altLang="en-US" smtClean="0"/>
              <a:pPr/>
              <a:t>‹#›</a:t>
            </a:fld>
            <a:endParaRPr lang="zh-TW" altLang="en-US" dirty="0"/>
          </a:p>
        </p:txBody>
      </p:sp>
    </p:spTree>
    <p:extLst>
      <p:ext uri="{BB962C8B-B14F-4D97-AF65-F5344CB8AC3E}">
        <p14:creationId xmlns:p14="http://schemas.microsoft.com/office/powerpoint/2010/main" val="201506662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74457F21-237D-4506-A36F-3EE10258DA0C}" type="datetime1">
              <a:rPr lang="zh-TW" altLang="en-US" smtClean="0"/>
              <a:pPr/>
              <a:t>2019/4/30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3103000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23B55F25-1357-4BB6-95FF-C60B70C3525D}" type="datetime1">
              <a:rPr lang="zh-TW" altLang="en-US" smtClean="0"/>
              <a:pPr/>
              <a:t>2019/4/30</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817217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編輯母片文字樣式</a:t>
            </a:r>
          </a:p>
        </p:txBody>
      </p:sp>
      <p:sp>
        <p:nvSpPr>
          <p:cNvPr id="4" name="Content Placeholder 3"/>
          <p:cNvSpPr>
            <a:spLocks noGrp="1"/>
          </p:cNvSpPr>
          <p:nvPr>
            <p:ph sz="half" idx="2"/>
          </p:nvPr>
        </p:nvSpPr>
        <p:spPr>
          <a:xfrm>
            <a:off x="472381" y="3618442"/>
            <a:ext cx="2901255" cy="5322183"/>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編輯母片文字樣式</a:t>
            </a:r>
          </a:p>
        </p:txBody>
      </p:sp>
      <p:sp>
        <p:nvSpPr>
          <p:cNvPr id="6" name="Content Placeholder 5"/>
          <p:cNvSpPr>
            <a:spLocks noGrp="1"/>
          </p:cNvSpPr>
          <p:nvPr>
            <p:ph sz="quarter" idx="4"/>
          </p:nvPr>
        </p:nvSpPr>
        <p:spPr>
          <a:xfrm>
            <a:off x="3471863" y="3618442"/>
            <a:ext cx="2915543" cy="5322183"/>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0F8B9FB6-CCC9-44A4-A079-0EEC2C5DB72A}" type="datetime1">
              <a:rPr lang="zh-TW" altLang="en-US" smtClean="0"/>
              <a:pPr/>
              <a:t>2019/4/30</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3192134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7BC85DDC-D039-4FB4-9AA0-534B5B2887CB}" type="datetime1">
              <a:rPr lang="zh-TW" altLang="en-US" smtClean="0"/>
              <a:pPr/>
              <a:t>2019/4/30</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3036241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9E6CBC-ABAF-4404-BC12-61431357FD15}" type="datetime1">
              <a:rPr lang="zh-TW" altLang="en-US" smtClean="0"/>
              <a:pPr/>
              <a:t>2019/4/30</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1797071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DC7D602E-85DB-4092-8DA3-AB9D4E659428}" type="datetime1">
              <a:rPr lang="zh-TW" altLang="en-US" smtClean="0"/>
              <a:pPr/>
              <a:t>2019/4/30</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1111864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48325857-6DE4-4C46-AEBC-DCAAC030AE1B}" type="datetime1">
              <a:rPr lang="zh-TW" altLang="en-US" smtClean="0"/>
              <a:pPr/>
              <a:t>2019/4/30</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536337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1A6F30E-125F-4F67-8867-6C7B72AA6DC7}" type="datetime1">
              <a:rPr lang="zh-TW" altLang="en-US" smtClean="0"/>
              <a:pPr/>
              <a:t>2019/4/30</a:t>
            </a:fld>
            <a:endParaRPr lang="zh-TW"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C0E2A47-D91B-4786-8510-4C197C67B24E}" type="slidenum">
              <a:rPr lang="zh-TW" altLang="en-US" smtClean="0"/>
              <a:pPr/>
              <a:t>‹#›</a:t>
            </a:fld>
            <a:endParaRPr lang="zh-TW" altLang="en-US"/>
          </a:p>
        </p:txBody>
      </p:sp>
    </p:spTree>
    <p:extLst>
      <p:ext uri="{BB962C8B-B14F-4D97-AF65-F5344CB8AC3E}">
        <p14:creationId xmlns:p14="http://schemas.microsoft.com/office/powerpoint/2010/main" val="14519007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14350" y="1082075"/>
            <a:ext cx="5829300" cy="8396539"/>
          </a:xfrm>
        </p:spPr>
        <p:txBody>
          <a:bodyPr anchor="t">
            <a:noAutofit/>
          </a:bodyPr>
          <a:lstStyle/>
          <a:p>
            <a:pPr marL="360000" algn="l">
              <a:lnSpc>
                <a:spcPct val="150000"/>
              </a:lnSpc>
            </a:pPr>
            <a:r>
              <a:rPr lang="zh-TW" altLang="en-US" sz="1800" b="1" dirty="0" smtClean="0">
                <a:latin typeface="微軟正黑體" panose="020B0604030504040204" pitchFamily="34" charset="-120"/>
                <a:ea typeface="微軟正黑體" panose="020B0604030504040204" pitchFamily="34" charset="-120"/>
              </a:rPr>
              <a:t>壹、緣起</a:t>
            </a:r>
            <a:r>
              <a:rPr lang="en-US" altLang="zh-TW" sz="1800" b="1" dirty="0" smtClean="0">
                <a:latin typeface="微軟正黑體" panose="020B0604030504040204" pitchFamily="34" charset="-120"/>
                <a:ea typeface="微軟正黑體" panose="020B0604030504040204" pitchFamily="34" charset="-120"/>
              </a:rPr>
              <a:t/>
            </a:r>
            <a:br>
              <a:rPr lang="en-US" altLang="zh-TW" sz="1800" b="1" dirty="0" smtClean="0">
                <a:latin typeface="微軟正黑體" panose="020B0604030504040204" pitchFamily="34" charset="-120"/>
                <a:ea typeface="微軟正黑體" panose="020B0604030504040204" pitchFamily="34" charset="-120"/>
              </a:rPr>
            </a:br>
            <a:r>
              <a:rPr lang="zh-TW" altLang="en-US" sz="1800" b="1" dirty="0" smtClean="0">
                <a:latin typeface="微軟正黑體" panose="020B0604030504040204" pitchFamily="34" charset="-120"/>
                <a:ea typeface="微軟正黑體" panose="020B0604030504040204" pitchFamily="34" charset="-120"/>
              </a:rPr>
              <a:t>   </a:t>
            </a:r>
            <a:r>
              <a:rPr lang="zh-TW" altLang="en-US" sz="1400" dirty="0" smtClean="0">
                <a:latin typeface="微軟正黑體" panose="020B0604030504040204" pitchFamily="34" charset="-120"/>
                <a:ea typeface="微軟正黑體" panose="020B0604030504040204" pitchFamily="34" charset="-120"/>
              </a:rPr>
              <a:t>根據</a:t>
            </a:r>
            <a:r>
              <a:rPr lang="zh-TW" altLang="en-US" sz="1400" dirty="0">
                <a:latin typeface="微軟正黑體" panose="020B0604030504040204" pitchFamily="34" charset="-120"/>
                <a:ea typeface="微軟正黑體" panose="020B0604030504040204" pitchFamily="34" charset="-120"/>
              </a:rPr>
              <a:t>內政部戶政司的資料所記載</a:t>
            </a:r>
            <a:r>
              <a:rPr lang="en-US" altLang="zh-TW" sz="1400" dirty="0">
                <a:latin typeface="微軟正黑體" panose="020B0604030504040204" pitchFamily="34" charset="-120"/>
                <a:ea typeface="微軟正黑體" panose="020B0604030504040204" pitchFamily="34" charset="-120"/>
              </a:rPr>
              <a:t>: 106</a:t>
            </a:r>
            <a:r>
              <a:rPr lang="zh-TW" altLang="en-US" sz="1400" dirty="0">
                <a:latin typeface="微軟正黑體" panose="020B0604030504040204" pitchFamily="34" charset="-120"/>
                <a:ea typeface="微軟正黑體" panose="020B0604030504040204" pitchFamily="34" charset="-120"/>
              </a:rPr>
              <a:t>年台灣平均初婚年齡男性為 </a:t>
            </a:r>
            <a:r>
              <a:rPr lang="en-US" altLang="zh-TW" sz="1400" dirty="0">
                <a:latin typeface="微軟正黑體" panose="020B0604030504040204" pitchFamily="34" charset="-120"/>
                <a:ea typeface="微軟正黑體" panose="020B0604030504040204" pitchFamily="34" charset="-120"/>
              </a:rPr>
              <a:t>31.9 </a:t>
            </a:r>
            <a:r>
              <a:rPr lang="zh-TW" altLang="en-US" sz="1400" dirty="0">
                <a:latin typeface="微軟正黑體" panose="020B0604030504040204" pitchFamily="34" charset="-120"/>
                <a:ea typeface="微軟正黑體" panose="020B0604030504040204" pitchFamily="34" charset="-120"/>
              </a:rPr>
              <a:t>歲，女性則為 </a:t>
            </a:r>
            <a:r>
              <a:rPr lang="en-US" altLang="zh-TW" sz="1400" dirty="0">
                <a:latin typeface="微軟正黑體" panose="020B0604030504040204" pitchFamily="34" charset="-120"/>
                <a:ea typeface="微軟正黑體" panose="020B0604030504040204" pitchFamily="34" charset="-120"/>
              </a:rPr>
              <a:t>29.6 </a:t>
            </a:r>
            <a:r>
              <a:rPr lang="zh-TW" altLang="en-US" sz="1400" dirty="0">
                <a:latin typeface="微軟正黑體" panose="020B0604030504040204" pitchFamily="34" charset="-120"/>
                <a:ea typeface="微軟正黑體" panose="020B0604030504040204" pitchFamily="34" charset="-120"/>
              </a:rPr>
              <a:t>歲；女性生育第一胎的平均年齡是 </a:t>
            </a:r>
            <a:r>
              <a:rPr lang="en-US" altLang="zh-TW" sz="1400" dirty="0">
                <a:latin typeface="微軟正黑體" panose="020B0604030504040204" pitchFamily="34" charset="-120"/>
                <a:ea typeface="微軟正黑體" panose="020B0604030504040204" pitchFamily="34" charset="-120"/>
              </a:rPr>
              <a:t>30.8 </a:t>
            </a:r>
            <a:r>
              <a:rPr lang="zh-TW" altLang="en-US" sz="1400" dirty="0">
                <a:latin typeface="微軟正黑體" panose="020B0604030504040204" pitchFamily="34" charset="-120"/>
                <a:ea typeface="微軟正黑體" panose="020B0604030504040204" pitchFamily="34" charset="-120"/>
              </a:rPr>
              <a:t>歲。然而，台灣每年約有 </a:t>
            </a:r>
            <a:r>
              <a:rPr lang="en-US" altLang="zh-TW" sz="1400" dirty="0">
                <a:latin typeface="微軟正黑體" panose="020B0604030504040204" pitchFamily="34" charset="-120"/>
                <a:ea typeface="微軟正黑體" panose="020B0604030504040204" pitchFamily="34" charset="-120"/>
              </a:rPr>
              <a:t>3000 </a:t>
            </a:r>
            <a:r>
              <a:rPr lang="zh-TW" altLang="en-US" sz="1400" dirty="0">
                <a:latin typeface="微軟正黑體" panose="020B0604030504040204" pitchFamily="34" charset="-120"/>
                <a:ea typeface="微軟正黑體" panose="020B0604030504040204" pitchFamily="34" charset="-120"/>
              </a:rPr>
              <a:t>位女孩比起同儕提早 </a:t>
            </a:r>
            <a:r>
              <a:rPr lang="en-US" altLang="zh-TW" sz="1400" dirty="0">
                <a:latin typeface="微軟正黑體" panose="020B0604030504040204" pitchFamily="34" charset="-120"/>
                <a:ea typeface="微軟正黑體" panose="020B0604030504040204" pitchFamily="34" charset="-120"/>
              </a:rPr>
              <a:t>10 </a:t>
            </a:r>
            <a:r>
              <a:rPr lang="zh-TW" altLang="en-US" sz="1400" dirty="0">
                <a:latin typeface="微軟正黑體" panose="020B0604030504040204" pitchFamily="34" charset="-120"/>
                <a:ea typeface="微軟正黑體" panose="020B0604030504040204" pitchFamily="34" charset="-120"/>
              </a:rPr>
              <a:t>年升格為母親，若以人口群來推估，近三年來未滿 </a:t>
            </a:r>
            <a:r>
              <a:rPr lang="en-US" altLang="zh-TW" sz="1400" dirty="0">
                <a:latin typeface="微軟正黑體" panose="020B0604030504040204" pitchFamily="34" charset="-120"/>
                <a:ea typeface="微軟正黑體" panose="020B0604030504040204" pitchFamily="34" charset="-120"/>
              </a:rPr>
              <a:t>20 </a:t>
            </a:r>
            <a:r>
              <a:rPr lang="zh-TW" altLang="en-US" sz="1400" dirty="0">
                <a:latin typeface="微軟正黑體" panose="020B0604030504040204" pitchFamily="34" charset="-120"/>
                <a:ea typeface="微軟正黑體" panose="020B0604030504040204" pitchFamily="34" charset="-120"/>
              </a:rPr>
              <a:t>歲並育的三歲以下幼兒的未成年母親已有將近 </a:t>
            </a:r>
            <a:r>
              <a:rPr lang="en-US" altLang="zh-TW" sz="1400" dirty="0">
                <a:latin typeface="微軟正黑體" panose="020B0604030504040204" pitchFamily="34" charset="-120"/>
                <a:ea typeface="微軟正黑體" panose="020B0604030504040204" pitchFamily="34" charset="-120"/>
              </a:rPr>
              <a:t>1 </a:t>
            </a:r>
            <a:r>
              <a:rPr lang="zh-TW" altLang="en-US" sz="1400" dirty="0">
                <a:latin typeface="微軟正黑體" panose="020B0604030504040204" pitchFamily="34" charset="-120"/>
                <a:ea typeface="微軟正黑體" panose="020B0604030504040204" pitchFamily="34" charset="-120"/>
              </a:rPr>
              <a:t>萬名。</a:t>
            </a:r>
            <a:br>
              <a:rPr lang="zh-TW" altLang="en-US" sz="1400" dirty="0">
                <a:latin typeface="微軟正黑體" panose="020B0604030504040204" pitchFamily="34" charset="-120"/>
                <a:ea typeface="微軟正黑體" panose="020B0604030504040204" pitchFamily="34" charset="-120"/>
              </a:rPr>
            </a:br>
            <a:r>
              <a:rPr lang="zh-TW" altLang="en-US" sz="1400" dirty="0">
                <a:latin typeface="微軟正黑體" panose="020B0604030504040204" pitchFamily="34" charset="-120"/>
                <a:ea typeface="微軟正黑體" panose="020B0604030504040204" pitchFamily="34" charset="-120"/>
              </a:rPr>
              <a:t/>
            </a:r>
            <a:br>
              <a:rPr lang="zh-TW" altLang="en-US" sz="1400" dirty="0">
                <a:latin typeface="微軟正黑體" panose="020B0604030504040204" pitchFamily="34" charset="-120"/>
                <a:ea typeface="微軟正黑體" panose="020B0604030504040204" pitchFamily="34" charset="-120"/>
              </a:rPr>
            </a:br>
            <a:r>
              <a:rPr lang="zh-TW" altLang="en-US" sz="1400" dirty="0" smtClean="0">
                <a:latin typeface="微軟正黑體" panose="020B0604030504040204" pitchFamily="34" charset="-120"/>
                <a:ea typeface="微軟正黑體" panose="020B0604030504040204" pitchFamily="34" charset="-120"/>
              </a:rPr>
              <a:t>　　和 </a:t>
            </a:r>
            <a:r>
              <a:rPr lang="en-US" altLang="zh-TW" sz="1400" dirty="0">
                <a:latin typeface="微軟正黑體" panose="020B0604030504040204" pitchFamily="34" charset="-120"/>
                <a:ea typeface="微軟正黑體" panose="020B0604030504040204" pitchFamily="34" charset="-120"/>
              </a:rPr>
              <a:t>16 </a:t>
            </a:r>
            <a:r>
              <a:rPr lang="zh-TW" altLang="en-US" sz="1400" dirty="0">
                <a:latin typeface="微軟正黑體" panose="020B0604030504040204" pitchFamily="34" charset="-120"/>
                <a:ea typeface="微軟正黑體" panose="020B0604030504040204" pitchFamily="34" charset="-120"/>
              </a:rPr>
              <a:t>年前相比，台灣的</a:t>
            </a:r>
            <a:r>
              <a:rPr lang="en-US" altLang="zh-TW" sz="1400" dirty="0">
                <a:latin typeface="微軟正黑體" panose="020B0604030504040204" pitchFamily="34" charset="-120"/>
                <a:ea typeface="微軟正黑體" panose="020B0604030504040204" pitchFamily="34" charset="-120"/>
              </a:rPr>
              <a:t>20</a:t>
            </a:r>
            <a:r>
              <a:rPr lang="zh-TW" altLang="en-US" sz="1400" dirty="0">
                <a:latin typeface="微軟正黑體" panose="020B0604030504040204" pitchFamily="34" charset="-120"/>
                <a:ea typeface="微軟正黑體" panose="020B0604030504040204" pitchFamily="34" charset="-120"/>
              </a:rPr>
              <a:t>歲以下的未成年少女生育率雖已從 </a:t>
            </a:r>
            <a:r>
              <a:rPr lang="en-US" altLang="zh-TW" sz="1400" dirty="0">
                <a:latin typeface="微軟正黑體" panose="020B0604030504040204" pitchFamily="34" charset="-120"/>
                <a:ea typeface="微軟正黑體" panose="020B0604030504040204" pitchFamily="34" charset="-120"/>
              </a:rPr>
              <a:t>12‰</a:t>
            </a:r>
            <a:r>
              <a:rPr lang="zh-TW" altLang="en-US" sz="1400" dirty="0">
                <a:latin typeface="微軟正黑體" panose="020B0604030504040204" pitchFamily="34" charset="-120"/>
                <a:ea typeface="微軟正黑體" panose="020B0604030504040204" pitchFamily="34" charset="-120"/>
              </a:rPr>
              <a:t>下降至</a:t>
            </a:r>
            <a:r>
              <a:rPr lang="en-US" altLang="zh-TW" sz="1400" dirty="0">
                <a:latin typeface="微軟正黑體" panose="020B0604030504040204" pitchFamily="34" charset="-120"/>
                <a:ea typeface="微軟正黑體" panose="020B0604030504040204" pitchFamily="34" charset="-120"/>
              </a:rPr>
              <a:t>4‰</a:t>
            </a:r>
            <a:r>
              <a:rPr lang="zh-TW" altLang="en-US" sz="1400" dirty="0">
                <a:latin typeface="微軟正黑體" panose="020B0604030504040204" pitchFamily="34" charset="-120"/>
                <a:ea typeface="微軟正黑體" panose="020B0604030504040204" pitchFamily="34" charset="-120"/>
              </a:rPr>
              <a:t>，然而從民國 </a:t>
            </a:r>
            <a:r>
              <a:rPr lang="en-US" altLang="zh-TW" sz="1400" dirty="0">
                <a:latin typeface="微軟正黑體" panose="020B0604030504040204" pitchFamily="34" charset="-120"/>
                <a:ea typeface="微軟正黑體" panose="020B0604030504040204" pitchFamily="34" charset="-120"/>
              </a:rPr>
              <a:t>98 </a:t>
            </a:r>
            <a:r>
              <a:rPr lang="zh-TW" altLang="en-US" sz="1400" dirty="0">
                <a:latin typeface="微軟正黑體" panose="020B0604030504040204" pitchFamily="34" charset="-120"/>
                <a:ea typeface="微軟正黑體" panose="020B0604030504040204" pitchFamily="34" charset="-120"/>
              </a:rPr>
              <a:t>年迄今，未成年生育率始終維持 </a:t>
            </a:r>
            <a:r>
              <a:rPr lang="en-US" altLang="zh-TW" sz="1400" dirty="0">
                <a:latin typeface="微軟正黑體" panose="020B0604030504040204" pitchFamily="34" charset="-120"/>
                <a:ea typeface="微軟正黑體" panose="020B0604030504040204" pitchFamily="34" charset="-120"/>
              </a:rPr>
              <a:t>4‰</a:t>
            </a:r>
            <a:r>
              <a:rPr lang="zh-TW" altLang="en-US" sz="1400" dirty="0">
                <a:latin typeface="微軟正黑體" panose="020B0604030504040204" pitchFamily="34" charset="-120"/>
                <a:ea typeface="微軟正黑體" panose="020B0604030504040204" pitchFamily="34" charset="-120"/>
              </a:rPr>
              <a:t>， 根據</a:t>
            </a:r>
            <a:r>
              <a:rPr lang="en-US" altLang="zh-TW" sz="1400" dirty="0">
                <a:latin typeface="微軟正黑體" panose="020B0604030504040204" pitchFamily="34" charset="-120"/>
                <a:ea typeface="微軟正黑體" panose="020B0604030504040204" pitchFamily="34" charset="-120"/>
              </a:rPr>
              <a:t>106 </a:t>
            </a:r>
            <a:r>
              <a:rPr lang="zh-TW" altLang="en-US" sz="1400" dirty="0">
                <a:latin typeface="微軟正黑體" panose="020B0604030504040204" pitchFamily="34" charset="-120"/>
                <a:ea typeface="微軟正黑體" panose="020B0604030504040204" pitchFamily="34" charset="-120"/>
              </a:rPr>
              <a:t>年內政部統計， 共有 </a:t>
            </a:r>
            <a:r>
              <a:rPr lang="en-US" altLang="zh-TW" sz="1400" dirty="0">
                <a:latin typeface="微軟正黑體" panose="020B0604030504040204" pitchFamily="34" charset="-120"/>
                <a:ea typeface="微軟正黑體" panose="020B0604030504040204" pitchFamily="34" charset="-120"/>
              </a:rPr>
              <a:t>2727 </a:t>
            </a:r>
            <a:r>
              <a:rPr lang="zh-TW" altLang="en-US" sz="1400" dirty="0">
                <a:latin typeface="微軟正黑體" panose="020B0604030504040204" pitchFamily="34" charset="-120"/>
                <a:ea typeface="微軟正黑體" panose="020B0604030504040204" pitchFamily="34" charset="-120"/>
              </a:rPr>
              <a:t>位未滿</a:t>
            </a:r>
            <a:r>
              <a:rPr lang="en-US" altLang="zh-TW" sz="1400" dirty="0">
                <a:latin typeface="微軟正黑體" panose="020B0604030504040204" pitchFamily="34" charset="-120"/>
                <a:ea typeface="微軟正黑體" panose="020B0604030504040204" pitchFamily="34" charset="-120"/>
              </a:rPr>
              <a:t>20</a:t>
            </a:r>
            <a:r>
              <a:rPr lang="zh-TW" altLang="en-US" sz="1400" dirty="0">
                <a:latin typeface="微軟正黑體" panose="020B0604030504040204" pitchFamily="34" charset="-120"/>
                <a:ea typeface="微軟正黑體" panose="020B0604030504040204" pitchFamily="34" charset="-120"/>
              </a:rPr>
              <a:t>歲的少女升格母親；而根據勵馨基金會近十年的統計，在求助的一千多位懷孕的少女中，未滿 </a:t>
            </a:r>
            <a:r>
              <a:rPr lang="en-US" altLang="zh-TW" sz="1400" dirty="0">
                <a:latin typeface="微軟正黑體" panose="020B0604030504040204" pitchFamily="34" charset="-120"/>
                <a:ea typeface="微軟正黑體" panose="020B0604030504040204" pitchFamily="34" charset="-120"/>
              </a:rPr>
              <a:t>20 </a:t>
            </a:r>
            <a:r>
              <a:rPr lang="zh-TW" altLang="en-US" sz="1400" dirty="0">
                <a:latin typeface="微軟正黑體" panose="020B0604030504040204" pitchFamily="34" charset="-120"/>
                <a:ea typeface="微軟正黑體" panose="020B0604030504040204" pitchFamily="34" charset="-120"/>
              </a:rPr>
              <a:t>歲者更占了</a:t>
            </a:r>
            <a:r>
              <a:rPr lang="en-US" altLang="zh-TW" sz="1400" dirty="0">
                <a:latin typeface="微軟正黑體" panose="020B0604030504040204" pitchFamily="34" charset="-120"/>
                <a:ea typeface="微軟正黑體" panose="020B0604030504040204" pitchFamily="34" charset="-120"/>
              </a:rPr>
              <a:t>75%</a:t>
            </a:r>
            <a:r>
              <a:rPr lang="zh-TW" altLang="en-US" sz="1400" dirty="0">
                <a:latin typeface="微軟正黑體" panose="020B0604030504040204" pitchFamily="34" charset="-120"/>
                <a:ea typeface="微軟正黑體" panose="020B0604030504040204" pitchFamily="34" charset="-120"/>
              </a:rPr>
              <a:t>，大多數更集中在 </a:t>
            </a:r>
            <a:r>
              <a:rPr lang="en-US" altLang="zh-TW" sz="1400" dirty="0">
                <a:latin typeface="微軟正黑體" panose="020B0604030504040204" pitchFamily="34" charset="-120"/>
                <a:ea typeface="微軟正黑體" panose="020B0604030504040204" pitchFamily="34" charset="-120"/>
              </a:rPr>
              <a:t>16 </a:t>
            </a:r>
            <a:r>
              <a:rPr lang="zh-TW" altLang="en-US" sz="1400" dirty="0">
                <a:latin typeface="微軟正黑體" panose="020B0604030504040204" pitchFamily="34" charset="-120"/>
                <a:ea typeface="微軟正黑體" panose="020B0604030504040204" pitchFamily="34" charset="-120"/>
              </a:rPr>
              <a:t>至 </a:t>
            </a:r>
            <a:r>
              <a:rPr lang="en-US" altLang="zh-TW" sz="1400" dirty="0">
                <a:latin typeface="微軟正黑體" panose="020B0604030504040204" pitchFamily="34" charset="-120"/>
                <a:ea typeface="微軟正黑體" panose="020B0604030504040204" pitchFamily="34" charset="-120"/>
              </a:rPr>
              <a:t>19 </a:t>
            </a:r>
            <a:r>
              <a:rPr lang="zh-TW" altLang="en-US" sz="1400" dirty="0">
                <a:latin typeface="微軟正黑體" panose="020B0604030504040204" pitchFamily="34" charset="-120"/>
                <a:ea typeface="微軟正黑體" panose="020B0604030504040204" pitchFamily="34" charset="-120"/>
              </a:rPr>
              <a:t>歲；這也顯示了台灣的青少年生子比例還在持續上升中。</a:t>
            </a:r>
            <a:br>
              <a:rPr lang="zh-TW" altLang="en-US" sz="1400" dirty="0">
                <a:latin typeface="微軟正黑體" panose="020B0604030504040204" pitchFamily="34" charset="-120"/>
                <a:ea typeface="微軟正黑體" panose="020B0604030504040204" pitchFamily="34" charset="-120"/>
              </a:rPr>
            </a:br>
            <a:r>
              <a:rPr lang="en-US" altLang="zh-TW" sz="1400" dirty="0" smtClean="0">
                <a:latin typeface="微軟正黑體" panose="020B0604030504040204" pitchFamily="34" charset="-120"/>
                <a:ea typeface="微軟正黑體" panose="020B0604030504040204" pitchFamily="34" charset="-120"/>
              </a:rPr>
              <a:t/>
            </a:r>
            <a:br>
              <a:rPr lang="en-US" altLang="zh-TW" sz="1400" dirty="0" smtClean="0">
                <a:latin typeface="微軟正黑體" panose="020B0604030504040204" pitchFamily="34" charset="-120"/>
                <a:ea typeface="微軟正黑體" panose="020B0604030504040204" pitchFamily="34" charset="-120"/>
              </a:rPr>
            </a:br>
            <a:r>
              <a:rPr lang="zh-TW" altLang="en-US" sz="1400" dirty="0" smtClean="0">
                <a:latin typeface="微軟正黑體" panose="020B0604030504040204" pitchFamily="34" charset="-120"/>
                <a:ea typeface="微軟正黑體" panose="020B0604030504040204" pitchFamily="34" charset="-120"/>
              </a:rPr>
              <a:t>       聯合國</a:t>
            </a:r>
            <a:r>
              <a:rPr lang="zh-TW" altLang="en-US" sz="1400" dirty="0">
                <a:latin typeface="微軟正黑體" panose="020B0604030504040204" pitchFamily="34" charset="-120"/>
                <a:ea typeface="微軟正黑體" panose="020B0604030504040204" pitchFamily="34" charset="-120"/>
              </a:rPr>
              <a:t>人口基金會在 </a:t>
            </a:r>
            <a:r>
              <a:rPr lang="en-US" altLang="zh-TW" sz="1400" dirty="0">
                <a:latin typeface="微軟正黑體" panose="020B0604030504040204" pitchFamily="34" charset="-120"/>
                <a:ea typeface="微軟正黑體" panose="020B0604030504040204" pitchFamily="34" charset="-120"/>
              </a:rPr>
              <a:t>102 </a:t>
            </a:r>
            <a:r>
              <a:rPr lang="zh-TW" altLang="en-US" sz="1400" dirty="0">
                <a:latin typeface="微軟正黑體" panose="020B0604030504040204" pitchFamily="34" charset="-120"/>
                <a:ea typeface="微軟正黑體" panose="020B0604030504040204" pitchFamily="34" charset="-120"/>
              </a:rPr>
              <a:t>年的報告指出青少年一旦懷孕成為母親，其生活與未來發展便將有可能因而有了急遽惡性的改變。譬如她們的受教權可能會因此而終結，貧窮的情況也極有可能加乘。聯合國人口基金會也指出只有少部分的年輕人對性生活與生育有做足準備，或擁有正確的資訊。　　</a:t>
            </a:r>
            <a:br>
              <a:rPr lang="zh-TW" altLang="en-US" sz="1400" dirty="0">
                <a:latin typeface="微軟正黑體" panose="020B0604030504040204" pitchFamily="34" charset="-120"/>
                <a:ea typeface="微軟正黑體" panose="020B0604030504040204" pitchFamily="34" charset="-120"/>
              </a:rPr>
            </a:br>
            <a:r>
              <a:rPr lang="zh-TW" altLang="en-US" sz="1400" dirty="0">
                <a:latin typeface="微軟正黑體" panose="020B0604030504040204" pitchFamily="34" charset="-120"/>
                <a:ea typeface="微軟正黑體" panose="020B0604030504040204" pitchFamily="34" charset="-120"/>
              </a:rPr>
              <a:t/>
            </a:r>
            <a:br>
              <a:rPr lang="zh-TW" altLang="en-US" sz="1400" dirty="0">
                <a:latin typeface="微軟正黑體" panose="020B0604030504040204" pitchFamily="34" charset="-120"/>
                <a:ea typeface="微軟正黑體" panose="020B0604030504040204" pitchFamily="34" charset="-120"/>
              </a:rPr>
            </a:br>
            <a:r>
              <a:rPr lang="zh-TW" altLang="en-US" sz="1400" dirty="0">
                <a:latin typeface="微軟正黑體" panose="020B0604030504040204" pitchFamily="34" charset="-120"/>
                <a:ea typeface="微軟正黑體" panose="020B0604030504040204" pitchFamily="34" charset="-120"/>
              </a:rPr>
              <a:t>　　游美惠</a:t>
            </a:r>
            <a:r>
              <a:rPr lang="zh-TW" altLang="en-US" sz="1400" dirty="0" smtClean="0">
                <a:latin typeface="微軟正黑體" panose="020B0604030504040204" pitchFamily="34" charset="-120"/>
                <a:ea typeface="微軟正黑體" panose="020B0604030504040204" pitchFamily="34" charset="-120"/>
              </a:rPr>
              <a:t>（</a:t>
            </a:r>
            <a:r>
              <a:rPr lang="en-US" altLang="zh-TW" sz="1400" dirty="0" smtClean="0">
                <a:latin typeface="微軟正黑體" panose="020B0604030504040204" pitchFamily="34" charset="-120"/>
                <a:ea typeface="微軟正黑體" panose="020B0604030504040204" pitchFamily="34" charset="-120"/>
              </a:rPr>
              <a:t>2002</a:t>
            </a:r>
            <a:r>
              <a:rPr lang="zh-TW" altLang="en-US" sz="1400" dirty="0" smtClean="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分析台灣的性教育在內容上只強調生物性的生殖論述以及教條化的呈現性知識，卻不談論性別間的關係以及其他性教育知識。青少年對避孕的執行方式也存在著許多的迷思，對於避孕行為也常有著知行不一的落差，也因此，未婚懷孕是非常需要被正視</a:t>
            </a:r>
            <a:r>
              <a:rPr lang="zh-TW" altLang="en-US" sz="1400" dirty="0" smtClean="0">
                <a:latin typeface="微軟正黑體" panose="020B0604030504040204" pitchFamily="34" charset="-120"/>
                <a:ea typeface="微軟正黑體" panose="020B0604030504040204" pitchFamily="34" charset="-120"/>
              </a:rPr>
              <a:t>的。</a:t>
            </a:r>
            <a:endParaRPr lang="zh-TW" altLang="zh-TW" sz="1800" b="1" dirty="0">
              <a:latin typeface="微軟正黑體" panose="020B0604030504040204" pitchFamily="34" charset="-120"/>
              <a:ea typeface="微軟正黑體" panose="020B0604030504040204" pitchFamily="34" charset="-120"/>
            </a:endParaRPr>
          </a:p>
        </p:txBody>
      </p:sp>
      <p:sp>
        <p:nvSpPr>
          <p:cNvPr id="13" name="矩形 12"/>
          <p:cNvSpPr/>
          <p:nvPr/>
        </p:nvSpPr>
        <p:spPr>
          <a:xfrm>
            <a:off x="568025" y="465607"/>
            <a:ext cx="5721950" cy="707886"/>
          </a:xfrm>
          <a:prstGeom prst="rect">
            <a:avLst/>
          </a:prstGeom>
        </p:spPr>
        <p:txBody>
          <a:bodyPr wrap="square">
            <a:spAutoFit/>
          </a:bodyPr>
          <a:lstStyle/>
          <a:p>
            <a:pPr algn="ctr"/>
            <a:r>
              <a:rPr lang="zh-TW" altLang="en-US" sz="2000" b="1" dirty="0">
                <a:latin typeface="微軟正黑體" panose="020B0604030504040204" pitchFamily="34" charset="-120"/>
                <a:ea typeface="微軟正黑體" panose="020B0604030504040204" pitchFamily="34" charset="-120"/>
              </a:rPr>
              <a:t>「如何讀懂小爸媽的心」</a:t>
            </a:r>
            <a:r>
              <a:rPr lang="en-US" altLang="zh-TW" sz="2000" b="1" dirty="0">
                <a:latin typeface="微軟正黑體" panose="020B0604030504040204" pitchFamily="34" charset="-120"/>
                <a:ea typeface="微軟正黑體" panose="020B0604030504040204" pitchFamily="34" charset="-120"/>
              </a:rPr>
              <a:t>- </a:t>
            </a:r>
            <a:r>
              <a:rPr lang="zh-TW" altLang="en-US" sz="2000" b="1" dirty="0">
                <a:latin typeface="微軟正黑體" panose="020B0604030504040204" pitchFamily="34" charset="-120"/>
                <a:ea typeface="微軟正黑體" panose="020B0604030504040204" pitchFamily="34" charset="-120"/>
              </a:rPr>
              <a:t>未成年</a:t>
            </a:r>
            <a:r>
              <a:rPr lang="zh-TW" altLang="en-US" sz="2000" b="1" dirty="0" smtClean="0">
                <a:latin typeface="微軟正黑體" panose="020B0604030504040204" pitchFamily="34" charset="-120"/>
                <a:ea typeface="微軟正黑體" panose="020B0604030504040204" pitchFamily="34" charset="-120"/>
              </a:rPr>
              <a:t>懷孕</a:t>
            </a:r>
            <a:endParaRPr lang="en-US" altLang="zh-TW" sz="2000" b="1" dirty="0" smtClean="0">
              <a:latin typeface="微軟正黑體" panose="020B0604030504040204" pitchFamily="34" charset="-120"/>
              <a:ea typeface="微軟正黑體" panose="020B0604030504040204" pitchFamily="34" charset="-120"/>
            </a:endParaRPr>
          </a:p>
          <a:p>
            <a:pPr algn="ctr"/>
            <a:r>
              <a:rPr lang="zh-TW" altLang="en-US" sz="2000" b="1" dirty="0" smtClean="0">
                <a:latin typeface="微軟正黑體" panose="020B0604030504040204" pitchFamily="34" charset="-120"/>
                <a:ea typeface="微軟正黑體" panose="020B0604030504040204" pitchFamily="34" charset="-120"/>
              </a:rPr>
              <a:t>教育訓練簡章</a:t>
            </a:r>
            <a:endParaRPr lang="zh-TW" altLang="en-US" sz="2000" dirty="0">
              <a:latin typeface="微軟正黑體" panose="020B0604030504040204" pitchFamily="34" charset="-120"/>
              <a:ea typeface="微軟正黑體" panose="020B0604030504040204" pitchFamily="34" charset="-120"/>
            </a:endParaRPr>
          </a:p>
        </p:txBody>
      </p:sp>
      <p:sp>
        <p:nvSpPr>
          <p:cNvPr id="3" name="投影片編號版面配置區 2"/>
          <p:cNvSpPr>
            <a:spLocks noGrp="1"/>
          </p:cNvSpPr>
          <p:nvPr>
            <p:ph type="sldNum" sz="quarter" idx="12"/>
          </p:nvPr>
        </p:nvSpPr>
        <p:spPr>
          <a:xfrm>
            <a:off x="2657475" y="9478614"/>
            <a:ext cx="1543050" cy="527403"/>
          </a:xfrm>
        </p:spPr>
        <p:txBody>
          <a:bodyPr/>
          <a:lstStyle/>
          <a:p>
            <a:pPr algn="ctr"/>
            <a:fld id="{6C0E2A47-D91B-4786-8510-4C197C67B24E}" type="slidenum">
              <a:rPr lang="zh-TW" altLang="en-US" smtClean="0"/>
              <a:pPr algn="ctr"/>
              <a:t>1</a:t>
            </a:fld>
            <a:endParaRPr lang="zh-TW" altLang="en-US" dirty="0"/>
          </a:p>
        </p:txBody>
      </p:sp>
    </p:spTree>
    <p:extLst>
      <p:ext uri="{BB962C8B-B14F-4D97-AF65-F5344CB8AC3E}">
        <p14:creationId xmlns:p14="http://schemas.microsoft.com/office/powerpoint/2010/main" val="1810824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514350" y="299018"/>
            <a:ext cx="5829300" cy="9302182"/>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50000"/>
              </a:lnSpc>
            </a:pPr>
            <a:r>
              <a:rPr lang="zh-TW" altLang="en-US" sz="1800" b="1" dirty="0">
                <a:latin typeface="微軟正黑體" panose="020B0604030504040204" pitchFamily="34" charset="-120"/>
                <a:ea typeface="微軟正黑體" panose="020B0604030504040204" pitchFamily="34" charset="-120"/>
              </a:rPr>
              <a:t>貳、</a:t>
            </a:r>
            <a:r>
              <a:rPr lang="zh-TW" altLang="en-US" sz="1800" b="1" dirty="0" smtClean="0">
                <a:latin typeface="微軟正黑體" panose="020B0604030504040204" pitchFamily="34" charset="-120"/>
                <a:ea typeface="微軟正黑體" panose="020B0604030504040204" pitchFamily="34" charset="-120"/>
              </a:rPr>
              <a:t>目標</a:t>
            </a:r>
            <a:endParaRPr lang="en-US" altLang="zh-TW" sz="1800" b="1" dirty="0" smtClean="0">
              <a:latin typeface="微軟正黑體" panose="020B0604030504040204" pitchFamily="34" charset="-120"/>
              <a:ea typeface="微軟正黑體" panose="020B0604030504040204" pitchFamily="34" charset="-120"/>
            </a:endParaRPr>
          </a:p>
          <a:p>
            <a:pPr>
              <a:lnSpc>
                <a:spcPct val="150000"/>
              </a:lnSpc>
            </a:pPr>
            <a:r>
              <a:rPr lang="zh-TW" altLang="en-US" sz="1800" dirty="0" smtClean="0">
                <a:latin typeface="微軟正黑體" panose="020B0604030504040204" pitchFamily="34" charset="-120"/>
                <a:ea typeface="微軟正黑體" panose="020B0604030504040204" pitchFamily="34" charset="-120"/>
              </a:rPr>
              <a:t/>
            </a:r>
            <a:br>
              <a:rPr lang="zh-TW" altLang="en-US" sz="1800" dirty="0" smtClean="0">
                <a:latin typeface="微軟正黑體" panose="020B0604030504040204" pitchFamily="34" charset="-120"/>
                <a:ea typeface="微軟正黑體" panose="020B0604030504040204" pitchFamily="34" charset="-120"/>
              </a:rPr>
            </a:br>
            <a:r>
              <a:rPr lang="en-US" altLang="zh-TW" sz="2000" dirty="0" smtClean="0">
                <a:latin typeface="微軟正黑體" panose="020B0604030504040204" pitchFamily="34" charset="-120"/>
                <a:ea typeface="微軟正黑體" panose="020B0604030504040204" pitchFamily="34" charset="-120"/>
              </a:rPr>
              <a:t>	</a:t>
            </a:r>
            <a:r>
              <a:rPr lang="zh-TW" altLang="en-US" sz="1400" dirty="0" smtClean="0">
                <a:latin typeface="微軟正黑體" panose="020B0604030504040204" pitchFamily="34" charset="-120"/>
                <a:ea typeface="微軟正黑體" panose="020B0604030504040204" pitchFamily="34" charset="-120"/>
              </a:rPr>
              <a:t>一、透過各領域專業人員的授課，使學員能從中獲得更多實務　　</a:t>
            </a:r>
            <a:endParaRPr lang="en-US" altLang="zh-TW" sz="1400" dirty="0" smtClean="0">
              <a:latin typeface="微軟正黑體" panose="020B0604030504040204" pitchFamily="34" charset="-120"/>
              <a:ea typeface="微軟正黑體" panose="020B0604030504040204" pitchFamily="34" charset="-120"/>
            </a:endParaRPr>
          </a:p>
          <a:p>
            <a:pPr>
              <a:lnSpc>
                <a:spcPct val="150000"/>
              </a:lnSpc>
            </a:pPr>
            <a:r>
              <a:rPr lang="zh-TW" altLang="en-US" sz="1400" dirty="0">
                <a:latin typeface="微軟正黑體" panose="020B0604030504040204" pitchFamily="34" charset="-120"/>
                <a:ea typeface="微軟正黑體" panose="020B0604030504040204" pitchFamily="34" charset="-120"/>
              </a:rPr>
              <a:t>　</a:t>
            </a:r>
            <a:r>
              <a:rPr lang="zh-TW" altLang="en-US" sz="1400" dirty="0" smtClean="0">
                <a:latin typeface="微軟正黑體" panose="020B0604030504040204" pitchFamily="34" charset="-120"/>
                <a:ea typeface="微軟正黑體" panose="020B0604030504040204" pitchFamily="34" charset="-120"/>
              </a:rPr>
              <a:t>　　　　　上及理論上的知識。</a:t>
            </a:r>
            <a:r>
              <a:rPr lang="en-US" altLang="zh-TW" sz="1400" dirty="0" smtClean="0">
                <a:latin typeface="微軟正黑體" panose="020B0604030504040204" pitchFamily="34" charset="-120"/>
                <a:ea typeface="微軟正黑體" panose="020B0604030504040204" pitchFamily="34" charset="-120"/>
              </a:rPr>
              <a:t/>
            </a:r>
            <a:br>
              <a:rPr lang="en-US" altLang="zh-TW" sz="1400" dirty="0" smtClean="0">
                <a:latin typeface="微軟正黑體" panose="020B0604030504040204" pitchFamily="34" charset="-120"/>
                <a:ea typeface="微軟正黑體" panose="020B0604030504040204" pitchFamily="34" charset="-120"/>
              </a:rPr>
            </a:br>
            <a:r>
              <a:rPr lang="en-US" altLang="zh-TW" sz="1400" dirty="0" smtClean="0">
                <a:latin typeface="微軟正黑體" panose="020B0604030504040204" pitchFamily="34" charset="-120"/>
                <a:ea typeface="微軟正黑體" panose="020B0604030504040204" pitchFamily="34" charset="-120"/>
              </a:rPr>
              <a:t/>
            </a:r>
            <a:br>
              <a:rPr lang="en-US" altLang="zh-TW" sz="1400" dirty="0" smtClean="0">
                <a:latin typeface="微軟正黑體" panose="020B0604030504040204" pitchFamily="34" charset="-120"/>
                <a:ea typeface="微軟正黑體" panose="020B0604030504040204" pitchFamily="34" charset="-120"/>
              </a:rPr>
            </a:br>
            <a:r>
              <a:rPr lang="en-US" altLang="zh-TW" sz="1400" dirty="0" smtClean="0">
                <a:latin typeface="微軟正黑體" panose="020B0604030504040204" pitchFamily="34" charset="-120"/>
                <a:ea typeface="微軟正黑體" panose="020B0604030504040204" pitchFamily="34" charset="-120"/>
              </a:rPr>
              <a:t>	</a:t>
            </a:r>
            <a:r>
              <a:rPr lang="zh-TW" altLang="en-US" sz="1400" dirty="0" smtClean="0">
                <a:latin typeface="微軟正黑體" panose="020B0604030504040204" pitchFamily="34" charset="-120"/>
                <a:ea typeface="微軟正黑體" panose="020B0604030504040204" pitchFamily="34" charset="-120"/>
              </a:rPr>
              <a:t>二、使參與學員了解目前國內未成年懷孕的現況、成因及各個</a:t>
            </a:r>
            <a:r>
              <a:rPr lang="en-US" altLang="zh-TW" sz="1400" dirty="0" smtClean="0">
                <a:latin typeface="微軟正黑體" panose="020B0604030504040204" pitchFamily="34" charset="-120"/>
                <a:ea typeface="微軟正黑體" panose="020B0604030504040204" pitchFamily="34" charset="-120"/>
              </a:rPr>
              <a:t>	</a:t>
            </a:r>
            <a:r>
              <a:rPr lang="zh-TW" altLang="en-US" sz="1400" dirty="0" smtClean="0">
                <a:latin typeface="微軟正黑體" panose="020B0604030504040204" pitchFamily="34" charset="-120"/>
                <a:ea typeface="微軟正黑體" panose="020B0604030504040204" pitchFamily="34" charset="-120"/>
              </a:rPr>
              <a:t>　　影響層面、使參與的學員獲得相關專業知識和資源。</a:t>
            </a:r>
            <a:endParaRPr lang="en-US" altLang="zh-TW" sz="14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b="1" dirty="0" smtClean="0">
              <a:latin typeface="微軟正黑體" panose="020B0604030504040204" pitchFamily="34" charset="-120"/>
              <a:ea typeface="微軟正黑體" panose="020B0604030504040204" pitchFamily="34" charset="-120"/>
            </a:endParaRPr>
          </a:p>
          <a:p>
            <a:pPr>
              <a:lnSpc>
                <a:spcPct val="150000"/>
              </a:lnSpc>
            </a:pPr>
            <a:r>
              <a:rPr lang="zh-TW" altLang="en-US" sz="1800" b="1" dirty="0" smtClean="0">
                <a:latin typeface="微軟正黑體" panose="020B0604030504040204" pitchFamily="34" charset="-120"/>
                <a:ea typeface="微軟正黑體" panose="020B0604030504040204" pitchFamily="34" charset="-120"/>
              </a:rPr>
              <a:t>參</a:t>
            </a:r>
            <a:r>
              <a:rPr lang="zh-TW" altLang="en-US" sz="1800" b="1" dirty="0">
                <a:latin typeface="微軟正黑體" panose="020B0604030504040204" pitchFamily="34" charset="-120"/>
                <a:ea typeface="微軟正黑體" panose="020B0604030504040204" pitchFamily="34" charset="-120"/>
              </a:rPr>
              <a:t>、參與</a:t>
            </a:r>
            <a:r>
              <a:rPr lang="zh-TW" altLang="en-US" sz="1800" b="1" dirty="0" smtClean="0">
                <a:latin typeface="微軟正黑體" panose="020B0604030504040204" pitchFamily="34" charset="-120"/>
                <a:ea typeface="微軟正黑體" panose="020B0604030504040204" pitchFamily="34" charset="-120"/>
              </a:rPr>
              <a:t>對象</a:t>
            </a:r>
            <a:endParaRPr lang="en-US" altLang="zh-TW" sz="1800" b="1" dirty="0" smtClean="0">
              <a:latin typeface="微軟正黑體" panose="020B0604030504040204" pitchFamily="34" charset="-120"/>
              <a:ea typeface="微軟正黑體" panose="020B0604030504040204" pitchFamily="34" charset="-120"/>
            </a:endParaRPr>
          </a:p>
          <a:p>
            <a:pPr>
              <a:lnSpc>
                <a:spcPct val="150000"/>
              </a:lnSpc>
            </a:pPr>
            <a:r>
              <a:rPr lang="en-US" altLang="zh-TW" sz="1600" dirty="0">
                <a:latin typeface="微軟正黑體" panose="020B0604030504040204" pitchFamily="34" charset="-120"/>
                <a:ea typeface="微軟正黑體" panose="020B0604030504040204" pitchFamily="34" charset="-120"/>
              </a:rPr>
              <a:t/>
            </a:r>
            <a:br>
              <a:rPr lang="en-US" altLang="zh-TW" sz="1600" dirty="0">
                <a:latin typeface="微軟正黑體" panose="020B0604030504040204" pitchFamily="34" charset="-120"/>
                <a:ea typeface="微軟正黑體" panose="020B0604030504040204" pitchFamily="34" charset="-120"/>
              </a:rPr>
            </a:br>
            <a:r>
              <a:rPr lang="en-US" altLang="zh-TW" sz="1800" dirty="0" smtClean="0">
                <a:latin typeface="微軟正黑體" panose="020B0604030504040204" pitchFamily="34" charset="-120"/>
                <a:ea typeface="微軟正黑體" panose="020B0604030504040204" pitchFamily="34" charset="-120"/>
              </a:rPr>
              <a:t>	</a:t>
            </a:r>
            <a:r>
              <a:rPr lang="zh-TW" altLang="en-US" sz="1400" dirty="0">
                <a:latin typeface="微軟正黑體" panose="020B0604030504040204" pitchFamily="34" charset="-120"/>
                <a:ea typeface="微軟正黑體" panose="020B0604030504040204" pitchFamily="34" charset="-120"/>
              </a:rPr>
              <a:t>一、政府及民間機溝之社政、衛生、教育、勞動等未成年</a:t>
            </a:r>
            <a:r>
              <a:rPr lang="zh-TW" altLang="en-US" sz="1400" dirty="0" smtClean="0">
                <a:latin typeface="微軟正黑體" panose="020B0604030504040204" pitchFamily="34" charset="-120"/>
                <a:ea typeface="微軟正黑體" panose="020B0604030504040204" pitchFamily="34" charset="-120"/>
              </a:rPr>
              <a:t>懷孕</a:t>
            </a:r>
            <a:r>
              <a:rPr lang="en-US" altLang="zh-TW" sz="1400" dirty="0" smtClean="0">
                <a:latin typeface="微軟正黑體" panose="020B0604030504040204" pitchFamily="34" charset="-120"/>
                <a:ea typeface="微軟正黑體" panose="020B0604030504040204" pitchFamily="34" charset="-120"/>
              </a:rPr>
              <a:t>	</a:t>
            </a:r>
            <a:r>
              <a:rPr lang="zh-TW" altLang="en-US" sz="1400" dirty="0" smtClean="0">
                <a:latin typeface="微軟正黑體" panose="020B0604030504040204" pitchFamily="34" charset="-120"/>
                <a:ea typeface="微軟正黑體" panose="020B0604030504040204" pitchFamily="34" charset="-120"/>
              </a:rPr>
              <a:t>　　業務</a:t>
            </a:r>
            <a:r>
              <a:rPr lang="zh-TW" altLang="en-US" sz="1400" dirty="0">
                <a:latin typeface="微軟正黑體" panose="020B0604030504040204" pitchFamily="34" charset="-120"/>
                <a:ea typeface="微軟正黑體" panose="020B0604030504040204" pitchFamily="34" charset="-120"/>
              </a:rPr>
              <a:t>相關</a:t>
            </a:r>
            <a:r>
              <a:rPr lang="zh-TW" altLang="en-US" sz="1400" dirty="0" smtClean="0">
                <a:latin typeface="微軟正黑體" panose="020B0604030504040204" pitchFamily="34" charset="-120"/>
                <a:ea typeface="微軟正黑體" panose="020B0604030504040204" pitchFamily="34" charset="-120"/>
              </a:rPr>
              <a:t>承辦</a:t>
            </a:r>
            <a:r>
              <a:rPr lang="zh-TW" altLang="en-US" sz="1400" dirty="0">
                <a:latin typeface="微軟正黑體" panose="020B0604030504040204" pitchFamily="34" charset="-120"/>
                <a:ea typeface="微軟正黑體" panose="020B0604030504040204" pitchFamily="34" charset="-120"/>
              </a:rPr>
              <a:t>人員</a:t>
            </a:r>
            <a:r>
              <a:rPr lang="zh-TW" altLang="en-US" sz="1400" dirty="0" smtClean="0">
                <a:latin typeface="微軟正黑體" panose="020B0604030504040204" pitchFamily="34" charset="-120"/>
                <a:ea typeface="微軟正黑體" panose="020B0604030504040204" pitchFamily="34" charset="-120"/>
              </a:rPr>
              <a:t>。</a:t>
            </a:r>
            <a:endParaRPr lang="en-US" altLang="zh-TW" sz="1400" dirty="0" smtClean="0">
              <a:latin typeface="微軟正黑體" panose="020B0604030504040204" pitchFamily="34" charset="-120"/>
              <a:ea typeface="微軟正黑體" panose="020B0604030504040204" pitchFamily="34" charset="-120"/>
            </a:endParaRPr>
          </a:p>
          <a:p>
            <a:pPr>
              <a:lnSpc>
                <a:spcPct val="150000"/>
              </a:lnSpc>
            </a:pPr>
            <a:r>
              <a:rPr lang="en-US" altLang="zh-TW" sz="1400" dirty="0" smtClean="0">
                <a:latin typeface="微軟正黑體" panose="020B0604030504040204" pitchFamily="34" charset="-120"/>
                <a:ea typeface="微軟正黑體" panose="020B0604030504040204" pitchFamily="34" charset="-120"/>
              </a:rPr>
              <a:t/>
            </a:r>
            <a:br>
              <a:rPr lang="en-US" altLang="zh-TW" sz="1400" dirty="0" smtClean="0">
                <a:latin typeface="微軟正黑體" panose="020B0604030504040204" pitchFamily="34" charset="-120"/>
                <a:ea typeface="微軟正黑體" panose="020B0604030504040204" pitchFamily="34" charset="-120"/>
              </a:rPr>
            </a:br>
            <a:r>
              <a:rPr lang="en-US" altLang="zh-TW" sz="1400" dirty="0" smtClean="0">
                <a:latin typeface="微軟正黑體" panose="020B0604030504040204" pitchFamily="34" charset="-120"/>
                <a:ea typeface="微軟正黑體" panose="020B0604030504040204" pitchFamily="34" charset="-120"/>
              </a:rPr>
              <a:t>	</a:t>
            </a:r>
            <a:r>
              <a:rPr lang="zh-TW" altLang="en-US" sz="1400" dirty="0" smtClean="0">
                <a:latin typeface="微軟正黑體" panose="020B0604030504040204" pitchFamily="34" charset="-120"/>
                <a:ea typeface="微軟正黑體" panose="020B0604030504040204" pitchFamily="34" charset="-120"/>
              </a:rPr>
              <a:t>二、每場次參與者</a:t>
            </a:r>
            <a:r>
              <a:rPr lang="en-US" altLang="zh-TW" sz="1400" dirty="0" smtClean="0">
                <a:latin typeface="微軟正黑體" panose="020B0604030504040204" pitchFamily="34" charset="-120"/>
                <a:ea typeface="微軟正黑體" panose="020B0604030504040204" pitchFamily="34" charset="-120"/>
              </a:rPr>
              <a:t>60 </a:t>
            </a:r>
            <a:r>
              <a:rPr lang="zh-TW" altLang="en-US" sz="1400" dirty="0" smtClean="0">
                <a:latin typeface="微軟正黑體" panose="020B0604030504040204" pitchFamily="34" charset="-120"/>
                <a:ea typeface="微軟正黑體" panose="020B0604030504040204" pitchFamily="34" charset="-120"/>
              </a:rPr>
              <a:t>人，兩場共計</a:t>
            </a:r>
            <a:r>
              <a:rPr lang="en-US" altLang="zh-TW" sz="1400" dirty="0" smtClean="0">
                <a:latin typeface="微軟正黑體" panose="020B0604030504040204" pitchFamily="34" charset="-120"/>
                <a:ea typeface="微軟正黑體" panose="020B0604030504040204" pitchFamily="34" charset="-120"/>
              </a:rPr>
              <a:t>120 </a:t>
            </a:r>
            <a:r>
              <a:rPr lang="zh-TW" altLang="en-US" sz="1400" dirty="0" smtClean="0">
                <a:latin typeface="微軟正黑體" panose="020B0604030504040204" pitchFamily="34" charset="-120"/>
                <a:ea typeface="微軟正黑體" panose="020B0604030504040204" pitchFamily="34" charset="-120"/>
              </a:rPr>
              <a:t>人。</a:t>
            </a:r>
            <a:endParaRPr lang="en-US" altLang="zh-TW" sz="14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b="1"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zh-TW"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
            </a:r>
            <a:br>
              <a:rPr lang="zh-TW" altLang="en-US" sz="1200" dirty="0" smtClean="0">
                <a:latin typeface="微軟正黑體" panose="020B0604030504040204" pitchFamily="34" charset="-120"/>
                <a:ea typeface="微軟正黑體" panose="020B0604030504040204" pitchFamily="34" charset="-120"/>
              </a:rPr>
            </a:br>
            <a:r>
              <a:rPr lang="zh-TW" altLang="en-US" sz="1200" dirty="0" smtClean="0">
                <a:latin typeface="微軟正黑體" panose="020B0604030504040204" pitchFamily="34" charset="-120"/>
                <a:ea typeface="微軟正黑體" panose="020B0604030504040204" pitchFamily="34" charset="-120"/>
              </a:rPr>
              <a:t/>
            </a:r>
            <a:br>
              <a:rPr lang="zh-TW" altLang="en-US" sz="1200" dirty="0" smtClean="0">
                <a:latin typeface="微軟正黑體" panose="020B0604030504040204" pitchFamily="34" charset="-120"/>
                <a:ea typeface="微軟正黑體" panose="020B0604030504040204" pitchFamily="34" charset="-120"/>
              </a:rPr>
            </a:br>
            <a:endParaRPr lang="zh-TW" altLang="zh-TW" sz="1200" b="1" dirty="0">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fld id="{6C0E2A47-D91B-4786-8510-4C197C67B24E}" type="slidenum">
              <a:rPr lang="zh-TW" altLang="en-US" smtClean="0"/>
              <a:pPr/>
              <a:t>2</a:t>
            </a:fld>
            <a:endParaRPr lang="zh-TW" altLang="en-US" dirty="0"/>
          </a:p>
        </p:txBody>
      </p:sp>
      <p:sp>
        <p:nvSpPr>
          <p:cNvPr id="5" name="標題 1"/>
          <p:cNvSpPr txBox="1">
            <a:spLocks/>
          </p:cNvSpPr>
          <p:nvPr/>
        </p:nvSpPr>
        <p:spPr>
          <a:xfrm>
            <a:off x="514350" y="5593262"/>
            <a:ext cx="5829300" cy="9302182"/>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50000"/>
              </a:lnSpc>
            </a:pPr>
            <a:r>
              <a:rPr lang="zh-TW" altLang="en-US" sz="1800" b="1" dirty="0" smtClean="0">
                <a:latin typeface="微軟正黑體" panose="020B0604030504040204" pitchFamily="34" charset="-120"/>
                <a:ea typeface="微軟正黑體" panose="020B0604030504040204" pitchFamily="34" charset="-120"/>
              </a:rPr>
              <a:t>肆</a:t>
            </a:r>
            <a:r>
              <a:rPr lang="zh-TW" altLang="zh-TW" sz="1800" b="1" dirty="0" smtClean="0">
                <a:latin typeface="微軟正黑體" panose="020B0604030504040204" pitchFamily="34" charset="-120"/>
                <a:ea typeface="微軟正黑體" panose="020B0604030504040204" pitchFamily="34" charset="-120"/>
              </a:rPr>
              <a:t>、</a:t>
            </a:r>
            <a:r>
              <a:rPr lang="zh-TW" altLang="zh-TW" sz="1800" b="1" dirty="0">
                <a:latin typeface="微軟正黑體" panose="020B0604030504040204" pitchFamily="34" charset="-120"/>
                <a:ea typeface="微軟正黑體" panose="020B0604030504040204" pitchFamily="34" charset="-120"/>
              </a:rPr>
              <a:t>計畫</a:t>
            </a:r>
            <a:r>
              <a:rPr lang="zh-TW" altLang="zh-TW" sz="1800" b="1" dirty="0" smtClean="0">
                <a:latin typeface="微軟正黑體" panose="020B0604030504040204" pitchFamily="34" charset="-120"/>
                <a:ea typeface="微軟正黑體" panose="020B0604030504040204" pitchFamily="34" charset="-120"/>
              </a:rPr>
              <a:t>內容</a:t>
            </a:r>
            <a:endParaRPr lang="en-US" altLang="zh-TW" sz="1800" b="1" dirty="0" smtClean="0">
              <a:latin typeface="微軟正黑體" panose="020B0604030504040204" pitchFamily="34" charset="-120"/>
              <a:ea typeface="微軟正黑體" panose="020B0604030504040204" pitchFamily="34" charset="-120"/>
            </a:endParaRPr>
          </a:p>
          <a:p>
            <a:pPr>
              <a:lnSpc>
                <a:spcPct val="150000"/>
              </a:lnSpc>
            </a:pPr>
            <a:endParaRPr lang="zh-TW" altLang="zh-TW" sz="1200" dirty="0">
              <a:latin typeface="微軟正黑體" panose="020B0604030504040204" pitchFamily="34" charset="-120"/>
              <a:ea typeface="微軟正黑體" panose="020B0604030504040204" pitchFamily="34" charset="-120"/>
            </a:endParaRPr>
          </a:p>
          <a:p>
            <a:pPr>
              <a:lnSpc>
                <a:spcPct val="150000"/>
              </a:lnSpc>
            </a:pPr>
            <a:r>
              <a:rPr lang="en-US" altLang="zh-TW" sz="1400" dirty="0" smtClean="0">
                <a:latin typeface="微軟正黑體" panose="020B0604030504040204" pitchFamily="34" charset="-120"/>
                <a:ea typeface="微軟正黑體" panose="020B0604030504040204" pitchFamily="34" charset="-120"/>
              </a:rPr>
              <a:t>	</a:t>
            </a:r>
            <a:r>
              <a:rPr lang="zh-TW" altLang="zh-TW" sz="1400" dirty="0" smtClean="0">
                <a:latin typeface="微軟正黑體" panose="020B0604030504040204" pitchFamily="34" charset="-120"/>
                <a:ea typeface="微軟正黑體" panose="020B0604030504040204" pitchFamily="34" charset="-120"/>
              </a:rPr>
              <a:t>一</a:t>
            </a:r>
            <a:r>
              <a:rPr lang="zh-TW" altLang="zh-TW" sz="1400" dirty="0">
                <a:latin typeface="微軟正黑體" panose="020B0604030504040204" pitchFamily="34" charset="-120"/>
                <a:ea typeface="微軟正黑體" panose="020B0604030504040204" pitchFamily="34" charset="-120"/>
              </a:rPr>
              <a:t>、主辦單位</a:t>
            </a:r>
            <a:r>
              <a:rPr lang="en-US" altLang="zh-TW" sz="1400" dirty="0">
                <a:latin typeface="微軟正黑體" panose="020B0604030504040204" pitchFamily="34" charset="-120"/>
                <a:ea typeface="微軟正黑體" panose="020B0604030504040204" pitchFamily="34" charset="-120"/>
              </a:rPr>
              <a:t>:</a:t>
            </a:r>
            <a:r>
              <a:rPr lang="zh-TW" altLang="zh-TW" sz="1400" dirty="0">
                <a:latin typeface="微軟正黑體" panose="020B0604030504040204" pitchFamily="34" charset="-120"/>
                <a:ea typeface="微軟正黑體" panose="020B0604030504040204" pitchFamily="34" charset="-120"/>
              </a:rPr>
              <a:t>衛生福利部社會及家庭署</a:t>
            </a:r>
          </a:p>
          <a:p>
            <a:pPr>
              <a:lnSpc>
                <a:spcPct val="150000"/>
              </a:lnSpc>
            </a:pPr>
            <a:r>
              <a:rPr lang="en-US" altLang="zh-TW" sz="1400" dirty="0">
                <a:latin typeface="微軟正黑體" panose="020B0604030504040204" pitchFamily="34" charset="-120"/>
                <a:ea typeface="微軟正黑體" panose="020B0604030504040204" pitchFamily="34" charset="-120"/>
              </a:rPr>
              <a:t/>
            </a:r>
            <a:br>
              <a:rPr lang="en-US" altLang="zh-TW" sz="1400" dirty="0">
                <a:latin typeface="微軟正黑體" panose="020B0604030504040204" pitchFamily="34" charset="-120"/>
                <a:ea typeface="微軟正黑體" panose="020B0604030504040204" pitchFamily="34" charset="-120"/>
              </a:rPr>
            </a:br>
            <a:r>
              <a:rPr lang="en-US" altLang="zh-TW" sz="1400" dirty="0" smtClean="0">
                <a:latin typeface="微軟正黑體" panose="020B0604030504040204" pitchFamily="34" charset="-120"/>
                <a:ea typeface="微軟正黑體" panose="020B0604030504040204" pitchFamily="34" charset="-120"/>
              </a:rPr>
              <a:t>	</a:t>
            </a:r>
            <a:r>
              <a:rPr lang="zh-TW" altLang="zh-TW" sz="1400" dirty="0" smtClean="0">
                <a:latin typeface="微軟正黑體" panose="020B0604030504040204" pitchFamily="34" charset="-120"/>
                <a:ea typeface="微軟正黑體" panose="020B0604030504040204" pitchFamily="34" charset="-120"/>
              </a:rPr>
              <a:t>二</a:t>
            </a:r>
            <a:r>
              <a:rPr lang="zh-TW" altLang="zh-TW" sz="1400" dirty="0">
                <a:latin typeface="微軟正黑體" panose="020B0604030504040204" pitchFamily="34" charset="-120"/>
                <a:ea typeface="微軟正黑體" panose="020B0604030504040204" pitchFamily="34" charset="-120"/>
              </a:rPr>
              <a:t>、承辦單位</a:t>
            </a:r>
            <a:r>
              <a:rPr lang="en-US" altLang="zh-TW" sz="1400" dirty="0" smtClean="0">
                <a:latin typeface="微軟正黑體" panose="020B0604030504040204" pitchFamily="34" charset="-120"/>
                <a:ea typeface="微軟正黑體" panose="020B0604030504040204" pitchFamily="34" charset="-120"/>
              </a:rPr>
              <a:t>:</a:t>
            </a:r>
            <a:r>
              <a:rPr lang="zh-TW" altLang="en-US" sz="1400" dirty="0" smtClean="0">
                <a:latin typeface="微軟正黑體" panose="020B0604030504040204" pitchFamily="34" charset="-120"/>
                <a:ea typeface="微軟正黑體" panose="020B0604030504040204" pitchFamily="34" charset="-120"/>
              </a:rPr>
              <a:t>中華電視股份有限公司</a:t>
            </a:r>
            <a:endParaRPr lang="en-US"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a:latin typeface="微軟正黑體" panose="020B0604030504040204" pitchFamily="34" charset="-120"/>
                <a:ea typeface="微軟正黑體" panose="020B0604030504040204" pitchFamily="34" charset="-120"/>
              </a:rPr>
              <a:t> </a:t>
            </a:r>
            <a:endParaRPr lang="zh-TW"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smtClean="0">
                <a:latin typeface="微軟正黑體" panose="020B0604030504040204" pitchFamily="34" charset="-120"/>
                <a:ea typeface="微軟正黑體" panose="020B0604030504040204" pitchFamily="34" charset="-120"/>
              </a:rPr>
              <a:t>	</a:t>
            </a:r>
            <a:r>
              <a:rPr lang="zh-TW" altLang="zh-TW" sz="1400" dirty="0" smtClean="0">
                <a:latin typeface="微軟正黑體" panose="020B0604030504040204" pitchFamily="34" charset="-120"/>
                <a:ea typeface="微軟正黑體" panose="020B0604030504040204" pitchFamily="34" charset="-120"/>
              </a:rPr>
              <a:t>三</a:t>
            </a:r>
            <a:r>
              <a:rPr lang="zh-TW" altLang="zh-TW" sz="1400" dirty="0">
                <a:latin typeface="微軟正黑體" panose="020B0604030504040204" pitchFamily="34" charset="-120"/>
                <a:ea typeface="微軟正黑體" panose="020B0604030504040204" pitchFamily="34" charset="-120"/>
              </a:rPr>
              <a:t>、辦理時間地點</a:t>
            </a:r>
            <a:r>
              <a:rPr lang="en-US" altLang="zh-TW" sz="1400" dirty="0" smtClean="0">
                <a:latin typeface="微軟正黑體" panose="020B0604030504040204" pitchFamily="34" charset="-120"/>
                <a:ea typeface="微軟正黑體" panose="020B0604030504040204" pitchFamily="34" charset="-120"/>
              </a:rPr>
              <a:t>:</a:t>
            </a:r>
          </a:p>
          <a:p>
            <a:pPr>
              <a:lnSpc>
                <a:spcPct val="150000"/>
              </a:lnSpc>
            </a:pPr>
            <a:r>
              <a:rPr lang="en-US" altLang="zh-TW" sz="1400" dirty="0" smtClean="0">
                <a:latin typeface="微軟正黑體" panose="020B0604030504040204" pitchFamily="34" charset="-120"/>
                <a:ea typeface="微軟正黑體" panose="020B0604030504040204" pitchFamily="34" charset="-120"/>
              </a:rPr>
              <a:t>		1</a:t>
            </a:r>
            <a:r>
              <a:rPr lang="en-US" altLang="zh-TW" sz="1400" dirty="0">
                <a:latin typeface="微軟正黑體" panose="020B0604030504040204" pitchFamily="34" charset="-120"/>
                <a:ea typeface="微軟正黑體" panose="020B0604030504040204" pitchFamily="34" charset="-120"/>
              </a:rPr>
              <a:t>.</a:t>
            </a:r>
            <a:r>
              <a:rPr lang="zh-TW" altLang="zh-TW" sz="1400" dirty="0">
                <a:latin typeface="微軟正黑體" panose="020B0604030504040204" pitchFamily="34" charset="-120"/>
                <a:ea typeface="微軟正黑體" panose="020B0604030504040204" pitchFamily="34" charset="-120"/>
              </a:rPr>
              <a:t>台北</a:t>
            </a:r>
            <a:r>
              <a:rPr lang="zh-TW" altLang="zh-TW" sz="1400" dirty="0" smtClean="0">
                <a:latin typeface="微軟正黑體" panose="020B0604030504040204" pitchFamily="34" charset="-120"/>
                <a:ea typeface="微軟正黑體" panose="020B0604030504040204" pitchFamily="34" charset="-120"/>
              </a:rPr>
              <a:t>場</a:t>
            </a:r>
            <a:r>
              <a:rPr lang="zh-TW" altLang="en-US" sz="1400" dirty="0" smtClean="0">
                <a:latin typeface="微軟正黑體" panose="020B0604030504040204" pitchFamily="34" charset="-120"/>
                <a:ea typeface="微軟正黑體" panose="020B0604030504040204" pitchFamily="34" charset="-120"/>
              </a:rPr>
              <a:t>次</a:t>
            </a:r>
            <a:endParaRPr lang="zh-TW"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smtClean="0">
                <a:latin typeface="微軟正黑體" panose="020B0604030504040204" pitchFamily="34" charset="-120"/>
                <a:ea typeface="微軟正黑體" panose="020B0604030504040204" pitchFamily="34" charset="-120"/>
              </a:rPr>
              <a:t>		日期</a:t>
            </a:r>
            <a:r>
              <a:rPr lang="en-US" altLang="zh-TW" sz="1400" dirty="0">
                <a:latin typeface="微軟正黑體" panose="020B0604030504040204" pitchFamily="34" charset="-120"/>
                <a:ea typeface="微軟正黑體" panose="020B0604030504040204" pitchFamily="34" charset="-120"/>
              </a:rPr>
              <a:t>：</a:t>
            </a:r>
            <a:r>
              <a:rPr lang="en-US" altLang="zh-TW" sz="1400" dirty="0" smtClean="0">
                <a:latin typeface="微軟正黑體" panose="020B0604030504040204" pitchFamily="34" charset="-120"/>
                <a:ea typeface="微軟正黑體" panose="020B0604030504040204" pitchFamily="34" charset="-120"/>
              </a:rPr>
              <a:t>108</a:t>
            </a:r>
            <a:r>
              <a:rPr lang="zh-TW" altLang="en-US" sz="1400" dirty="0" smtClean="0">
                <a:latin typeface="微軟正黑體" panose="020B0604030504040204" pitchFamily="34" charset="-120"/>
                <a:ea typeface="微軟正黑體" panose="020B0604030504040204" pitchFamily="34" charset="-120"/>
              </a:rPr>
              <a:t> </a:t>
            </a:r>
            <a:r>
              <a:rPr lang="en-US" altLang="zh-TW" sz="1400" dirty="0" smtClean="0">
                <a:latin typeface="微軟正黑體" panose="020B0604030504040204" pitchFamily="34" charset="-120"/>
                <a:ea typeface="微軟正黑體" panose="020B0604030504040204" pitchFamily="34" charset="-120"/>
              </a:rPr>
              <a:t>年 5 月 9  至 10 </a:t>
            </a:r>
            <a:r>
              <a:rPr lang="en-US" altLang="zh-TW" sz="1400" dirty="0">
                <a:latin typeface="微軟正黑體" panose="020B0604030504040204" pitchFamily="34" charset="-120"/>
                <a:ea typeface="微軟正黑體" panose="020B0604030504040204" pitchFamily="34" charset="-120"/>
              </a:rPr>
              <a:t>日(</a:t>
            </a:r>
            <a:r>
              <a:rPr lang="en-US" altLang="zh-TW" sz="1400" dirty="0" err="1" smtClean="0">
                <a:latin typeface="微軟正黑體" panose="020B0604030504040204" pitchFamily="34" charset="-120"/>
                <a:ea typeface="微軟正黑體" panose="020B0604030504040204" pitchFamily="34" charset="-120"/>
              </a:rPr>
              <a:t>星期</a:t>
            </a:r>
            <a:r>
              <a:rPr lang="zh-TW" altLang="en-US" sz="1400" dirty="0" smtClean="0">
                <a:latin typeface="微軟正黑體" panose="020B0604030504040204" pitchFamily="34" charset="-120"/>
                <a:ea typeface="微軟正黑體" panose="020B0604030504040204" pitchFamily="34" charset="-120"/>
              </a:rPr>
              <a:t>四</a:t>
            </a:r>
            <a:r>
              <a:rPr lang="en-US" altLang="zh-TW" sz="1400" dirty="0" err="1" smtClean="0">
                <a:latin typeface="微軟正黑體" panose="020B0604030504040204" pitchFamily="34" charset="-120"/>
                <a:ea typeface="微軟正黑體" panose="020B0604030504040204" pitchFamily="34" charset="-120"/>
              </a:rPr>
              <a:t>至星期</a:t>
            </a:r>
            <a:r>
              <a:rPr lang="zh-TW" altLang="en-US" sz="1400" dirty="0" smtClean="0">
                <a:latin typeface="微軟正黑體" panose="020B0604030504040204" pitchFamily="34" charset="-120"/>
                <a:ea typeface="微軟正黑體" panose="020B0604030504040204" pitchFamily="34" charset="-120"/>
              </a:rPr>
              <a:t>五</a:t>
            </a:r>
            <a:r>
              <a:rPr lang="en-US" altLang="zh-TW" sz="1400" dirty="0" smtClean="0">
                <a:latin typeface="微軟正黑體" panose="020B0604030504040204" pitchFamily="34" charset="-120"/>
                <a:ea typeface="微軟正黑體" panose="020B0604030504040204" pitchFamily="34" charset="-120"/>
              </a:rPr>
              <a:t>)</a:t>
            </a:r>
            <a:endParaRPr lang="zh-TW"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smtClean="0">
                <a:latin typeface="微軟正黑體" panose="020B0604030504040204" pitchFamily="34" charset="-120"/>
                <a:ea typeface="微軟正黑體" panose="020B0604030504040204" pitchFamily="34" charset="-120"/>
              </a:rPr>
              <a:t>		</a:t>
            </a:r>
            <a:r>
              <a:rPr lang="zh-TW" altLang="zh-TW" sz="1400" dirty="0" smtClean="0">
                <a:latin typeface="微軟正黑體" panose="020B0604030504040204" pitchFamily="34" charset="-120"/>
                <a:ea typeface="微軟正黑體" panose="020B0604030504040204" pitchFamily="34" charset="-120"/>
              </a:rPr>
              <a:t>地點：</a:t>
            </a:r>
            <a:r>
              <a:rPr lang="zh-TW" altLang="en-US" sz="1400" dirty="0">
                <a:latin typeface="微軟正黑體" panose="020B0604030504040204" pitchFamily="34" charset="-120"/>
                <a:ea typeface="微軟正黑體" panose="020B0604030504040204" pitchFamily="34" charset="-120"/>
              </a:rPr>
              <a:t>臺北市</a:t>
            </a:r>
            <a:r>
              <a:rPr lang="zh-TW" altLang="en-US" sz="1400" dirty="0" smtClean="0">
                <a:latin typeface="微軟正黑體" panose="020B0604030504040204" pitchFamily="34" charset="-120"/>
                <a:ea typeface="微軟正黑體" panose="020B0604030504040204" pitchFamily="34" charset="-120"/>
              </a:rPr>
              <a:t>大同區中山區</a:t>
            </a:r>
            <a:r>
              <a:rPr lang="zh-TW" altLang="en-US" sz="1400" dirty="0">
                <a:latin typeface="微軟正黑體" panose="020B0604030504040204" pitchFamily="34" charset="-120"/>
                <a:ea typeface="微軟正黑體" panose="020B0604030504040204" pitchFamily="34" charset="-120"/>
              </a:rPr>
              <a:t>身心障礙者資源</a:t>
            </a:r>
            <a:r>
              <a:rPr lang="zh-TW" altLang="en-US" sz="1400" dirty="0" smtClean="0">
                <a:latin typeface="微軟正黑體" panose="020B0604030504040204" pitchFamily="34" charset="-120"/>
                <a:ea typeface="微軟正黑體" panose="020B0604030504040204" pitchFamily="34" charset="-120"/>
              </a:rPr>
              <a:t>中心</a:t>
            </a:r>
            <a:endParaRPr lang="en-US" altLang="zh-TW" sz="1400" dirty="0" smtClean="0">
              <a:latin typeface="微軟正黑體" panose="020B0604030504040204" pitchFamily="34" charset="-120"/>
              <a:ea typeface="微軟正黑體" panose="020B0604030504040204" pitchFamily="34" charset="-120"/>
            </a:endParaRPr>
          </a:p>
          <a:p>
            <a:pPr>
              <a:lnSpc>
                <a:spcPct val="150000"/>
              </a:lnSpc>
            </a:pPr>
            <a:r>
              <a:rPr lang="en-US" altLang="zh-TW" sz="1400" dirty="0">
                <a:latin typeface="微軟正黑體" panose="020B0604030504040204" pitchFamily="34" charset="-120"/>
                <a:ea typeface="微軟正黑體" panose="020B0604030504040204" pitchFamily="34" charset="-120"/>
              </a:rPr>
              <a:t>	</a:t>
            </a:r>
            <a:r>
              <a:rPr lang="en-US" altLang="zh-TW" sz="1400" dirty="0" smtClean="0">
                <a:latin typeface="微軟正黑體" panose="020B0604030504040204" pitchFamily="34" charset="-120"/>
                <a:ea typeface="微軟正黑體" panose="020B0604030504040204" pitchFamily="34" charset="-120"/>
              </a:rPr>
              <a:t>	</a:t>
            </a:r>
            <a:r>
              <a:rPr lang="zh-TW" altLang="en-US" sz="1400" dirty="0" smtClean="0">
                <a:latin typeface="微軟正黑體" panose="020B0604030504040204" pitchFamily="34" charset="-120"/>
                <a:ea typeface="微軟正黑體" panose="020B0604030504040204" pitchFamily="34" charset="-120"/>
              </a:rPr>
              <a:t>　　　</a:t>
            </a:r>
            <a:r>
              <a:rPr lang="en-US" altLang="zh-TW" sz="1400" dirty="0" smtClean="0">
                <a:latin typeface="微軟正黑體" panose="020B0604030504040204" pitchFamily="34" charset="-120"/>
                <a:ea typeface="微軟正黑體" panose="020B0604030504040204" pitchFamily="34" charset="-120"/>
              </a:rPr>
              <a:t>6</a:t>
            </a:r>
            <a:r>
              <a:rPr lang="zh-TW" altLang="en-US" sz="1400" dirty="0" smtClean="0">
                <a:latin typeface="微軟正黑體" panose="020B0604030504040204" pitchFamily="34" charset="-120"/>
                <a:ea typeface="微軟正黑體" panose="020B0604030504040204" pitchFamily="34" charset="-120"/>
              </a:rPr>
              <a:t>樓集會室</a:t>
            </a:r>
            <a:endParaRPr lang="en-US" altLang="zh-TW" sz="1400" dirty="0" smtClean="0">
              <a:latin typeface="微軟正黑體" panose="020B0604030504040204" pitchFamily="34" charset="-120"/>
              <a:ea typeface="微軟正黑體" panose="020B0604030504040204" pitchFamily="34" charset="-120"/>
            </a:endParaRPr>
          </a:p>
          <a:p>
            <a:pPr>
              <a:lnSpc>
                <a:spcPct val="150000"/>
              </a:lnSpc>
            </a:pPr>
            <a:r>
              <a:rPr lang="en-US" altLang="zh-TW" sz="1400" dirty="0" smtClean="0">
                <a:latin typeface="微軟正黑體" panose="020B0604030504040204" pitchFamily="34" charset="-120"/>
                <a:ea typeface="微軟正黑體" panose="020B0604030504040204" pitchFamily="34" charset="-120"/>
              </a:rPr>
              <a:t>		(</a:t>
            </a:r>
            <a:r>
              <a:rPr lang="zh-TW" altLang="en-US" sz="1400" dirty="0">
                <a:latin typeface="微軟正黑體" panose="020B0604030504040204" pitchFamily="34" charset="-120"/>
                <a:ea typeface="微軟正黑體" panose="020B0604030504040204" pitchFamily="34" charset="-120"/>
              </a:rPr>
              <a:t>臺北市中山區長安西路</a:t>
            </a:r>
            <a:r>
              <a:rPr lang="en-US" altLang="zh-TW" sz="1400" dirty="0">
                <a:latin typeface="微軟正黑體" panose="020B0604030504040204" pitchFamily="34" charset="-120"/>
                <a:ea typeface="微軟正黑體" panose="020B0604030504040204" pitchFamily="34" charset="-120"/>
              </a:rPr>
              <a:t>5</a:t>
            </a:r>
            <a:r>
              <a:rPr lang="zh-TW" altLang="en-US" sz="1400" dirty="0">
                <a:latin typeface="微軟正黑體" panose="020B0604030504040204" pitchFamily="34" charset="-120"/>
                <a:ea typeface="微軟正黑體" panose="020B0604030504040204" pitchFamily="34" charset="-120"/>
              </a:rPr>
              <a:t>巷</a:t>
            </a:r>
            <a:r>
              <a:rPr lang="en-US" altLang="zh-TW" sz="1400" dirty="0">
                <a:latin typeface="微軟正黑體" panose="020B0604030504040204" pitchFamily="34" charset="-120"/>
                <a:ea typeface="微軟正黑體" panose="020B0604030504040204" pitchFamily="34" charset="-120"/>
              </a:rPr>
              <a:t>2</a:t>
            </a:r>
            <a:r>
              <a:rPr lang="zh-TW" altLang="en-US" sz="1400" dirty="0" smtClean="0">
                <a:latin typeface="微軟正黑體" panose="020B0604030504040204" pitchFamily="34" charset="-120"/>
                <a:ea typeface="微軟正黑體" panose="020B0604030504040204" pitchFamily="34" charset="-120"/>
              </a:rPr>
              <a:t>號</a:t>
            </a:r>
            <a:r>
              <a:rPr lang="en-US" altLang="zh-TW" sz="1400" dirty="0" smtClean="0">
                <a:latin typeface="微軟正黑體" panose="020B0604030504040204" pitchFamily="34" charset="-120"/>
                <a:ea typeface="微軟正黑體" panose="020B0604030504040204" pitchFamily="34" charset="-120"/>
              </a:rPr>
              <a:t>)</a:t>
            </a:r>
          </a:p>
          <a:p>
            <a:pPr>
              <a:lnSpc>
                <a:spcPct val="150000"/>
              </a:lnSpc>
            </a:pPr>
            <a:r>
              <a:rPr lang="en-US" altLang="zh-TW" sz="1400" dirty="0">
                <a:latin typeface="微軟正黑體" panose="020B0604030504040204" pitchFamily="34" charset="-120"/>
                <a:ea typeface="微軟正黑體" panose="020B0604030504040204" pitchFamily="34" charset="-120"/>
              </a:rPr>
              <a:t> </a:t>
            </a:r>
            <a:r>
              <a:rPr lang="zh-TW" altLang="en-US" sz="1200" dirty="0" smtClean="0">
                <a:latin typeface="微軟正黑體" panose="020B0604030504040204" pitchFamily="34" charset="-120"/>
                <a:ea typeface="微軟正黑體" panose="020B0604030504040204" pitchFamily="34" charset="-120"/>
              </a:rPr>
              <a:t/>
            </a:r>
            <a:br>
              <a:rPr lang="zh-TW" altLang="en-US" sz="1200" dirty="0" smtClean="0">
                <a:latin typeface="微軟正黑體" panose="020B0604030504040204" pitchFamily="34" charset="-120"/>
                <a:ea typeface="微軟正黑體" panose="020B0604030504040204" pitchFamily="34" charset="-120"/>
              </a:rPr>
            </a:br>
            <a:endParaRPr lang="zh-TW" altLang="zh-TW" sz="12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0565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514350" y="299018"/>
            <a:ext cx="5829300" cy="9302182"/>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50000"/>
              </a:lnSpc>
            </a:pPr>
            <a:endParaRPr lang="en-US" altLang="zh-TW" sz="1400" dirty="0" smtClean="0">
              <a:latin typeface="微軟正黑體" panose="020B0604030504040204" pitchFamily="34" charset="-120"/>
              <a:ea typeface="微軟正黑體" panose="020B0604030504040204" pitchFamily="34" charset="-120"/>
            </a:endParaRPr>
          </a:p>
          <a:p>
            <a:pPr>
              <a:lnSpc>
                <a:spcPct val="150000"/>
              </a:lnSpc>
            </a:pPr>
            <a:r>
              <a:rPr lang="en-US" altLang="zh-TW" sz="1400" dirty="0" smtClean="0">
                <a:latin typeface="微軟正黑體" panose="020B0604030504040204" pitchFamily="34" charset="-120"/>
                <a:ea typeface="微軟正黑體" panose="020B0604030504040204" pitchFamily="34" charset="-120"/>
              </a:rPr>
              <a:t>		2</a:t>
            </a:r>
            <a:r>
              <a:rPr lang="en-US" altLang="zh-TW" sz="1400" dirty="0">
                <a:latin typeface="微軟正黑體" panose="020B0604030504040204" pitchFamily="34" charset="-120"/>
                <a:ea typeface="微軟正黑體" panose="020B0604030504040204" pitchFamily="34" charset="-120"/>
              </a:rPr>
              <a:t>.</a:t>
            </a:r>
            <a:r>
              <a:rPr lang="zh-TW" altLang="zh-TW" sz="1400" dirty="0">
                <a:latin typeface="微軟正黑體" panose="020B0604030504040204" pitchFamily="34" charset="-120"/>
                <a:ea typeface="微軟正黑體" panose="020B0604030504040204" pitchFamily="34" charset="-120"/>
              </a:rPr>
              <a:t>高雄</a:t>
            </a:r>
            <a:r>
              <a:rPr lang="zh-TW" altLang="zh-TW" sz="1400" dirty="0" smtClean="0">
                <a:latin typeface="微軟正黑體" panose="020B0604030504040204" pitchFamily="34" charset="-120"/>
                <a:ea typeface="微軟正黑體" panose="020B0604030504040204" pitchFamily="34" charset="-120"/>
              </a:rPr>
              <a:t>場</a:t>
            </a:r>
            <a:r>
              <a:rPr lang="zh-TW" altLang="en-US" sz="1400" dirty="0" smtClean="0">
                <a:latin typeface="微軟正黑體" panose="020B0604030504040204" pitchFamily="34" charset="-120"/>
                <a:ea typeface="微軟正黑體" panose="020B0604030504040204" pitchFamily="34" charset="-120"/>
              </a:rPr>
              <a:t>次</a:t>
            </a:r>
            <a:endParaRPr lang="zh-TW"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smtClean="0">
                <a:latin typeface="微軟正黑體" panose="020B0604030504040204" pitchFamily="34" charset="-120"/>
                <a:ea typeface="微軟正黑體" panose="020B0604030504040204" pitchFamily="34" charset="-120"/>
              </a:rPr>
              <a:t>		</a:t>
            </a:r>
            <a:r>
              <a:rPr lang="zh-TW" altLang="zh-TW" sz="1400" dirty="0" smtClean="0">
                <a:latin typeface="微軟正黑體" panose="020B0604030504040204" pitchFamily="34" charset="-120"/>
                <a:ea typeface="微軟正黑體" panose="020B0604030504040204" pitchFamily="34" charset="-120"/>
              </a:rPr>
              <a:t>日期</a:t>
            </a:r>
            <a:r>
              <a:rPr lang="zh-TW" altLang="zh-TW" sz="1400" dirty="0">
                <a:latin typeface="微軟正黑體" panose="020B0604030504040204" pitchFamily="34" charset="-120"/>
                <a:ea typeface="微軟正黑體" panose="020B0604030504040204" pitchFamily="34" charset="-120"/>
              </a:rPr>
              <a:t>：</a:t>
            </a:r>
            <a:r>
              <a:rPr lang="en-US" altLang="zh-TW" sz="1400" dirty="0" smtClean="0">
                <a:latin typeface="微軟正黑體" panose="020B0604030504040204" pitchFamily="34" charset="-120"/>
                <a:ea typeface="微軟正黑體" panose="020B0604030504040204" pitchFamily="34" charset="-120"/>
              </a:rPr>
              <a:t>108 </a:t>
            </a:r>
            <a:r>
              <a:rPr lang="zh-TW" altLang="zh-TW" sz="1400" dirty="0">
                <a:latin typeface="微軟正黑體" panose="020B0604030504040204" pitchFamily="34" charset="-120"/>
                <a:ea typeface="微軟正黑體" panose="020B0604030504040204" pitchFamily="34" charset="-120"/>
              </a:rPr>
              <a:t>年 </a:t>
            </a:r>
            <a:r>
              <a:rPr lang="en-US" altLang="zh-TW" sz="1400" dirty="0" smtClean="0">
                <a:latin typeface="微軟正黑體" panose="020B0604030504040204" pitchFamily="34" charset="-120"/>
                <a:ea typeface="微軟正黑體" panose="020B0604030504040204" pitchFamily="34" charset="-120"/>
              </a:rPr>
              <a:t>5</a:t>
            </a:r>
            <a:r>
              <a:rPr lang="zh-TW" altLang="en-US" sz="1400" dirty="0" smtClean="0">
                <a:latin typeface="微軟正黑體" panose="020B0604030504040204" pitchFamily="34" charset="-120"/>
                <a:ea typeface="微軟正黑體" panose="020B0604030504040204" pitchFamily="34" charset="-120"/>
              </a:rPr>
              <a:t> </a:t>
            </a:r>
            <a:r>
              <a:rPr lang="zh-TW" altLang="zh-TW" sz="1400" dirty="0" smtClean="0">
                <a:latin typeface="微軟正黑體" panose="020B0604030504040204" pitchFamily="34" charset="-120"/>
                <a:ea typeface="微軟正黑體" panose="020B0604030504040204" pitchFamily="34" charset="-120"/>
              </a:rPr>
              <a:t>月 </a:t>
            </a:r>
            <a:r>
              <a:rPr lang="en-US" altLang="zh-TW" sz="1400" dirty="0" smtClean="0">
                <a:latin typeface="微軟正黑體" panose="020B0604030504040204" pitchFamily="34" charset="-120"/>
                <a:ea typeface="微軟正黑體" panose="020B0604030504040204" pitchFamily="34" charset="-120"/>
              </a:rPr>
              <a:t>16 </a:t>
            </a:r>
            <a:r>
              <a:rPr lang="zh-TW" altLang="zh-TW" sz="1400" dirty="0">
                <a:latin typeface="微軟正黑體" panose="020B0604030504040204" pitchFamily="34" charset="-120"/>
                <a:ea typeface="微軟正黑體" panose="020B0604030504040204" pitchFamily="34" charset="-120"/>
              </a:rPr>
              <a:t>至 </a:t>
            </a:r>
            <a:r>
              <a:rPr lang="en-US" altLang="zh-TW" sz="1400" dirty="0" smtClean="0">
                <a:latin typeface="微軟正黑體" panose="020B0604030504040204" pitchFamily="34" charset="-120"/>
                <a:ea typeface="微軟正黑體" panose="020B0604030504040204" pitchFamily="34" charset="-120"/>
              </a:rPr>
              <a:t>17 </a:t>
            </a:r>
            <a:r>
              <a:rPr lang="zh-TW" altLang="zh-TW" sz="1400" dirty="0">
                <a:latin typeface="微軟正黑體" panose="020B0604030504040204" pitchFamily="34" charset="-120"/>
                <a:ea typeface="微軟正黑體" panose="020B0604030504040204" pitchFamily="34" charset="-120"/>
              </a:rPr>
              <a:t>日</a:t>
            </a:r>
            <a:r>
              <a:rPr lang="en-US" altLang="zh-TW" sz="1400" dirty="0">
                <a:latin typeface="微軟正黑體" panose="020B0604030504040204" pitchFamily="34" charset="-120"/>
                <a:ea typeface="微軟正黑體" panose="020B0604030504040204" pitchFamily="34" charset="-120"/>
              </a:rPr>
              <a:t>(</a:t>
            </a:r>
            <a:r>
              <a:rPr lang="zh-TW" altLang="zh-TW" sz="1400" dirty="0" smtClean="0">
                <a:latin typeface="微軟正黑體" panose="020B0604030504040204" pitchFamily="34" charset="-120"/>
                <a:ea typeface="微軟正黑體" panose="020B0604030504040204" pitchFamily="34" charset="-120"/>
              </a:rPr>
              <a:t>星期</a:t>
            </a:r>
            <a:r>
              <a:rPr lang="zh-TW" altLang="en-US" sz="1400" dirty="0">
                <a:latin typeface="微軟正黑體" panose="020B0604030504040204" pitchFamily="34" charset="-120"/>
                <a:ea typeface="微軟正黑體" panose="020B0604030504040204" pitchFamily="34" charset="-120"/>
              </a:rPr>
              <a:t>四</a:t>
            </a:r>
            <a:r>
              <a:rPr lang="zh-TW" altLang="zh-TW" sz="1400" dirty="0" smtClean="0">
                <a:latin typeface="微軟正黑體" panose="020B0604030504040204" pitchFamily="34" charset="-120"/>
                <a:ea typeface="微軟正黑體" panose="020B0604030504040204" pitchFamily="34" charset="-120"/>
              </a:rPr>
              <a:t>至星期</a:t>
            </a:r>
            <a:r>
              <a:rPr lang="zh-TW" altLang="en-US" sz="1400" dirty="0" smtClean="0">
                <a:latin typeface="微軟正黑體" panose="020B0604030504040204" pitchFamily="34" charset="-120"/>
                <a:ea typeface="微軟正黑體" panose="020B0604030504040204" pitchFamily="34" charset="-120"/>
              </a:rPr>
              <a:t>五</a:t>
            </a:r>
            <a:r>
              <a:rPr lang="en-US" altLang="zh-TW" sz="1400" dirty="0" smtClean="0">
                <a:latin typeface="微軟正黑體" panose="020B0604030504040204" pitchFamily="34" charset="-120"/>
                <a:ea typeface="微軟正黑體" panose="020B0604030504040204" pitchFamily="34" charset="-120"/>
              </a:rPr>
              <a:t>)</a:t>
            </a:r>
            <a:endParaRPr lang="zh-TW"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smtClean="0">
                <a:latin typeface="微軟正黑體" panose="020B0604030504040204" pitchFamily="34" charset="-120"/>
                <a:ea typeface="微軟正黑體" panose="020B0604030504040204" pitchFamily="34" charset="-120"/>
              </a:rPr>
              <a:t>		</a:t>
            </a:r>
            <a:r>
              <a:rPr lang="zh-TW" altLang="zh-TW" sz="1400" dirty="0" smtClean="0">
                <a:latin typeface="微軟正黑體" panose="020B0604030504040204" pitchFamily="34" charset="-120"/>
                <a:ea typeface="微軟正黑體" panose="020B0604030504040204" pitchFamily="34" charset="-120"/>
              </a:rPr>
              <a:t>地點：</a:t>
            </a:r>
            <a:r>
              <a:rPr lang="zh-TW" altLang="en-US" sz="1400" dirty="0">
                <a:latin typeface="微軟正黑體" panose="020B0604030504040204" pitchFamily="34" charset="-120"/>
                <a:ea typeface="微軟正黑體" panose="020B0604030504040204" pitchFamily="34" charset="-120"/>
              </a:rPr>
              <a:t>高雄市政府勞工教育生活中心</a:t>
            </a:r>
            <a:r>
              <a:rPr lang="en-US" altLang="zh-TW" sz="1400" dirty="0">
                <a:latin typeface="微軟正黑體" panose="020B0604030504040204" pitchFamily="34" charset="-120"/>
                <a:ea typeface="微軟正黑體" panose="020B0604030504040204" pitchFamily="34" charset="-120"/>
              </a:rPr>
              <a:t>303</a:t>
            </a:r>
            <a:r>
              <a:rPr lang="zh-TW" altLang="en-US" sz="1400" dirty="0">
                <a:latin typeface="微軟正黑體" panose="020B0604030504040204" pitchFamily="34" charset="-120"/>
                <a:ea typeface="微軟正黑體" panose="020B0604030504040204" pitchFamily="34" charset="-120"/>
              </a:rPr>
              <a:t>會議室</a:t>
            </a:r>
            <a:endParaRPr lang="en-US" altLang="zh-TW" sz="1400" dirty="0">
              <a:latin typeface="微軟正黑體" panose="020B0604030504040204" pitchFamily="34" charset="-120"/>
              <a:ea typeface="微軟正黑體" panose="020B0604030504040204" pitchFamily="34" charset="-120"/>
            </a:endParaRPr>
          </a:p>
          <a:p>
            <a:pPr>
              <a:lnSpc>
                <a:spcPct val="150000"/>
              </a:lnSpc>
            </a:pPr>
            <a:r>
              <a:rPr lang="en-US" altLang="zh-TW" sz="1400" dirty="0" smtClean="0">
                <a:latin typeface="微軟正黑體" panose="020B0604030504040204" pitchFamily="34" charset="-120"/>
                <a:ea typeface="微軟正黑體" panose="020B0604030504040204" pitchFamily="34" charset="-120"/>
              </a:rPr>
              <a:t>		(</a:t>
            </a:r>
            <a:r>
              <a:rPr lang="zh-TW" altLang="en-US" sz="1400" dirty="0">
                <a:latin typeface="微軟正黑體" panose="020B0604030504040204" pitchFamily="34" charset="-120"/>
                <a:ea typeface="微軟正黑體" panose="020B0604030504040204" pitchFamily="34" charset="-120"/>
              </a:rPr>
              <a:t>高雄市前鎮區中山三路</a:t>
            </a:r>
            <a:r>
              <a:rPr lang="en-US" altLang="zh-TW" sz="1400" dirty="0">
                <a:latin typeface="微軟正黑體" panose="020B0604030504040204" pitchFamily="34" charset="-120"/>
                <a:ea typeface="微軟正黑體" panose="020B0604030504040204" pitchFamily="34" charset="-120"/>
              </a:rPr>
              <a:t>132</a:t>
            </a:r>
            <a:r>
              <a:rPr lang="zh-TW" altLang="en-US" sz="1400" dirty="0">
                <a:latin typeface="微軟正黑體" panose="020B0604030504040204" pitchFamily="34" charset="-120"/>
                <a:ea typeface="微軟正黑體" panose="020B0604030504040204" pitchFamily="34" charset="-120"/>
              </a:rPr>
              <a:t>號</a:t>
            </a:r>
            <a:r>
              <a:rPr lang="en-US" altLang="zh-TW" sz="1400" dirty="0" smtClean="0">
                <a:latin typeface="微軟正黑體" panose="020B0604030504040204" pitchFamily="34" charset="-120"/>
                <a:ea typeface="微軟正黑體" panose="020B0604030504040204" pitchFamily="34" charset="-120"/>
              </a:rPr>
              <a:t>)</a:t>
            </a:r>
            <a:endParaRPr lang="en-US" altLang="zh-TW" sz="14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400" dirty="0" smtClean="0">
                <a:latin typeface="微軟正黑體" panose="020B0604030504040204" pitchFamily="34" charset="-120"/>
                <a:ea typeface="微軟正黑體" panose="020B0604030504040204" pitchFamily="34" charset="-120"/>
              </a:rPr>
              <a:t>                 四</a:t>
            </a:r>
            <a:r>
              <a:rPr lang="zh-TW" altLang="zh-TW" sz="1400" dirty="0">
                <a:latin typeface="微軟正黑體" panose="020B0604030504040204" pitchFamily="34" charset="-120"/>
                <a:ea typeface="微軟正黑體" panose="020B0604030504040204" pitchFamily="34" charset="-120"/>
              </a:rPr>
              <a:t>、</a:t>
            </a:r>
            <a:r>
              <a:rPr lang="zh-TW" altLang="en-US" sz="1400" dirty="0">
                <a:latin typeface="微軟正黑體" panose="020B0604030504040204" pitchFamily="34" charset="-120"/>
                <a:ea typeface="微軟正黑體" panose="020B0604030504040204" pitchFamily="34" charset="-120"/>
              </a:rPr>
              <a:t>交通</a:t>
            </a:r>
            <a:r>
              <a:rPr lang="zh-TW" altLang="en-US" sz="1400" dirty="0" smtClean="0">
                <a:latin typeface="微軟正黑體" panose="020B0604030504040204" pitchFamily="34" charset="-120"/>
                <a:ea typeface="微軟正黑體" panose="020B0604030504040204" pitchFamily="34" charset="-120"/>
              </a:rPr>
              <a:t>資訊</a:t>
            </a:r>
            <a:endParaRPr lang="en-US" altLang="zh-TW" sz="1400" dirty="0">
              <a:latin typeface="微軟正黑體" panose="020B0604030504040204" pitchFamily="34" charset="-120"/>
              <a:ea typeface="微軟正黑體" panose="020B0604030504040204" pitchFamily="34" charset="-120"/>
            </a:endParaRPr>
          </a:p>
          <a:p>
            <a:pPr>
              <a:lnSpc>
                <a:spcPct val="150000"/>
              </a:lnSpc>
            </a:pPr>
            <a:endParaRPr lang="en-US" altLang="zh-TW" sz="1400" dirty="0" smtClean="0">
              <a:latin typeface="微軟正黑體" panose="020B0604030504040204" pitchFamily="34" charset="-120"/>
              <a:ea typeface="微軟正黑體" panose="020B0604030504040204" pitchFamily="34" charset="-120"/>
            </a:endParaRPr>
          </a:p>
          <a:p>
            <a:pPr>
              <a:lnSpc>
                <a:spcPct val="150000"/>
              </a:lnSpc>
            </a:pPr>
            <a:endParaRPr lang="en-US" altLang="zh-TW" sz="1400" dirty="0">
              <a:latin typeface="微軟正黑體" panose="020B0604030504040204" pitchFamily="34" charset="-120"/>
              <a:ea typeface="微軟正黑體" panose="020B0604030504040204" pitchFamily="34" charset="-120"/>
            </a:endParaRPr>
          </a:p>
          <a:p>
            <a:pPr>
              <a:lnSpc>
                <a:spcPct val="150000"/>
              </a:lnSpc>
            </a:pPr>
            <a:endParaRPr lang="en-US" altLang="zh-TW" sz="1400" dirty="0" smtClean="0">
              <a:latin typeface="微軟正黑體" panose="020B0604030504040204" pitchFamily="34" charset="-120"/>
              <a:ea typeface="微軟正黑體" panose="020B0604030504040204" pitchFamily="34" charset="-120"/>
            </a:endParaRPr>
          </a:p>
          <a:p>
            <a:pPr>
              <a:lnSpc>
                <a:spcPct val="150000"/>
              </a:lnSpc>
            </a:pPr>
            <a:endParaRPr lang="en-US" altLang="zh-TW" sz="1400" dirty="0">
              <a:latin typeface="微軟正黑體" panose="020B0604030504040204" pitchFamily="34" charset="-120"/>
              <a:ea typeface="微軟正黑體" panose="020B0604030504040204" pitchFamily="34" charset="-120"/>
            </a:endParaRPr>
          </a:p>
          <a:p>
            <a:pPr>
              <a:lnSpc>
                <a:spcPct val="150000"/>
              </a:lnSpc>
            </a:pPr>
            <a:endParaRPr lang="en-US" altLang="zh-TW" sz="1400" dirty="0" smtClean="0">
              <a:latin typeface="微軟正黑體" panose="020B0604030504040204" pitchFamily="34" charset="-120"/>
              <a:ea typeface="微軟正黑體" panose="020B0604030504040204" pitchFamily="34" charset="-120"/>
            </a:endParaRPr>
          </a:p>
          <a:p>
            <a:pPr>
              <a:lnSpc>
                <a:spcPct val="150000"/>
              </a:lnSpc>
            </a:pPr>
            <a:endParaRPr lang="en-US" altLang="zh-TW" sz="1400" dirty="0">
              <a:latin typeface="微軟正黑體" panose="020B0604030504040204" pitchFamily="34" charset="-120"/>
              <a:ea typeface="微軟正黑體" panose="020B0604030504040204" pitchFamily="34" charset="-120"/>
            </a:endParaRPr>
          </a:p>
          <a:p>
            <a:pPr>
              <a:lnSpc>
                <a:spcPct val="150000"/>
              </a:lnSpc>
            </a:pPr>
            <a:endParaRPr lang="en-US" altLang="zh-TW" sz="1400" dirty="0" smtClean="0">
              <a:latin typeface="微軟正黑體" panose="020B0604030504040204" pitchFamily="34" charset="-120"/>
              <a:ea typeface="微軟正黑體" panose="020B0604030504040204" pitchFamily="34" charset="-120"/>
            </a:endParaRPr>
          </a:p>
          <a:p>
            <a:pPr>
              <a:lnSpc>
                <a:spcPct val="150000"/>
              </a:lnSpc>
            </a:pPr>
            <a:endParaRPr lang="en-US" altLang="zh-TW" sz="1400" dirty="0" smtClean="0">
              <a:latin typeface="微軟正黑體" panose="020B0604030504040204" pitchFamily="34" charset="-120"/>
              <a:ea typeface="微軟正黑體" panose="020B0604030504040204" pitchFamily="34" charset="-120"/>
            </a:endParaRPr>
          </a:p>
          <a:p>
            <a:pPr>
              <a:lnSpc>
                <a:spcPct val="150000"/>
              </a:lnSpc>
            </a:pPr>
            <a:endParaRPr lang="en-US" altLang="zh-TW" sz="1400" dirty="0" smtClean="0">
              <a:latin typeface="微軟正黑體" panose="020B0604030504040204" pitchFamily="34" charset="-120"/>
              <a:ea typeface="微軟正黑體" panose="020B0604030504040204" pitchFamily="34" charset="-120"/>
            </a:endParaRPr>
          </a:p>
          <a:p>
            <a:pPr>
              <a:lnSpc>
                <a:spcPct val="150000"/>
              </a:lnSpc>
            </a:pPr>
            <a:r>
              <a:rPr lang="en-US" altLang="zh-TW" sz="1400" dirty="0" smtClean="0">
                <a:latin typeface="微軟正黑體" panose="020B0604030504040204" pitchFamily="34" charset="-120"/>
                <a:ea typeface="微軟正黑體" panose="020B0604030504040204" pitchFamily="34" charset="-120"/>
              </a:rPr>
              <a:t>		1.</a:t>
            </a:r>
            <a:r>
              <a:rPr lang="zh-TW" altLang="en-US" sz="1400" dirty="0" smtClean="0">
                <a:latin typeface="微軟正黑體" panose="020B0604030504040204" pitchFamily="34" charset="-120"/>
                <a:ea typeface="微軟正黑體" panose="020B0604030504040204" pitchFamily="34" charset="-120"/>
              </a:rPr>
              <a:t>高</a:t>
            </a:r>
            <a:r>
              <a:rPr lang="zh-TW" altLang="en-US" sz="1400" dirty="0">
                <a:latin typeface="微軟正黑體" panose="020B0604030504040204" pitchFamily="34" charset="-120"/>
                <a:ea typeface="微軟正黑體" panose="020B0604030504040204" pitchFamily="34" charset="-120"/>
              </a:rPr>
              <a:t>雄</a:t>
            </a:r>
            <a:r>
              <a:rPr lang="zh-TW" altLang="zh-TW" sz="1400" dirty="0" smtClean="0">
                <a:latin typeface="微軟正黑體" panose="020B0604030504040204" pitchFamily="34" charset="-120"/>
                <a:ea typeface="微軟正黑體" panose="020B0604030504040204" pitchFamily="34" charset="-120"/>
              </a:rPr>
              <a:t>場</a:t>
            </a:r>
            <a:r>
              <a:rPr lang="zh-TW" altLang="en-US" sz="1400" dirty="0" smtClean="0">
                <a:latin typeface="微軟正黑體" panose="020B0604030504040204" pitchFamily="34" charset="-120"/>
                <a:ea typeface="微軟正黑體" panose="020B0604030504040204" pitchFamily="34" charset="-120"/>
              </a:rPr>
              <a:t>次</a:t>
            </a: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en-US" altLang="zh-TW" sz="1200" dirty="0" smtClean="0">
              <a:latin typeface="微軟正黑體" panose="020B0604030504040204" pitchFamily="34" charset="-120"/>
              <a:ea typeface="微軟正黑體" panose="020B0604030504040204" pitchFamily="34" charset="-120"/>
            </a:endParaRPr>
          </a:p>
          <a:p>
            <a:pPr>
              <a:lnSpc>
                <a:spcPct val="150000"/>
              </a:lnSpc>
            </a:pPr>
            <a:endParaRPr lang="zh-TW" altLang="zh-TW" sz="1200" dirty="0" smtClean="0">
              <a:latin typeface="微軟正黑體" panose="020B0604030504040204" pitchFamily="34" charset="-120"/>
              <a:ea typeface="微軟正黑體" panose="020B0604030504040204" pitchFamily="34" charset="-120"/>
            </a:endParaRPr>
          </a:p>
          <a:p>
            <a:pPr>
              <a:lnSpc>
                <a:spcPct val="150000"/>
              </a:lnSpc>
            </a:pPr>
            <a:r>
              <a:rPr lang="zh-TW" altLang="en-US" sz="1200" dirty="0" smtClean="0">
                <a:latin typeface="微軟正黑體" panose="020B0604030504040204" pitchFamily="34" charset="-120"/>
                <a:ea typeface="微軟正黑體" panose="020B0604030504040204" pitchFamily="34" charset="-120"/>
              </a:rPr>
              <a:t/>
            </a:r>
            <a:br>
              <a:rPr lang="zh-TW" altLang="en-US" sz="1200" dirty="0" smtClean="0">
                <a:latin typeface="微軟正黑體" panose="020B0604030504040204" pitchFamily="34" charset="-120"/>
                <a:ea typeface="微軟正黑體" panose="020B0604030504040204" pitchFamily="34" charset="-120"/>
              </a:rPr>
            </a:br>
            <a:r>
              <a:rPr lang="zh-TW" altLang="en-US" sz="1200" dirty="0" smtClean="0">
                <a:latin typeface="微軟正黑體" panose="020B0604030504040204" pitchFamily="34" charset="-120"/>
                <a:ea typeface="微軟正黑體" panose="020B0604030504040204" pitchFamily="34" charset="-120"/>
              </a:rPr>
              <a:t/>
            </a:r>
            <a:br>
              <a:rPr lang="zh-TW" altLang="en-US" sz="1200" dirty="0" smtClean="0">
                <a:latin typeface="微軟正黑體" panose="020B0604030504040204" pitchFamily="34" charset="-120"/>
                <a:ea typeface="微軟正黑體" panose="020B0604030504040204" pitchFamily="34" charset="-120"/>
              </a:rPr>
            </a:br>
            <a:endParaRPr lang="zh-TW" altLang="zh-TW" sz="1200" b="1" dirty="0">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fld id="{6C0E2A47-D91B-4786-8510-4C197C67B24E}" type="slidenum">
              <a:rPr lang="zh-TW" altLang="en-US" smtClean="0"/>
              <a:pPr/>
              <a:t>3</a:t>
            </a:fld>
            <a:endParaRPr lang="zh-TW" altLang="en-US"/>
          </a:p>
        </p:txBody>
      </p:sp>
      <p:pic>
        <p:nvPicPr>
          <p:cNvPr id="6" name="圖片 5"/>
          <p:cNvPicPr>
            <a:picLocks noChangeAspect="1"/>
          </p:cNvPicPr>
          <p:nvPr/>
        </p:nvPicPr>
        <p:blipFill>
          <a:blip r:embed="rId2" cstate="print"/>
          <a:stretch>
            <a:fillRect/>
          </a:stretch>
        </p:blipFill>
        <p:spPr>
          <a:xfrm>
            <a:off x="1567134" y="2631201"/>
            <a:ext cx="4751116" cy="3254877"/>
          </a:xfrm>
          <a:prstGeom prst="rect">
            <a:avLst/>
          </a:prstGeom>
        </p:spPr>
      </p:pic>
      <p:pic>
        <p:nvPicPr>
          <p:cNvPr id="7" name="圖片 6"/>
          <p:cNvPicPr>
            <a:picLocks noChangeAspect="1"/>
          </p:cNvPicPr>
          <p:nvPr/>
        </p:nvPicPr>
        <p:blipFill rotWithShape="1">
          <a:blip r:embed="rId3" cstate="print"/>
          <a:srcRect t="-1" b="1567"/>
          <a:stretch/>
        </p:blipFill>
        <p:spPr>
          <a:xfrm>
            <a:off x="1567134" y="6080617"/>
            <a:ext cx="4776516" cy="3215783"/>
          </a:xfrm>
          <a:prstGeom prst="rect">
            <a:avLst/>
          </a:prstGeom>
        </p:spPr>
      </p:pic>
      <p:sp>
        <p:nvSpPr>
          <p:cNvPr id="8" name="手繪多邊形 7"/>
          <p:cNvSpPr/>
          <p:nvPr/>
        </p:nvSpPr>
        <p:spPr>
          <a:xfrm rot="16200000">
            <a:off x="233620" y="3833620"/>
            <a:ext cx="2680676" cy="443638"/>
          </a:xfrm>
          <a:custGeom>
            <a:avLst/>
            <a:gdLst>
              <a:gd name="connsiteX0" fmla="*/ 282215 w 3783060"/>
              <a:gd name="connsiteY0" fmla="*/ 0 h 422889"/>
              <a:gd name="connsiteX1" fmla="*/ 3500845 w 3783060"/>
              <a:gd name="connsiteY1" fmla="*/ 0 h 422889"/>
              <a:gd name="connsiteX2" fmla="*/ 3783060 w 3783060"/>
              <a:gd name="connsiteY2" fmla="*/ 282215 h 422889"/>
              <a:gd name="connsiteX3" fmla="*/ 3783060 w 3783060"/>
              <a:gd name="connsiteY3" fmla="*/ 422889 h 422889"/>
              <a:gd name="connsiteX4" fmla="*/ 3747033 w 3783060"/>
              <a:gd name="connsiteY4" fmla="*/ 386862 h 422889"/>
              <a:gd name="connsiteX5" fmla="*/ 36027 w 3783060"/>
              <a:gd name="connsiteY5" fmla="*/ 386862 h 422889"/>
              <a:gd name="connsiteX6" fmla="*/ 0 w 3783060"/>
              <a:gd name="connsiteY6" fmla="*/ 422889 h 422889"/>
              <a:gd name="connsiteX7" fmla="*/ 0 w 3783060"/>
              <a:gd name="connsiteY7" fmla="*/ 282215 h 422889"/>
              <a:gd name="connsiteX8" fmla="*/ 282215 w 3783060"/>
              <a:gd name="connsiteY8" fmla="*/ 0 h 422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3060" h="422889">
                <a:moveTo>
                  <a:pt x="282215" y="0"/>
                </a:moveTo>
                <a:lnTo>
                  <a:pt x="3500845" y="0"/>
                </a:lnTo>
                <a:cubicBezTo>
                  <a:pt x="3656708" y="0"/>
                  <a:pt x="3783060" y="126352"/>
                  <a:pt x="3783060" y="282215"/>
                </a:cubicBezTo>
                <a:lnTo>
                  <a:pt x="3783060" y="422889"/>
                </a:lnTo>
                <a:cubicBezTo>
                  <a:pt x="3783060" y="402992"/>
                  <a:pt x="3766930" y="386862"/>
                  <a:pt x="3747033" y="386862"/>
                </a:cubicBezTo>
                <a:lnTo>
                  <a:pt x="36027" y="386862"/>
                </a:lnTo>
                <a:cubicBezTo>
                  <a:pt x="16130" y="386862"/>
                  <a:pt x="0" y="402992"/>
                  <a:pt x="0" y="422889"/>
                </a:cubicBezTo>
                <a:lnTo>
                  <a:pt x="0" y="282215"/>
                </a:lnTo>
                <a:cubicBezTo>
                  <a:pt x="0" y="126352"/>
                  <a:pt x="126352" y="0"/>
                  <a:pt x="282215" y="0"/>
                </a:cubicBezTo>
                <a:close/>
              </a:path>
            </a:pathLst>
          </a:custGeom>
          <a:solidFill>
            <a:srgbClr val="D43742"/>
          </a:solidFill>
          <a:ln>
            <a:noFill/>
          </a:ln>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vert="eaVert" wrap="square" lIns="91440" tIns="45720" rIns="91440" bIns="45720" numCol="1" spcCol="0" rtlCol="0" fromWordArt="0" anchor="ctr" anchorCtr="0" forceAA="0" compatLnSpc="1"/>
          <a:lstStyle/>
          <a:p>
            <a:pPr algn="ctr"/>
            <a:r>
              <a:rPr lang="zh-TW" altLang="en-US" sz="1600" dirty="0" smtClean="0">
                <a:solidFill>
                  <a:schemeClr val="tx1">
                    <a:lumMod val="85000"/>
                    <a:lumOff val="15000"/>
                  </a:schemeClr>
                </a:solidFill>
                <a:latin typeface="Microsoft YaHei" panose="020B0503020204020204" pitchFamily="34" charset="-122"/>
                <a:ea typeface="Microsoft YaHei" panose="020B0503020204020204" pitchFamily="34" charset="-122"/>
              </a:rPr>
              <a:t>台北場</a:t>
            </a:r>
            <a:r>
              <a:rPr lang="zh-TW" altLang="en-US" sz="1600" dirty="0">
                <a:solidFill>
                  <a:schemeClr val="tx1">
                    <a:lumMod val="85000"/>
                    <a:lumOff val="15000"/>
                  </a:schemeClr>
                </a:solidFill>
                <a:latin typeface="Microsoft YaHei" panose="020B0503020204020204" pitchFamily="34" charset="-122"/>
                <a:ea typeface="Microsoft YaHei" panose="020B0503020204020204" pitchFamily="34" charset="-122"/>
              </a:rPr>
              <a:t>次</a:t>
            </a:r>
          </a:p>
        </p:txBody>
      </p:sp>
      <p:sp>
        <p:nvSpPr>
          <p:cNvPr id="9" name="手繪多邊形 8"/>
          <p:cNvSpPr/>
          <p:nvPr/>
        </p:nvSpPr>
        <p:spPr>
          <a:xfrm rot="16200000">
            <a:off x="233620" y="7263384"/>
            <a:ext cx="2680676" cy="443638"/>
          </a:xfrm>
          <a:custGeom>
            <a:avLst/>
            <a:gdLst>
              <a:gd name="connsiteX0" fmla="*/ 282215 w 3783060"/>
              <a:gd name="connsiteY0" fmla="*/ 0 h 422889"/>
              <a:gd name="connsiteX1" fmla="*/ 3500845 w 3783060"/>
              <a:gd name="connsiteY1" fmla="*/ 0 h 422889"/>
              <a:gd name="connsiteX2" fmla="*/ 3783060 w 3783060"/>
              <a:gd name="connsiteY2" fmla="*/ 282215 h 422889"/>
              <a:gd name="connsiteX3" fmla="*/ 3783060 w 3783060"/>
              <a:gd name="connsiteY3" fmla="*/ 422889 h 422889"/>
              <a:gd name="connsiteX4" fmla="*/ 3747033 w 3783060"/>
              <a:gd name="connsiteY4" fmla="*/ 386862 h 422889"/>
              <a:gd name="connsiteX5" fmla="*/ 36027 w 3783060"/>
              <a:gd name="connsiteY5" fmla="*/ 386862 h 422889"/>
              <a:gd name="connsiteX6" fmla="*/ 0 w 3783060"/>
              <a:gd name="connsiteY6" fmla="*/ 422889 h 422889"/>
              <a:gd name="connsiteX7" fmla="*/ 0 w 3783060"/>
              <a:gd name="connsiteY7" fmla="*/ 282215 h 422889"/>
              <a:gd name="connsiteX8" fmla="*/ 282215 w 3783060"/>
              <a:gd name="connsiteY8" fmla="*/ 0 h 422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3060" h="422889">
                <a:moveTo>
                  <a:pt x="282215" y="0"/>
                </a:moveTo>
                <a:lnTo>
                  <a:pt x="3500845" y="0"/>
                </a:lnTo>
                <a:cubicBezTo>
                  <a:pt x="3656708" y="0"/>
                  <a:pt x="3783060" y="126352"/>
                  <a:pt x="3783060" y="282215"/>
                </a:cubicBezTo>
                <a:lnTo>
                  <a:pt x="3783060" y="422889"/>
                </a:lnTo>
                <a:cubicBezTo>
                  <a:pt x="3783060" y="402992"/>
                  <a:pt x="3766930" y="386862"/>
                  <a:pt x="3747033" y="386862"/>
                </a:cubicBezTo>
                <a:lnTo>
                  <a:pt x="36027" y="386862"/>
                </a:lnTo>
                <a:cubicBezTo>
                  <a:pt x="16130" y="386862"/>
                  <a:pt x="0" y="402992"/>
                  <a:pt x="0" y="422889"/>
                </a:cubicBezTo>
                <a:lnTo>
                  <a:pt x="0" y="282215"/>
                </a:lnTo>
                <a:cubicBezTo>
                  <a:pt x="0" y="126352"/>
                  <a:pt x="126352" y="0"/>
                  <a:pt x="282215" y="0"/>
                </a:cubicBezTo>
                <a:close/>
              </a:path>
            </a:pathLst>
          </a:custGeom>
          <a:solidFill>
            <a:srgbClr val="D43742"/>
          </a:solidFill>
          <a:ln>
            <a:noFill/>
          </a:ln>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vert="eaVert" wrap="square" lIns="91440" tIns="45720" rIns="91440" bIns="45720" numCol="1" spcCol="0" rtlCol="0" fromWordArt="0" anchor="ctr" anchorCtr="0" forceAA="0" compatLnSpc="1"/>
          <a:lstStyle/>
          <a:p>
            <a:pPr algn="ctr"/>
            <a:r>
              <a:rPr lang="zh-TW" altLang="en-US" sz="1600" dirty="0" smtClean="0">
                <a:solidFill>
                  <a:schemeClr val="tx1">
                    <a:lumMod val="85000"/>
                    <a:lumOff val="15000"/>
                  </a:schemeClr>
                </a:solidFill>
                <a:latin typeface="Microsoft YaHei" panose="020B0503020204020204" pitchFamily="34" charset="-122"/>
                <a:ea typeface="Microsoft YaHei" panose="020B0503020204020204" pitchFamily="34" charset="-122"/>
              </a:rPr>
              <a:t>高雄場次</a:t>
            </a:r>
            <a:endParaRPr lang="zh-TW" altLang="en-US" sz="1600" dirty="0">
              <a:solidFill>
                <a:schemeClr val="tx1">
                  <a:lumMod val="85000"/>
                  <a:lumOff val="15000"/>
                </a:schemeClr>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2399685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514350" y="299018"/>
            <a:ext cx="5829300" cy="9302182"/>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50000"/>
              </a:lnSpc>
            </a:pPr>
            <a:r>
              <a:rPr lang="zh-TW" altLang="en-US" sz="1800" b="1" dirty="0">
                <a:latin typeface="微軟正黑體" panose="020B0604030504040204" pitchFamily="34" charset="-120"/>
                <a:ea typeface="微軟正黑體" panose="020B0604030504040204" pitchFamily="34" charset="-120"/>
              </a:rPr>
              <a:t>四</a:t>
            </a:r>
            <a:r>
              <a:rPr lang="zh-TW" altLang="en-US" sz="1800" b="1" dirty="0" smtClean="0">
                <a:latin typeface="微軟正黑體" panose="020B0604030504040204" pitchFamily="34" charset="-120"/>
                <a:ea typeface="微軟正黑體" panose="020B0604030504040204" pitchFamily="34" charset="-120"/>
              </a:rPr>
              <a:t>、課程內容</a:t>
            </a:r>
            <a:endParaRPr lang="en-US" altLang="zh-TW" sz="1800" b="1" dirty="0" smtClean="0">
              <a:latin typeface="微軟正黑體" panose="020B0604030504040204" pitchFamily="34" charset="-120"/>
              <a:ea typeface="微軟正黑體" panose="020B0604030504040204" pitchFamily="34" charset="-120"/>
            </a:endParaRPr>
          </a:p>
          <a:p>
            <a:pPr>
              <a:lnSpc>
                <a:spcPct val="150000"/>
              </a:lnSpc>
            </a:pPr>
            <a:endParaRPr lang="en-US" altLang="zh-TW" sz="1600" dirty="0" smtClean="0">
              <a:latin typeface="微軟正黑體" panose="020B0604030504040204" pitchFamily="34" charset="-120"/>
              <a:ea typeface="微軟正黑體" panose="020B0604030504040204" pitchFamily="34" charset="-120"/>
            </a:endParaRPr>
          </a:p>
          <a:p>
            <a:pPr>
              <a:lnSpc>
                <a:spcPct val="150000"/>
              </a:lnSpc>
            </a:pPr>
            <a:endParaRPr lang="en-US" altLang="zh-TW" sz="1600" dirty="0">
              <a:latin typeface="微軟正黑體" panose="020B0604030504040204" pitchFamily="34" charset="-120"/>
              <a:ea typeface="微軟正黑體" panose="020B0604030504040204" pitchFamily="34" charset="-120"/>
            </a:endParaRPr>
          </a:p>
          <a:p>
            <a:pPr>
              <a:lnSpc>
                <a:spcPct val="150000"/>
              </a:lnSpc>
            </a:pPr>
            <a:endParaRPr lang="en-US" altLang="zh-TW" sz="1600" dirty="0" smtClean="0">
              <a:latin typeface="微軟正黑體" panose="020B0604030504040204" pitchFamily="34" charset="-120"/>
              <a:ea typeface="微軟正黑體" panose="020B0604030504040204" pitchFamily="34" charset="-120"/>
            </a:endParaRPr>
          </a:p>
          <a:p>
            <a:pPr>
              <a:lnSpc>
                <a:spcPct val="150000"/>
              </a:lnSpc>
            </a:pPr>
            <a:endParaRPr lang="en-US" altLang="zh-TW" sz="1600" dirty="0">
              <a:latin typeface="微軟正黑體" panose="020B0604030504040204" pitchFamily="34" charset="-120"/>
              <a:ea typeface="微軟正黑體" panose="020B0604030504040204" pitchFamily="34" charset="-120"/>
            </a:endParaRPr>
          </a:p>
          <a:p>
            <a:pPr>
              <a:lnSpc>
                <a:spcPct val="150000"/>
              </a:lnSpc>
            </a:pPr>
            <a:endParaRPr lang="en-US" altLang="zh-TW" sz="1600" dirty="0" smtClean="0">
              <a:latin typeface="微軟正黑體" panose="020B0604030504040204" pitchFamily="34" charset="-120"/>
              <a:ea typeface="微軟正黑體" panose="020B0604030504040204" pitchFamily="34" charset="-120"/>
            </a:endParaRPr>
          </a:p>
          <a:p>
            <a:pPr>
              <a:lnSpc>
                <a:spcPct val="150000"/>
              </a:lnSpc>
            </a:pPr>
            <a:endParaRPr lang="en-US" altLang="zh-TW" sz="1600" dirty="0">
              <a:latin typeface="微軟正黑體" panose="020B0604030504040204" pitchFamily="34" charset="-120"/>
              <a:ea typeface="微軟正黑體" panose="020B0604030504040204" pitchFamily="34" charset="-120"/>
            </a:endParaRPr>
          </a:p>
          <a:p>
            <a:pPr>
              <a:lnSpc>
                <a:spcPct val="150000"/>
              </a:lnSpc>
            </a:pPr>
            <a:endParaRPr lang="en-US" altLang="zh-TW" sz="1600" dirty="0" smtClean="0">
              <a:latin typeface="微軟正黑體" panose="020B0604030504040204" pitchFamily="34" charset="-120"/>
              <a:ea typeface="微軟正黑體" panose="020B0604030504040204" pitchFamily="34" charset="-120"/>
            </a:endParaRPr>
          </a:p>
          <a:p>
            <a:pPr>
              <a:lnSpc>
                <a:spcPct val="150000"/>
              </a:lnSpc>
            </a:pPr>
            <a:endParaRPr lang="en-US" altLang="zh-TW" sz="1600" dirty="0">
              <a:latin typeface="微軟正黑體" panose="020B0604030504040204" pitchFamily="34" charset="-120"/>
              <a:ea typeface="微軟正黑體" panose="020B0604030504040204" pitchFamily="34" charset="-120"/>
            </a:endParaRPr>
          </a:p>
          <a:p>
            <a:pPr>
              <a:lnSpc>
                <a:spcPct val="150000"/>
              </a:lnSpc>
            </a:pPr>
            <a:endParaRPr lang="en-US" altLang="zh-TW" sz="1600" dirty="0" smtClean="0">
              <a:latin typeface="微軟正黑體" panose="020B0604030504040204" pitchFamily="34" charset="-120"/>
              <a:ea typeface="微軟正黑體" panose="020B0604030504040204" pitchFamily="34" charset="-120"/>
            </a:endParaRPr>
          </a:p>
          <a:p>
            <a:pPr>
              <a:lnSpc>
                <a:spcPct val="150000"/>
              </a:lnSpc>
            </a:pPr>
            <a:endParaRPr lang="en-US" altLang="zh-TW" sz="1600" dirty="0">
              <a:latin typeface="微軟正黑體" panose="020B0604030504040204" pitchFamily="34" charset="-120"/>
              <a:ea typeface="微軟正黑體" panose="020B0604030504040204" pitchFamily="34" charset="-120"/>
            </a:endParaRPr>
          </a:p>
          <a:p>
            <a:pPr>
              <a:lnSpc>
                <a:spcPct val="150000"/>
              </a:lnSpc>
            </a:pPr>
            <a:endParaRPr lang="en-US" altLang="zh-TW" sz="1600" b="1" dirty="0" smtClean="0">
              <a:latin typeface="微軟正黑體" panose="020B0604030504040204" pitchFamily="34" charset="-120"/>
              <a:ea typeface="微軟正黑體" panose="020B0604030504040204" pitchFamily="34" charset="-120"/>
            </a:endParaRPr>
          </a:p>
          <a:p>
            <a:pPr>
              <a:lnSpc>
                <a:spcPct val="150000"/>
              </a:lnSpc>
            </a:pPr>
            <a:endParaRPr lang="en-US" altLang="zh-TW" sz="1600" b="1" dirty="0">
              <a:latin typeface="微軟正黑體" panose="020B0604030504040204" pitchFamily="34" charset="-120"/>
              <a:ea typeface="微軟正黑體" panose="020B0604030504040204" pitchFamily="34" charset="-120"/>
            </a:endParaRPr>
          </a:p>
          <a:p>
            <a:pPr>
              <a:lnSpc>
                <a:spcPct val="150000"/>
              </a:lnSpc>
            </a:pPr>
            <a:endParaRPr lang="en-US" altLang="zh-TW" sz="1600" b="1" dirty="0" smtClean="0">
              <a:latin typeface="微軟正黑體" panose="020B0604030504040204" pitchFamily="34" charset="-120"/>
              <a:ea typeface="微軟正黑體" panose="020B0604030504040204" pitchFamily="34" charset="-120"/>
            </a:endParaRPr>
          </a:p>
          <a:p>
            <a:pPr>
              <a:lnSpc>
                <a:spcPct val="150000"/>
              </a:lnSpc>
            </a:pPr>
            <a:endParaRPr lang="en-US" altLang="zh-TW" sz="1600" b="1" dirty="0">
              <a:latin typeface="微軟正黑體" panose="020B0604030504040204" pitchFamily="34" charset="-120"/>
              <a:ea typeface="微軟正黑體" panose="020B0604030504040204" pitchFamily="34" charset="-120"/>
            </a:endParaRPr>
          </a:p>
          <a:p>
            <a:pPr>
              <a:lnSpc>
                <a:spcPct val="150000"/>
              </a:lnSpc>
            </a:pPr>
            <a:endParaRPr lang="en-US" altLang="zh-TW" sz="1600" b="1" dirty="0" smtClean="0">
              <a:latin typeface="微軟正黑體" panose="020B0604030504040204" pitchFamily="34" charset="-120"/>
              <a:ea typeface="微軟正黑體" panose="020B0604030504040204" pitchFamily="34" charset="-120"/>
            </a:endParaRPr>
          </a:p>
          <a:p>
            <a:pPr>
              <a:lnSpc>
                <a:spcPct val="150000"/>
              </a:lnSpc>
            </a:pPr>
            <a:endParaRPr lang="en-US" altLang="zh-TW" sz="1600" b="1" dirty="0">
              <a:latin typeface="微軟正黑體" panose="020B0604030504040204" pitchFamily="34" charset="-120"/>
              <a:ea typeface="微軟正黑體" panose="020B0604030504040204" pitchFamily="34" charset="-120"/>
            </a:endParaRPr>
          </a:p>
        </p:txBody>
      </p:sp>
      <p:graphicFrame>
        <p:nvGraphicFramePr>
          <p:cNvPr id="5" name="表格 4"/>
          <p:cNvGraphicFramePr>
            <a:graphicFrameLocks noGrp="1"/>
          </p:cNvGraphicFramePr>
          <p:nvPr>
            <p:extLst>
              <p:ext uri="{D42A27DB-BD31-4B8C-83A1-F6EECF244321}">
                <p14:modId xmlns:p14="http://schemas.microsoft.com/office/powerpoint/2010/main" val="2593592855"/>
              </p:ext>
            </p:extLst>
          </p:nvPr>
        </p:nvGraphicFramePr>
        <p:xfrm>
          <a:off x="276551" y="2521082"/>
          <a:ext cx="6304897" cy="5125976"/>
        </p:xfrm>
        <a:graphic>
          <a:graphicData uri="http://schemas.openxmlformats.org/drawingml/2006/table">
            <a:tbl>
              <a:tblPr firstRow="1" bandRow="1">
                <a:tableStyleId>{5940675A-B579-460E-94D1-54222C63F5DA}</a:tableStyleId>
              </a:tblPr>
              <a:tblGrid>
                <a:gridCol w="1250697">
                  <a:extLst>
                    <a:ext uri="{9D8B030D-6E8A-4147-A177-3AD203B41FA5}">
                      <a16:colId xmlns="" xmlns:a16="http://schemas.microsoft.com/office/drawing/2014/main" val="1555334261"/>
                    </a:ext>
                  </a:extLst>
                </a:gridCol>
                <a:gridCol w="2527100">
                  <a:extLst>
                    <a:ext uri="{9D8B030D-6E8A-4147-A177-3AD203B41FA5}">
                      <a16:colId xmlns="" xmlns:a16="http://schemas.microsoft.com/office/drawing/2014/main" val="671114184"/>
                    </a:ext>
                  </a:extLst>
                </a:gridCol>
                <a:gridCol w="2527100">
                  <a:extLst>
                    <a:ext uri="{9D8B030D-6E8A-4147-A177-3AD203B41FA5}">
                      <a16:colId xmlns="" xmlns:a16="http://schemas.microsoft.com/office/drawing/2014/main" val="387622675"/>
                    </a:ext>
                  </a:extLst>
                </a:gridCol>
              </a:tblGrid>
              <a:tr h="399304">
                <a:tc>
                  <a:txBody>
                    <a:bodyPr/>
                    <a:lstStyle/>
                    <a:p>
                      <a:pPr algn="ctr">
                        <a:lnSpc>
                          <a:spcPct val="150000"/>
                        </a:lnSpc>
                      </a:pPr>
                      <a:r>
                        <a:rPr lang="zh-TW" altLang="en-US" sz="1400" b="1" dirty="0" smtClean="0">
                          <a:latin typeface="微軟正黑體" panose="020B0604030504040204" pitchFamily="34" charset="-120"/>
                          <a:ea typeface="微軟正黑體" panose="020B0604030504040204" pitchFamily="34" charset="-120"/>
                        </a:rPr>
                        <a:t>場次</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tc>
                <a:tc gridSpan="2">
                  <a:txBody>
                    <a:bodyPr/>
                    <a:lstStyle/>
                    <a:p>
                      <a:pPr algn="ctr">
                        <a:lnSpc>
                          <a:spcPct val="150000"/>
                        </a:lnSpc>
                      </a:pPr>
                      <a:r>
                        <a:rPr lang="zh-TW" altLang="en-US" sz="1400" b="1" dirty="0" smtClean="0">
                          <a:latin typeface="微軟正黑體" panose="020B0604030504040204" pitchFamily="34" charset="-120"/>
                          <a:ea typeface="微軟正黑體" panose="020B0604030504040204" pitchFamily="34" charset="-120"/>
                        </a:rPr>
                        <a:t>台北場次</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tc>
                <a:tc hMerge="1">
                  <a:txBody>
                    <a:bodyPr/>
                    <a:lstStyle/>
                    <a:p>
                      <a:endParaRPr lang="zh-TW" altLang="en-US" dirty="0"/>
                    </a:p>
                  </a:txBody>
                  <a:tcPr/>
                </a:tc>
                <a:extLst>
                  <a:ext uri="{0D108BD9-81ED-4DB2-BD59-A6C34878D82A}">
                    <a16:rowId xmlns="" xmlns:a16="http://schemas.microsoft.com/office/drawing/2014/main" val="1598291375"/>
                  </a:ext>
                </a:extLst>
              </a:tr>
              <a:tr h="399304">
                <a:tc>
                  <a:txBody>
                    <a:bodyPr/>
                    <a:lstStyle/>
                    <a:p>
                      <a:pPr algn="ctr">
                        <a:lnSpc>
                          <a:spcPct val="150000"/>
                        </a:lnSpc>
                      </a:pPr>
                      <a:r>
                        <a:rPr lang="zh-TW" altLang="en-US" sz="1400" dirty="0" smtClean="0">
                          <a:latin typeface="微軟正黑體" panose="020B0604030504040204" pitchFamily="34" charset="-120"/>
                          <a:ea typeface="微軟正黑體" panose="020B0604030504040204" pitchFamily="34" charset="-120"/>
                        </a:rPr>
                        <a:t>日期</a:t>
                      </a:r>
                      <a:endParaRPr lang="zh-TW" altLang="en-US" sz="1400" b="1" i="0" dirty="0">
                        <a:solidFill>
                          <a:schemeClr val="tx1"/>
                        </a:solidFill>
                        <a:latin typeface="微軟正黑體" panose="020B0604030504040204" pitchFamily="34" charset="-120"/>
                        <a:ea typeface="微軟正黑體" panose="020B0604030504040204" pitchFamily="34" charset="-120"/>
                      </a:endParaRPr>
                    </a:p>
                  </a:txBody>
                  <a:tcPr/>
                </a:tc>
                <a:tc>
                  <a:txBody>
                    <a:bodyPr/>
                    <a:lstStyle/>
                    <a:p>
                      <a:pPr algn="ctr">
                        <a:lnSpc>
                          <a:spcPct val="150000"/>
                        </a:lnSpc>
                      </a:pPr>
                      <a:r>
                        <a:rPr lang="en-US" altLang="zh-TW" sz="1400" dirty="0" smtClean="0">
                          <a:latin typeface="微軟正黑體" panose="020B0604030504040204" pitchFamily="34" charset="-120"/>
                          <a:ea typeface="微軟正黑體" panose="020B0604030504040204" pitchFamily="34" charset="-120"/>
                        </a:rPr>
                        <a:t>5/9(</a:t>
                      </a:r>
                      <a:r>
                        <a:rPr lang="zh-TW" altLang="en-US" sz="1400" dirty="0" smtClean="0">
                          <a:latin typeface="微軟正黑體" panose="020B0604030504040204" pitchFamily="34" charset="-120"/>
                          <a:ea typeface="微軟正黑體" panose="020B0604030504040204" pitchFamily="34" charset="-120"/>
                        </a:rPr>
                        <a:t>四</a:t>
                      </a:r>
                      <a:r>
                        <a:rPr lang="en-US" altLang="zh-TW" sz="1400" dirty="0" smtClean="0">
                          <a:latin typeface="微軟正黑體" panose="020B0604030504040204" pitchFamily="34" charset="-120"/>
                          <a:ea typeface="微軟正黑體" panose="020B0604030504040204" pitchFamily="34" charset="-120"/>
                        </a:rPr>
                        <a:t>)</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tc>
                <a:tc>
                  <a:txBody>
                    <a:bodyPr/>
                    <a:lstStyle/>
                    <a:p>
                      <a:pPr algn="ctr">
                        <a:lnSpc>
                          <a:spcPct val="150000"/>
                        </a:lnSpc>
                      </a:pPr>
                      <a:r>
                        <a:rPr lang="en-US" altLang="zh-TW" sz="1400" dirty="0" smtClean="0">
                          <a:latin typeface="微軟正黑體" panose="020B0604030504040204" pitchFamily="34" charset="-120"/>
                          <a:ea typeface="微軟正黑體" panose="020B0604030504040204" pitchFamily="34" charset="-120"/>
                        </a:rPr>
                        <a:t>5/10(</a:t>
                      </a:r>
                      <a:r>
                        <a:rPr lang="zh-TW" altLang="en-US" sz="1400" dirty="0" smtClean="0">
                          <a:latin typeface="微軟正黑體" panose="020B0604030504040204" pitchFamily="34" charset="-120"/>
                          <a:ea typeface="微軟正黑體" panose="020B0604030504040204" pitchFamily="34" charset="-120"/>
                        </a:rPr>
                        <a:t>五</a:t>
                      </a:r>
                      <a:r>
                        <a:rPr lang="en-US" altLang="zh-TW" sz="1400" dirty="0" smtClean="0">
                          <a:latin typeface="微軟正黑體" panose="020B0604030504040204" pitchFamily="34" charset="-120"/>
                          <a:ea typeface="微軟正黑體" panose="020B0604030504040204" pitchFamily="34" charset="-120"/>
                        </a:rPr>
                        <a:t>)</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tc>
                <a:extLst>
                  <a:ext uri="{0D108BD9-81ED-4DB2-BD59-A6C34878D82A}">
                    <a16:rowId xmlns="" xmlns:a16="http://schemas.microsoft.com/office/drawing/2014/main" val="473954558"/>
                  </a:ext>
                </a:extLst>
              </a:tr>
              <a:tr h="399304">
                <a:tc>
                  <a:txBody>
                    <a:bodyPr/>
                    <a:lstStyle/>
                    <a:p>
                      <a:pPr algn="ctr">
                        <a:lnSpc>
                          <a:spcPct val="150000"/>
                        </a:lnSpc>
                      </a:pPr>
                      <a:r>
                        <a:rPr lang="en-US" altLang="zh-TW" sz="1400" b="0" i="0" dirty="0" smtClean="0">
                          <a:solidFill>
                            <a:schemeClr val="tx1"/>
                          </a:solidFill>
                          <a:latin typeface="微軟正黑體" panose="020B0604030504040204" pitchFamily="34" charset="-120"/>
                          <a:ea typeface="微軟正黑體" panose="020B0604030504040204" pitchFamily="34" charset="-120"/>
                        </a:rPr>
                        <a:t>08:30~09:00</a:t>
                      </a:r>
                      <a:endParaRPr lang="zh-TW" altLang="en-US" sz="1400" b="0" i="0" dirty="0">
                        <a:solidFill>
                          <a:schemeClr val="tx1"/>
                        </a:solidFill>
                        <a:latin typeface="微軟正黑體" panose="020B0604030504040204" pitchFamily="34" charset="-120"/>
                        <a:ea typeface="微軟正黑體" panose="020B0604030504040204" pitchFamily="34" charset="-120"/>
                      </a:endParaRPr>
                    </a:p>
                  </a:txBody>
                  <a:tcPr/>
                </a:tc>
                <a:tc gridSpan="2">
                  <a:txBody>
                    <a:bodyPr/>
                    <a:lstStyle/>
                    <a:p>
                      <a:pPr algn="ctr">
                        <a:lnSpc>
                          <a:spcPct val="150000"/>
                        </a:lnSpc>
                      </a:pPr>
                      <a:r>
                        <a:rPr lang="zh-TW" altLang="en-US" sz="1400" dirty="0" smtClean="0">
                          <a:solidFill>
                            <a:schemeClr val="tx1"/>
                          </a:solidFill>
                          <a:latin typeface="微軟正黑體" panose="020B0604030504040204" pitchFamily="34" charset="-120"/>
                          <a:ea typeface="微軟正黑體" panose="020B0604030504040204" pitchFamily="34" charset="-120"/>
                        </a:rPr>
                        <a:t>報到</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tc>
                <a:tc hMerge="1">
                  <a:txBody>
                    <a:bodyPr/>
                    <a:lstStyle/>
                    <a:p>
                      <a:pPr algn="ctr">
                        <a:lnSpc>
                          <a:spcPct val="150000"/>
                        </a:lnSpc>
                      </a:pP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tc>
                <a:extLst>
                  <a:ext uri="{0D108BD9-81ED-4DB2-BD59-A6C34878D82A}">
                    <a16:rowId xmlns="" xmlns:a16="http://schemas.microsoft.com/office/drawing/2014/main" val="10002"/>
                  </a:ext>
                </a:extLst>
              </a:tr>
              <a:tr h="1740028">
                <a:tc>
                  <a:txBody>
                    <a:bodyPr/>
                    <a:lstStyle/>
                    <a:p>
                      <a:pPr algn="ctr">
                        <a:lnSpc>
                          <a:spcPct val="150000"/>
                        </a:lnSpc>
                      </a:pPr>
                      <a:r>
                        <a:rPr lang="en-US" altLang="zh-TW" sz="1400" dirty="0" smtClean="0">
                          <a:latin typeface="微軟正黑體" panose="020B0604030504040204" pitchFamily="34" charset="-120"/>
                          <a:ea typeface="微軟正黑體" panose="020B0604030504040204" pitchFamily="34" charset="-120"/>
                        </a:rPr>
                        <a:t>09:00~12:00</a:t>
                      </a:r>
                      <a:endParaRPr lang="zh-TW" altLang="en-US" sz="1400" b="1" i="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marL="0" marR="0" indent="0" algn="l" defTabSz="685800" rtl="0" eaLnBrk="1" fontAlgn="auto" latinLnBrk="0" hangingPunct="1">
                        <a:lnSpc>
                          <a:spcPct val="150000"/>
                        </a:lnSpc>
                        <a:spcBef>
                          <a:spcPts val="0"/>
                        </a:spcBef>
                        <a:spcAft>
                          <a:spcPts val="0"/>
                        </a:spcAft>
                        <a:buClrTx/>
                        <a:buSzTx/>
                        <a:buFontTx/>
                        <a:buNone/>
                        <a:tabLst/>
                        <a:defRPr/>
                      </a:pPr>
                      <a:r>
                        <a:rPr lang="zh-TW" altLang="en-US" sz="1400" b="1" dirty="0" smtClean="0">
                          <a:latin typeface="微軟正黑體" panose="020B0604030504040204" pitchFamily="34" charset="-120"/>
                          <a:ea typeface="微軟正黑體" panose="020B0604030504040204" pitchFamily="34" charset="-120"/>
                          <a:sym typeface="+mn-lt"/>
                        </a:rPr>
                        <a:t>我們一起陪你們走過</a:t>
                      </a:r>
                      <a:r>
                        <a:rPr lang="en-US" altLang="zh-TW" sz="1400" b="1" dirty="0" smtClean="0">
                          <a:latin typeface="微軟正黑體" panose="020B0604030504040204" pitchFamily="34" charset="-120"/>
                          <a:ea typeface="微軟正黑體" panose="020B0604030504040204" pitchFamily="34" charset="-120"/>
                          <a:sym typeface="+mn-lt"/>
                        </a:rPr>
                        <a:t>~</a:t>
                      </a:r>
                      <a:r>
                        <a:rPr lang="zh-TW" altLang="en-US" sz="1400" b="1" dirty="0" smtClean="0">
                          <a:latin typeface="微軟正黑體" panose="020B0604030504040204" pitchFamily="34" charset="-120"/>
                          <a:ea typeface="微軟正黑體" panose="020B0604030504040204" pitchFamily="34" charset="-120"/>
                          <a:sym typeface="+mn-lt"/>
                        </a:rPr>
                        <a:t>未成年懷孕的相關資源</a:t>
                      </a:r>
                      <a:endParaRPr lang="en-US" altLang="zh-TW" sz="1400" b="1" dirty="0" smtClean="0">
                        <a:latin typeface="微軟正黑體" panose="020B0604030504040204" pitchFamily="34" charset="-120"/>
                        <a:ea typeface="微軟正黑體" panose="020B0604030504040204" pitchFamily="34" charset="-120"/>
                        <a:sym typeface="+mn-lt"/>
                      </a:endParaRPr>
                    </a:p>
                    <a:p>
                      <a:pPr marL="0" marR="0" lvl="0" indent="0" algn="ctr" defTabSz="457200" rtl="0" eaLnBrk="1" fontAlgn="auto" latinLnBrk="0" hangingPunct="1">
                        <a:lnSpc>
                          <a:spcPct val="150000"/>
                        </a:lnSpc>
                        <a:spcBef>
                          <a:spcPts val="0"/>
                        </a:spcBef>
                        <a:spcAft>
                          <a:spcPts val="0"/>
                        </a:spcAft>
                        <a:buClrTx/>
                        <a:buSzTx/>
                        <a:buFontTx/>
                        <a:buNone/>
                        <a:tabLst/>
                        <a:defRPr/>
                      </a:pPr>
                      <a:r>
                        <a:rPr lang="zh-TW" altLang="en-US" sz="1400" dirty="0" smtClean="0">
                          <a:solidFill>
                            <a:schemeClr val="tx1"/>
                          </a:solidFill>
                          <a:latin typeface="微軟正黑體" panose="020B0604030504040204" pitchFamily="34" charset="-120"/>
                          <a:ea typeface="微軟正黑體" panose="020B0604030504040204" pitchFamily="34" charset="-120"/>
                          <a:sym typeface="+mn-lt"/>
                        </a:rPr>
                        <a:t>勵馨基金會台北分事務所</a:t>
                      </a:r>
                    </a:p>
                    <a:p>
                      <a:pPr marL="0" marR="0" lvl="0" indent="0" algn="ctr" defTabSz="457200" rtl="0" eaLnBrk="1" fontAlgn="auto" latinLnBrk="0" hangingPunct="1">
                        <a:lnSpc>
                          <a:spcPct val="150000"/>
                        </a:lnSpc>
                        <a:spcBef>
                          <a:spcPts val="0"/>
                        </a:spcBef>
                        <a:spcAft>
                          <a:spcPts val="0"/>
                        </a:spcAft>
                        <a:buClrTx/>
                        <a:buSzTx/>
                        <a:buFontTx/>
                        <a:buNone/>
                        <a:tabLst/>
                        <a:defRPr/>
                      </a:pPr>
                      <a:r>
                        <a:rPr lang="zh-TW" altLang="en-US" sz="1600" dirty="0" smtClean="0">
                          <a:solidFill>
                            <a:schemeClr val="tx1"/>
                          </a:solidFill>
                          <a:latin typeface="微軟正黑體" panose="020B0604030504040204" pitchFamily="34" charset="-120"/>
                          <a:ea typeface="微軟正黑體" panose="020B0604030504040204" pitchFamily="34" charset="-120"/>
                          <a:sym typeface="+mn-lt"/>
                        </a:rPr>
                        <a:t>王淑芬老師</a:t>
                      </a:r>
                      <a:endParaRPr lang="en-US" altLang="zh-TW" sz="1600" baseline="0" dirty="0" smtClean="0">
                        <a:solidFill>
                          <a:schemeClr val="tx1"/>
                        </a:solidFill>
                        <a:latin typeface="微軟正黑體" panose="020B0604030504040204" pitchFamily="34" charset="-120"/>
                        <a:ea typeface="微軟正黑體" panose="020B0604030504040204" pitchFamily="34" charset="-120"/>
                        <a:sym typeface="+mn-lt"/>
                      </a:endParaRPr>
                    </a:p>
                  </a:txBody>
                  <a:tcP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zh-TW" altLang="en-US" sz="1400" b="1" dirty="0" smtClean="0">
                          <a:latin typeface="微軟正黑體" panose="020B0604030504040204" pitchFamily="34" charset="-120"/>
                          <a:ea typeface="微軟正黑體" panose="020B0604030504040204" pitchFamily="34" charset="-120"/>
                          <a:sym typeface="+mn-lt"/>
                        </a:rPr>
                        <a:t>聽</a:t>
                      </a:r>
                      <a:r>
                        <a:rPr lang="en-US" altLang="zh-TW" sz="1400" b="1" dirty="0" smtClean="0">
                          <a:latin typeface="微軟正黑體" panose="020B0604030504040204" pitchFamily="34" charset="-120"/>
                          <a:ea typeface="微軟正黑體" panose="020B0604030504040204" pitchFamily="34" charset="-120"/>
                          <a:sym typeface="+mn-lt"/>
                        </a:rPr>
                        <a:t>! </a:t>
                      </a:r>
                      <a:r>
                        <a:rPr lang="zh-TW" altLang="en-US" sz="1400" b="1" dirty="0" smtClean="0">
                          <a:latin typeface="微軟正黑體" panose="020B0604030504040204" pitchFamily="34" charset="-120"/>
                          <a:ea typeface="微軟正黑體" panose="020B0604030504040204" pitchFamily="34" charset="-120"/>
                          <a:sym typeface="+mn-lt"/>
                        </a:rPr>
                        <a:t>青少年說什麼</a:t>
                      </a:r>
                      <a:r>
                        <a:rPr lang="en-US" altLang="zh-TW" sz="1400" b="1" dirty="0" smtClean="0">
                          <a:latin typeface="微軟正黑體" panose="020B0604030504040204" pitchFamily="34" charset="-120"/>
                          <a:ea typeface="微軟正黑體" panose="020B0604030504040204" pitchFamily="34" charset="-120"/>
                          <a:sym typeface="+mn-lt"/>
                        </a:rPr>
                        <a:t>? </a:t>
                      </a:r>
                      <a:r>
                        <a:rPr lang="zh-TW" altLang="en-US" sz="1400" b="1" dirty="0" smtClean="0">
                          <a:latin typeface="微軟正黑體" panose="020B0604030504040204" pitchFamily="34" charset="-120"/>
                          <a:ea typeface="微軟正黑體" panose="020B0604030504040204" pitchFamily="34" charset="-120"/>
                          <a:sym typeface="+mn-lt"/>
                        </a:rPr>
                        <a:t>生心理的察覺、轉變與後續處置</a:t>
                      </a:r>
                    </a:p>
                    <a:p>
                      <a:pPr algn="ctr">
                        <a:lnSpc>
                          <a:spcPct val="150000"/>
                        </a:lnSpc>
                      </a:pPr>
                      <a:r>
                        <a:rPr lang="zh-TW" altLang="en-US" sz="1400" dirty="0" smtClean="0">
                          <a:solidFill>
                            <a:schemeClr val="tx1"/>
                          </a:solidFill>
                          <a:latin typeface="微軟正黑體" panose="020B0604030504040204" pitchFamily="34" charset="-120"/>
                          <a:ea typeface="微軟正黑體" panose="020B0604030504040204" pitchFamily="34" charset="-120"/>
                          <a:cs typeface="+mn-ea"/>
                          <a:sym typeface="+mn-lt"/>
                        </a:rPr>
                        <a:t>高雄醫學大學附設醫院婦產部</a:t>
                      </a:r>
                    </a:p>
                    <a:p>
                      <a:pPr marL="0" marR="0" lvl="0" indent="0" algn="ctr" defTabSz="457200" rtl="0" eaLnBrk="1" fontAlgn="auto" latinLnBrk="0" hangingPunct="1">
                        <a:lnSpc>
                          <a:spcPct val="150000"/>
                        </a:lnSpc>
                        <a:spcBef>
                          <a:spcPts val="0"/>
                        </a:spcBef>
                        <a:spcAft>
                          <a:spcPts val="0"/>
                        </a:spcAft>
                        <a:buClrTx/>
                        <a:buSzTx/>
                        <a:buFontTx/>
                        <a:buNone/>
                        <a:tabLst/>
                        <a:defRPr/>
                      </a:pPr>
                      <a:r>
                        <a:rPr lang="zh-TW" altLang="en-US" sz="1600" kern="1200" dirty="0" smtClean="0">
                          <a:solidFill>
                            <a:schemeClr val="tx1"/>
                          </a:solidFill>
                          <a:effectLst/>
                          <a:latin typeface="微軟正黑體" panose="020B0604030504040204" pitchFamily="34" charset="-120"/>
                          <a:ea typeface="微軟正黑體" panose="020B0604030504040204" pitchFamily="34" charset="-120"/>
                          <a:sym typeface="+mn-lt"/>
                        </a:rPr>
                        <a:t>詹德富主任</a:t>
                      </a:r>
                      <a:endParaRPr lang="zh-TW" altLang="zh-TW" sz="1600" kern="1200" dirty="0" smtClean="0">
                        <a:solidFill>
                          <a:schemeClr val="tx1"/>
                        </a:solidFill>
                        <a:effectLst/>
                        <a:latin typeface="微軟正黑體" panose="020B0604030504040204" pitchFamily="34" charset="-120"/>
                        <a:ea typeface="微軟正黑體" panose="020B0604030504040204" pitchFamily="34" charset="-120"/>
                        <a:cs typeface="+mn-ea"/>
                        <a:sym typeface="+mn-lt"/>
                      </a:endParaRPr>
                    </a:p>
                  </a:txBody>
                  <a:tcPr/>
                </a:tc>
                <a:extLst>
                  <a:ext uri="{0D108BD9-81ED-4DB2-BD59-A6C34878D82A}">
                    <a16:rowId xmlns="" xmlns:a16="http://schemas.microsoft.com/office/drawing/2014/main" val="2372889088"/>
                  </a:ext>
                </a:extLst>
              </a:tr>
              <a:tr h="410400">
                <a:tc>
                  <a:txBody>
                    <a:bodyPr/>
                    <a:lstStyle/>
                    <a:p>
                      <a:pPr algn="ctr">
                        <a:lnSpc>
                          <a:spcPct val="150000"/>
                        </a:lnSpc>
                      </a:pPr>
                      <a:r>
                        <a:rPr lang="en-US" altLang="zh-TW" sz="1400" b="0" i="0" dirty="0" smtClean="0">
                          <a:solidFill>
                            <a:schemeClr val="tx1"/>
                          </a:solidFill>
                          <a:latin typeface="微軟正黑體" panose="020B0604030504040204" pitchFamily="34" charset="-120"/>
                          <a:ea typeface="微軟正黑體" panose="020B0604030504040204" pitchFamily="34" charset="-120"/>
                        </a:rPr>
                        <a:t>12:00~13:30</a:t>
                      </a:r>
                      <a:endParaRPr lang="zh-TW" altLang="en-US" sz="1400" b="0" i="0" dirty="0">
                        <a:solidFill>
                          <a:schemeClr val="tx1"/>
                        </a:solidFill>
                        <a:latin typeface="微軟正黑體" panose="020B0604030504040204" pitchFamily="34" charset="-120"/>
                        <a:ea typeface="微軟正黑體" panose="020B0604030504040204" pitchFamily="34" charset="-120"/>
                      </a:endParaRPr>
                    </a:p>
                  </a:txBody>
                  <a:tcPr anchor="ctr"/>
                </a:tc>
                <a:tc gridSpan="2">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zh-TW" altLang="en-US" sz="1400" baseline="0" dirty="0" smtClean="0">
                          <a:solidFill>
                            <a:schemeClr val="tx1"/>
                          </a:solidFill>
                          <a:latin typeface="微軟正黑體" panose="020B0604030504040204" pitchFamily="34" charset="-120"/>
                          <a:ea typeface="微軟正黑體" panose="020B0604030504040204" pitchFamily="34" charset="-120"/>
                          <a:sym typeface="+mn-lt"/>
                        </a:rPr>
                        <a:t>休息</a:t>
                      </a:r>
                      <a:endParaRPr lang="en-US" altLang="zh-TW" sz="1400" baseline="0" dirty="0" smtClean="0">
                        <a:solidFill>
                          <a:schemeClr val="tx1"/>
                        </a:solidFill>
                        <a:latin typeface="微軟正黑體" panose="020B0604030504040204" pitchFamily="34" charset="-120"/>
                        <a:ea typeface="微軟正黑體" panose="020B0604030504040204" pitchFamily="34" charset="-120"/>
                        <a:sym typeface="+mn-lt"/>
                      </a:endParaRPr>
                    </a:p>
                  </a:txBody>
                  <a:tcPr/>
                </a:tc>
                <a:tc hMerge="1">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endParaRPr lang="zh-TW" altLang="zh-TW" sz="1600" kern="1200" dirty="0" smtClean="0">
                        <a:solidFill>
                          <a:schemeClr val="tx1"/>
                        </a:solidFill>
                        <a:effectLst/>
                        <a:latin typeface="微軟正黑體" panose="020B0604030504040204" pitchFamily="34" charset="-120"/>
                        <a:ea typeface="微軟正黑體" panose="020B0604030504040204" pitchFamily="34" charset="-120"/>
                        <a:cs typeface="+mn-ea"/>
                        <a:sym typeface="+mn-lt"/>
                      </a:endParaRPr>
                    </a:p>
                  </a:txBody>
                  <a:tcPr/>
                </a:tc>
                <a:extLst>
                  <a:ext uri="{0D108BD9-81ED-4DB2-BD59-A6C34878D82A}">
                    <a16:rowId xmlns="" xmlns:a16="http://schemas.microsoft.com/office/drawing/2014/main" val="10004"/>
                  </a:ext>
                </a:extLst>
              </a:tr>
              <a:tr h="1740028">
                <a:tc>
                  <a:txBody>
                    <a:bodyPr/>
                    <a:lstStyle/>
                    <a:p>
                      <a:pPr algn="ctr">
                        <a:lnSpc>
                          <a:spcPct val="150000"/>
                        </a:lnSpc>
                      </a:pPr>
                      <a:r>
                        <a:rPr lang="en-US" altLang="zh-TW" sz="1400" dirty="0" smtClean="0">
                          <a:latin typeface="微軟正黑體" panose="020B0604030504040204" pitchFamily="34" charset="-120"/>
                          <a:ea typeface="微軟正黑體" panose="020B0604030504040204" pitchFamily="34" charset="-120"/>
                        </a:rPr>
                        <a:t>13:30~16:30</a:t>
                      </a:r>
                      <a:endParaRPr lang="zh-TW" altLang="en-US" sz="1400" b="1" i="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algn="l">
                        <a:lnSpc>
                          <a:spcPct val="150000"/>
                        </a:lnSpc>
                      </a:pPr>
                      <a:r>
                        <a:rPr lang="zh-TW" altLang="en-US" sz="1400" b="1" dirty="0" smtClean="0">
                          <a:latin typeface="微軟正黑體" panose="020B0604030504040204" pitchFamily="34" charset="-120"/>
                          <a:ea typeface="微軟正黑體" panose="020B0604030504040204" pitchFamily="34" charset="-120"/>
                        </a:rPr>
                        <a:t>和青春</a:t>
                      </a:r>
                      <a:r>
                        <a:rPr lang="en-US" altLang="zh-TW" sz="1400" b="1" dirty="0" smtClean="0">
                          <a:latin typeface="微軟正黑體" panose="020B0604030504040204" pitchFamily="34" charset="-120"/>
                          <a:ea typeface="微軟正黑體" panose="020B0604030504040204" pitchFamily="34" charset="-120"/>
                        </a:rPr>
                        <a:t>say goodbye</a:t>
                      </a:r>
                      <a:r>
                        <a:rPr lang="zh-TW" altLang="en-US" sz="1400" b="1" dirty="0" smtClean="0">
                          <a:latin typeface="微軟正黑體" panose="020B0604030504040204" pitchFamily="34" charset="-120"/>
                          <a:ea typeface="微軟正黑體" panose="020B0604030504040204" pitchFamily="34" charset="-120"/>
                        </a:rPr>
                        <a:t>！？</a:t>
                      </a:r>
                      <a:r>
                        <a:rPr lang="en-US" altLang="zh-TW" sz="1400" b="1" dirty="0" smtClean="0">
                          <a:latin typeface="微軟正黑體" panose="020B0604030504040204" pitchFamily="34" charset="-120"/>
                          <a:ea typeface="微軟正黑體" panose="020B0604030504040204" pitchFamily="34" charset="-120"/>
                        </a:rPr>
                        <a:t>--</a:t>
                      </a:r>
                      <a:r>
                        <a:rPr lang="zh-TW" altLang="en-US" sz="1400" b="1" dirty="0" smtClean="0">
                          <a:latin typeface="微軟正黑體" panose="020B0604030504040204" pitchFamily="34" charset="-120"/>
                          <a:ea typeface="微軟正黑體" panose="020B0604030504040204" pitchFamily="34" charset="-120"/>
                        </a:rPr>
                        <a:t>青少年父母轉大人之探討與輔導</a:t>
                      </a:r>
                      <a:endParaRPr lang="en-US" altLang="zh-TW" sz="1400" b="1" dirty="0" smtClean="0">
                        <a:latin typeface="微軟正黑體" panose="020B0604030504040204" pitchFamily="34" charset="-120"/>
                        <a:ea typeface="微軟正黑體" panose="020B0604030504040204" pitchFamily="34" charset="-120"/>
                      </a:endParaRPr>
                    </a:p>
                    <a:p>
                      <a:pPr algn="ctr">
                        <a:lnSpc>
                          <a:spcPct val="150000"/>
                        </a:lnSpc>
                      </a:pPr>
                      <a:r>
                        <a:rPr lang="zh-TW" altLang="en-US" sz="1400" dirty="0" smtClean="0">
                          <a:solidFill>
                            <a:schemeClr val="tx1"/>
                          </a:solidFill>
                          <a:latin typeface="微軟正黑體" panose="020B0604030504040204" pitchFamily="34" charset="-120"/>
                          <a:ea typeface="微軟正黑體" panose="020B0604030504040204" pitchFamily="34" charset="-120"/>
                        </a:rPr>
                        <a:t>勵馨基金會社工諮商部</a:t>
                      </a:r>
                    </a:p>
                    <a:p>
                      <a:pPr algn="ctr">
                        <a:lnSpc>
                          <a:spcPct val="150000"/>
                        </a:lnSpc>
                      </a:pPr>
                      <a:r>
                        <a:rPr lang="zh-TW" altLang="en-US" sz="1600" dirty="0" smtClean="0">
                          <a:solidFill>
                            <a:schemeClr val="tx1"/>
                          </a:solidFill>
                          <a:latin typeface="微軟正黑體" panose="020B0604030504040204" pitchFamily="34" charset="-120"/>
                          <a:ea typeface="微軟正黑體" panose="020B0604030504040204" pitchFamily="34" charset="-120"/>
                        </a:rPr>
                        <a:t>曹宜蓁老師</a:t>
                      </a:r>
                    </a:p>
                  </a:txBody>
                  <a:tcPr/>
                </a:tc>
                <a:tc>
                  <a:txBody>
                    <a:bodyPr/>
                    <a:lstStyle/>
                    <a:p>
                      <a:pPr marL="0" marR="0" indent="0" algn="l" defTabSz="685800" rtl="0" eaLnBrk="1" fontAlgn="auto" latinLnBrk="0" hangingPunct="1">
                        <a:lnSpc>
                          <a:spcPct val="150000"/>
                        </a:lnSpc>
                        <a:spcBef>
                          <a:spcPts val="0"/>
                        </a:spcBef>
                        <a:spcAft>
                          <a:spcPts val="0"/>
                        </a:spcAft>
                        <a:buClrTx/>
                        <a:buSzTx/>
                        <a:buFontTx/>
                        <a:buNone/>
                        <a:tabLst/>
                        <a:defRPr/>
                      </a:pPr>
                      <a:r>
                        <a:rPr lang="zh-TW" altLang="en-US" sz="1400" b="1" dirty="0" smtClean="0">
                          <a:latin typeface="微軟正黑體" panose="020B0604030504040204" pitchFamily="34" charset="-120"/>
                          <a:ea typeface="微軟正黑體" panose="020B0604030504040204" pitchFamily="34" charset="-120"/>
                        </a:rPr>
                        <a:t>幸福升等的秘訣</a:t>
                      </a:r>
                      <a:r>
                        <a:rPr lang="en-US" altLang="zh-TW" sz="1400" b="1" dirty="0" smtClean="0">
                          <a:latin typeface="微軟正黑體" panose="020B0604030504040204" pitchFamily="34" charset="-120"/>
                          <a:ea typeface="微軟正黑體" panose="020B0604030504040204" pitchFamily="34" charset="-120"/>
                        </a:rPr>
                        <a:t>~</a:t>
                      </a:r>
                      <a:r>
                        <a:rPr lang="zh-TW" altLang="en-US" sz="1400" b="1" dirty="0" smtClean="0">
                          <a:latin typeface="微軟正黑體" panose="020B0604030504040204" pitchFamily="34" charset="-120"/>
                          <a:ea typeface="微軟正黑體" panose="020B0604030504040204" pitchFamily="34" charset="-120"/>
                        </a:rPr>
                        <a:t>少男少女們的兩性教育 </a:t>
                      </a:r>
                      <a:endParaRPr lang="en-US" altLang="zh-TW" sz="1400" b="1" dirty="0" smtClean="0">
                        <a:latin typeface="微軟正黑體" panose="020B0604030504040204" pitchFamily="34" charset="-120"/>
                        <a:ea typeface="微軟正黑體" panose="020B0604030504040204" pitchFamily="34" charset="-120"/>
                      </a:endParaRPr>
                    </a:p>
                    <a:p>
                      <a:pPr algn="ctr">
                        <a:lnSpc>
                          <a:spcPct val="150000"/>
                        </a:lnSpc>
                      </a:pPr>
                      <a:r>
                        <a:rPr lang="zh-TW" altLang="en-US" sz="1400" dirty="0" smtClean="0">
                          <a:latin typeface="微軟正黑體" panose="020B0604030504040204" pitchFamily="34" charset="-120"/>
                          <a:ea typeface="微軟正黑體" panose="020B0604030504040204" pitchFamily="34" charset="-120"/>
                        </a:rPr>
                        <a:t>芸光兒童與青少年性諮商中心</a:t>
                      </a:r>
                    </a:p>
                    <a:p>
                      <a:pPr algn="ctr">
                        <a:lnSpc>
                          <a:spcPct val="150000"/>
                        </a:lnSpc>
                      </a:pPr>
                      <a:r>
                        <a:rPr lang="zh-TW" altLang="en-US" sz="1600" dirty="0" smtClean="0">
                          <a:latin typeface="微軟正黑體" panose="020B0604030504040204" pitchFamily="34" charset="-120"/>
                          <a:ea typeface="微軟正黑體" panose="020B0604030504040204" pitchFamily="34" charset="-120"/>
                        </a:rPr>
                        <a:t>王嘉琪老師</a:t>
                      </a:r>
                      <a:endParaRPr lang="zh-TW" altLang="en-US" sz="1600" dirty="0" smtClean="0">
                        <a:solidFill>
                          <a:schemeClr val="tx1"/>
                        </a:solidFill>
                        <a:latin typeface="微軟正黑體" panose="020B0604030504040204" pitchFamily="34" charset="-120"/>
                        <a:ea typeface="微軟正黑體" panose="020B0604030504040204" pitchFamily="34" charset="-120"/>
                      </a:endParaRPr>
                    </a:p>
                  </a:txBody>
                  <a:tcPr/>
                </a:tc>
                <a:extLst>
                  <a:ext uri="{0D108BD9-81ED-4DB2-BD59-A6C34878D82A}">
                    <a16:rowId xmlns="" xmlns:a16="http://schemas.microsoft.com/office/drawing/2014/main" val="2621972290"/>
                  </a:ext>
                </a:extLst>
              </a:tr>
            </a:tbl>
          </a:graphicData>
        </a:graphic>
      </p:graphicFrame>
      <p:sp>
        <p:nvSpPr>
          <p:cNvPr id="2" name="投影片編號版面配置區 1"/>
          <p:cNvSpPr>
            <a:spLocks noGrp="1"/>
          </p:cNvSpPr>
          <p:nvPr>
            <p:ph type="sldNum" sz="quarter" idx="12"/>
          </p:nvPr>
        </p:nvSpPr>
        <p:spPr/>
        <p:txBody>
          <a:bodyPr/>
          <a:lstStyle/>
          <a:p>
            <a:fld id="{6C0E2A47-D91B-4786-8510-4C197C67B24E}" type="slidenum">
              <a:rPr lang="zh-TW" altLang="en-US" smtClean="0"/>
              <a:pPr/>
              <a:t>4</a:t>
            </a:fld>
            <a:endParaRPr lang="zh-TW" altLang="en-US"/>
          </a:p>
        </p:txBody>
      </p:sp>
    </p:spTree>
    <p:extLst>
      <p:ext uri="{BB962C8B-B14F-4D97-AF65-F5344CB8AC3E}">
        <p14:creationId xmlns:p14="http://schemas.microsoft.com/office/powerpoint/2010/main" val="693697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790387483"/>
              </p:ext>
            </p:extLst>
          </p:nvPr>
        </p:nvGraphicFramePr>
        <p:xfrm>
          <a:off x="276551" y="2521082"/>
          <a:ext cx="6304897" cy="5125976"/>
        </p:xfrm>
        <a:graphic>
          <a:graphicData uri="http://schemas.openxmlformats.org/drawingml/2006/table">
            <a:tbl>
              <a:tblPr firstRow="1" bandRow="1">
                <a:tableStyleId>{5940675A-B579-460E-94D1-54222C63F5DA}</a:tableStyleId>
              </a:tblPr>
              <a:tblGrid>
                <a:gridCol w="1250697">
                  <a:extLst>
                    <a:ext uri="{9D8B030D-6E8A-4147-A177-3AD203B41FA5}">
                      <a16:colId xmlns="" xmlns:a16="http://schemas.microsoft.com/office/drawing/2014/main" val="1555334261"/>
                    </a:ext>
                  </a:extLst>
                </a:gridCol>
                <a:gridCol w="2527100">
                  <a:extLst>
                    <a:ext uri="{9D8B030D-6E8A-4147-A177-3AD203B41FA5}">
                      <a16:colId xmlns="" xmlns:a16="http://schemas.microsoft.com/office/drawing/2014/main" val="671114184"/>
                    </a:ext>
                  </a:extLst>
                </a:gridCol>
                <a:gridCol w="2527100">
                  <a:extLst>
                    <a:ext uri="{9D8B030D-6E8A-4147-A177-3AD203B41FA5}">
                      <a16:colId xmlns="" xmlns:a16="http://schemas.microsoft.com/office/drawing/2014/main" val="387622675"/>
                    </a:ext>
                  </a:extLst>
                </a:gridCol>
              </a:tblGrid>
              <a:tr h="399304">
                <a:tc>
                  <a:txBody>
                    <a:bodyPr/>
                    <a:lstStyle/>
                    <a:p>
                      <a:pPr algn="ctr">
                        <a:lnSpc>
                          <a:spcPct val="150000"/>
                        </a:lnSpc>
                      </a:pPr>
                      <a:r>
                        <a:rPr lang="zh-TW" altLang="en-US" sz="1400" b="1" dirty="0" smtClean="0">
                          <a:latin typeface="微軟正黑體" panose="020B0604030504040204" pitchFamily="34" charset="-120"/>
                          <a:ea typeface="微軟正黑體" panose="020B0604030504040204" pitchFamily="34" charset="-120"/>
                        </a:rPr>
                        <a:t>場次</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tc>
                <a:tc gridSpan="2">
                  <a:txBody>
                    <a:bodyPr/>
                    <a:lstStyle/>
                    <a:p>
                      <a:pPr algn="ctr">
                        <a:lnSpc>
                          <a:spcPct val="150000"/>
                        </a:lnSpc>
                      </a:pPr>
                      <a:r>
                        <a:rPr lang="zh-TW" altLang="en-US" sz="1400" b="1" dirty="0" smtClean="0">
                          <a:latin typeface="微軟正黑體" panose="020B0604030504040204" pitchFamily="34" charset="-120"/>
                          <a:ea typeface="微軟正黑體" panose="020B0604030504040204" pitchFamily="34" charset="-120"/>
                        </a:rPr>
                        <a:t>高雄場次</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tc>
                <a:tc hMerge="1">
                  <a:txBody>
                    <a:bodyPr/>
                    <a:lstStyle/>
                    <a:p>
                      <a:endParaRPr lang="zh-TW" altLang="en-US" dirty="0"/>
                    </a:p>
                  </a:txBody>
                  <a:tcPr/>
                </a:tc>
                <a:extLst>
                  <a:ext uri="{0D108BD9-81ED-4DB2-BD59-A6C34878D82A}">
                    <a16:rowId xmlns="" xmlns:a16="http://schemas.microsoft.com/office/drawing/2014/main" val="1598291375"/>
                  </a:ext>
                </a:extLst>
              </a:tr>
              <a:tr h="399304">
                <a:tc>
                  <a:txBody>
                    <a:bodyPr/>
                    <a:lstStyle/>
                    <a:p>
                      <a:pPr algn="ctr">
                        <a:lnSpc>
                          <a:spcPct val="150000"/>
                        </a:lnSpc>
                      </a:pPr>
                      <a:r>
                        <a:rPr lang="zh-TW" altLang="en-US" sz="1400" dirty="0" smtClean="0">
                          <a:latin typeface="微軟正黑體" panose="020B0604030504040204" pitchFamily="34" charset="-120"/>
                          <a:ea typeface="微軟正黑體" panose="020B0604030504040204" pitchFamily="34" charset="-120"/>
                        </a:rPr>
                        <a:t>日期</a:t>
                      </a:r>
                      <a:endParaRPr lang="zh-TW" altLang="en-US" sz="1400" b="1" i="0" dirty="0">
                        <a:solidFill>
                          <a:schemeClr val="tx1"/>
                        </a:solidFill>
                        <a:latin typeface="微軟正黑體" panose="020B0604030504040204" pitchFamily="34" charset="-120"/>
                        <a:ea typeface="微軟正黑體" panose="020B0604030504040204" pitchFamily="34" charset="-120"/>
                      </a:endParaRPr>
                    </a:p>
                  </a:txBody>
                  <a:tcPr/>
                </a:tc>
                <a:tc>
                  <a:txBody>
                    <a:bodyPr/>
                    <a:lstStyle/>
                    <a:p>
                      <a:pPr algn="ctr">
                        <a:lnSpc>
                          <a:spcPct val="150000"/>
                        </a:lnSpc>
                      </a:pPr>
                      <a:r>
                        <a:rPr lang="en-US" altLang="zh-TW" sz="1400" dirty="0" smtClean="0">
                          <a:latin typeface="微軟正黑體" panose="020B0604030504040204" pitchFamily="34" charset="-120"/>
                          <a:ea typeface="微軟正黑體" panose="020B0604030504040204" pitchFamily="34" charset="-120"/>
                        </a:rPr>
                        <a:t>5/16(</a:t>
                      </a:r>
                      <a:r>
                        <a:rPr lang="zh-TW" altLang="en-US" sz="1400" dirty="0" smtClean="0">
                          <a:latin typeface="微軟正黑體" panose="020B0604030504040204" pitchFamily="34" charset="-120"/>
                          <a:ea typeface="微軟正黑體" panose="020B0604030504040204" pitchFamily="34" charset="-120"/>
                        </a:rPr>
                        <a:t>四</a:t>
                      </a:r>
                      <a:r>
                        <a:rPr lang="en-US" altLang="zh-TW" sz="1400" dirty="0" smtClean="0">
                          <a:latin typeface="微軟正黑體" panose="020B0604030504040204" pitchFamily="34" charset="-120"/>
                          <a:ea typeface="微軟正黑體" panose="020B0604030504040204" pitchFamily="34" charset="-120"/>
                        </a:rPr>
                        <a:t>)</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tc>
                <a:tc>
                  <a:txBody>
                    <a:bodyPr/>
                    <a:lstStyle/>
                    <a:p>
                      <a:pPr algn="ctr">
                        <a:lnSpc>
                          <a:spcPct val="150000"/>
                        </a:lnSpc>
                      </a:pPr>
                      <a:r>
                        <a:rPr lang="en-US" altLang="zh-TW" sz="1400" dirty="0" smtClean="0">
                          <a:latin typeface="微軟正黑體" panose="020B0604030504040204" pitchFamily="34" charset="-120"/>
                          <a:ea typeface="微軟正黑體" panose="020B0604030504040204" pitchFamily="34" charset="-120"/>
                        </a:rPr>
                        <a:t>5/17(</a:t>
                      </a:r>
                      <a:r>
                        <a:rPr lang="zh-TW" altLang="en-US" sz="1400" dirty="0" smtClean="0">
                          <a:latin typeface="微軟正黑體" panose="020B0604030504040204" pitchFamily="34" charset="-120"/>
                          <a:ea typeface="微軟正黑體" panose="020B0604030504040204" pitchFamily="34" charset="-120"/>
                        </a:rPr>
                        <a:t>五</a:t>
                      </a:r>
                      <a:r>
                        <a:rPr lang="en-US" altLang="zh-TW" sz="1400" dirty="0" smtClean="0">
                          <a:latin typeface="微軟正黑體" panose="020B0604030504040204" pitchFamily="34" charset="-120"/>
                          <a:ea typeface="微軟正黑體" panose="020B0604030504040204" pitchFamily="34" charset="-120"/>
                        </a:rPr>
                        <a:t>)</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tc>
                <a:extLst>
                  <a:ext uri="{0D108BD9-81ED-4DB2-BD59-A6C34878D82A}">
                    <a16:rowId xmlns="" xmlns:a16="http://schemas.microsoft.com/office/drawing/2014/main" val="473954558"/>
                  </a:ext>
                </a:extLst>
              </a:tr>
              <a:tr h="399304">
                <a:tc>
                  <a:txBody>
                    <a:bodyPr/>
                    <a:lstStyle/>
                    <a:p>
                      <a:pPr algn="ctr">
                        <a:lnSpc>
                          <a:spcPct val="150000"/>
                        </a:lnSpc>
                      </a:pPr>
                      <a:r>
                        <a:rPr lang="en-US" altLang="zh-TW" sz="1400" b="0" i="0" dirty="0" smtClean="0">
                          <a:solidFill>
                            <a:schemeClr val="tx1"/>
                          </a:solidFill>
                          <a:latin typeface="微軟正黑體" panose="020B0604030504040204" pitchFamily="34" charset="-120"/>
                          <a:ea typeface="微軟正黑體" panose="020B0604030504040204" pitchFamily="34" charset="-120"/>
                        </a:rPr>
                        <a:t>08:30~09:00</a:t>
                      </a:r>
                      <a:endParaRPr lang="zh-TW" altLang="en-US" sz="1400" b="0" i="0" dirty="0">
                        <a:solidFill>
                          <a:schemeClr val="tx1"/>
                        </a:solidFill>
                        <a:latin typeface="微軟正黑體" panose="020B0604030504040204" pitchFamily="34" charset="-120"/>
                        <a:ea typeface="微軟正黑體" panose="020B0604030504040204" pitchFamily="34" charset="-120"/>
                      </a:endParaRPr>
                    </a:p>
                  </a:txBody>
                  <a:tcPr/>
                </a:tc>
                <a:tc gridSpan="2">
                  <a:txBody>
                    <a:bodyPr/>
                    <a:lstStyle/>
                    <a:p>
                      <a:pPr algn="ctr">
                        <a:lnSpc>
                          <a:spcPct val="150000"/>
                        </a:lnSpc>
                      </a:pPr>
                      <a:r>
                        <a:rPr lang="zh-TW" altLang="en-US" sz="1400" dirty="0" smtClean="0">
                          <a:solidFill>
                            <a:schemeClr val="tx1"/>
                          </a:solidFill>
                          <a:latin typeface="微軟正黑體" panose="020B0604030504040204" pitchFamily="34" charset="-120"/>
                          <a:ea typeface="微軟正黑體" panose="020B0604030504040204" pitchFamily="34" charset="-120"/>
                        </a:rPr>
                        <a:t>報到</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tc>
                <a:tc hMerge="1">
                  <a:txBody>
                    <a:bodyPr/>
                    <a:lstStyle/>
                    <a:p>
                      <a:pPr algn="ctr">
                        <a:lnSpc>
                          <a:spcPct val="150000"/>
                        </a:lnSpc>
                      </a:pP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a:tc>
                <a:extLst>
                  <a:ext uri="{0D108BD9-81ED-4DB2-BD59-A6C34878D82A}">
                    <a16:rowId xmlns="" xmlns:a16="http://schemas.microsoft.com/office/drawing/2014/main" val="10002"/>
                  </a:ext>
                </a:extLst>
              </a:tr>
              <a:tr h="1740028">
                <a:tc>
                  <a:txBody>
                    <a:bodyPr/>
                    <a:lstStyle/>
                    <a:p>
                      <a:pPr algn="ctr">
                        <a:lnSpc>
                          <a:spcPct val="150000"/>
                        </a:lnSpc>
                      </a:pPr>
                      <a:r>
                        <a:rPr lang="en-US" altLang="zh-TW" sz="1400" dirty="0" smtClean="0">
                          <a:latin typeface="微軟正黑體" panose="020B0604030504040204" pitchFamily="34" charset="-120"/>
                          <a:ea typeface="微軟正黑體" panose="020B0604030504040204" pitchFamily="34" charset="-120"/>
                        </a:rPr>
                        <a:t>09:00~12:00</a:t>
                      </a:r>
                      <a:endParaRPr lang="zh-TW" altLang="en-US" sz="1400" b="1" i="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marL="0" marR="0" indent="0" algn="l" defTabSz="685800" rtl="0" eaLnBrk="1" fontAlgn="auto" latinLnBrk="0" hangingPunct="1">
                        <a:lnSpc>
                          <a:spcPct val="150000"/>
                        </a:lnSpc>
                        <a:spcBef>
                          <a:spcPts val="0"/>
                        </a:spcBef>
                        <a:spcAft>
                          <a:spcPts val="0"/>
                        </a:spcAft>
                        <a:buClrTx/>
                        <a:buSzTx/>
                        <a:buFontTx/>
                        <a:buNone/>
                        <a:tabLst/>
                        <a:defRPr/>
                      </a:pPr>
                      <a:r>
                        <a:rPr lang="zh-TW" altLang="en-US" sz="1400" b="1" dirty="0" smtClean="0">
                          <a:latin typeface="微軟正黑體" panose="020B0604030504040204" pitchFamily="34" charset="-120"/>
                          <a:ea typeface="微軟正黑體" panose="020B0604030504040204" pitchFamily="34" charset="-120"/>
                          <a:sym typeface="+mn-lt"/>
                        </a:rPr>
                        <a:t>未成年懷孕的身心狀態與懷孕歷程個案經驗說明</a:t>
                      </a:r>
                    </a:p>
                    <a:p>
                      <a:pPr marL="0" marR="0" lvl="0" indent="0" algn="ctr" defTabSz="457200" rtl="0" eaLnBrk="1" fontAlgn="auto" latinLnBrk="0" hangingPunct="1">
                        <a:lnSpc>
                          <a:spcPct val="150000"/>
                        </a:lnSpc>
                        <a:spcBef>
                          <a:spcPts val="0"/>
                        </a:spcBef>
                        <a:spcAft>
                          <a:spcPts val="0"/>
                        </a:spcAft>
                        <a:buClrTx/>
                        <a:buSzTx/>
                        <a:buFontTx/>
                        <a:buNone/>
                        <a:tabLst/>
                        <a:defRPr/>
                      </a:pPr>
                      <a:r>
                        <a:rPr lang="zh-TW" altLang="en-US" sz="1400" dirty="0" smtClean="0">
                          <a:solidFill>
                            <a:schemeClr val="tx1">
                              <a:lumMod val="95000"/>
                              <a:lumOff val="5000"/>
                            </a:schemeClr>
                          </a:solidFill>
                          <a:latin typeface="微軟正黑體" panose="020B0604030504040204" pitchFamily="34" charset="-120"/>
                          <a:ea typeface="微軟正黑體" panose="020B0604030504040204" pitchFamily="34" charset="-120"/>
                          <a:sym typeface="+mn-lt"/>
                        </a:rPr>
                        <a:t>高雄醫學大學附設醫院婦產部</a:t>
                      </a:r>
                      <a:r>
                        <a:rPr lang="zh-TW" altLang="en-US" sz="1600" dirty="0" smtClean="0">
                          <a:solidFill>
                            <a:schemeClr val="tx1">
                              <a:lumMod val="95000"/>
                              <a:lumOff val="5000"/>
                            </a:schemeClr>
                          </a:solidFill>
                          <a:latin typeface="微軟正黑體" panose="020B0604030504040204" pitchFamily="34" charset="-120"/>
                          <a:ea typeface="微軟正黑體" panose="020B0604030504040204" pitchFamily="34" charset="-120"/>
                          <a:sym typeface="+mn-lt"/>
                        </a:rPr>
                        <a:t>莊蕙瑜主治醫師</a:t>
                      </a:r>
                    </a:p>
                  </a:txBody>
                  <a:tcPr/>
                </a:tc>
                <a:tc>
                  <a:txBody>
                    <a:bodyPr/>
                    <a:lstStyle/>
                    <a:p>
                      <a:pPr algn="l">
                        <a:lnSpc>
                          <a:spcPct val="150000"/>
                        </a:lnSpc>
                      </a:pPr>
                      <a:r>
                        <a:rPr lang="zh-TW" altLang="en-US" sz="1400" b="1" dirty="0" smtClean="0">
                          <a:latin typeface="微軟正黑體" panose="020B0604030504040204" pitchFamily="34" charset="-120"/>
                          <a:ea typeface="微軟正黑體" panose="020B0604030504040204" pitchFamily="34" charset="-120"/>
                        </a:rPr>
                        <a:t>我們一起陪你們走過</a:t>
                      </a:r>
                      <a:r>
                        <a:rPr lang="en-US" altLang="zh-TW" sz="1400" b="1" dirty="0" smtClean="0">
                          <a:latin typeface="微軟正黑體" panose="020B0604030504040204" pitchFamily="34" charset="-120"/>
                          <a:ea typeface="微軟正黑體" panose="020B0604030504040204" pitchFamily="34" charset="-120"/>
                        </a:rPr>
                        <a:t>~</a:t>
                      </a:r>
                      <a:r>
                        <a:rPr lang="zh-TW" altLang="en-US" sz="1400" b="1" dirty="0" smtClean="0">
                          <a:latin typeface="微軟正黑體" panose="020B0604030504040204" pitchFamily="34" charset="-120"/>
                          <a:ea typeface="微軟正黑體" panose="020B0604030504040204" pitchFamily="34" charset="-120"/>
                        </a:rPr>
                        <a:t>未成年懷孕的相關資源</a:t>
                      </a:r>
                      <a:endParaRPr lang="en-US" altLang="zh-TW" sz="1400" b="1" dirty="0" smtClean="0">
                        <a:latin typeface="微軟正黑體" panose="020B0604030504040204" pitchFamily="34" charset="-120"/>
                        <a:ea typeface="微軟正黑體" panose="020B0604030504040204" pitchFamily="34" charset="-120"/>
                      </a:endParaRPr>
                    </a:p>
                    <a:p>
                      <a:pPr marL="0" marR="0" lvl="0" indent="0" algn="ctr" defTabSz="457200" rtl="0" eaLnBrk="1" fontAlgn="auto" latinLnBrk="0" hangingPunct="1">
                        <a:lnSpc>
                          <a:spcPct val="150000"/>
                        </a:lnSpc>
                        <a:spcBef>
                          <a:spcPts val="0"/>
                        </a:spcBef>
                        <a:spcAft>
                          <a:spcPts val="0"/>
                        </a:spcAft>
                        <a:buClrTx/>
                        <a:buSzTx/>
                        <a:buFontTx/>
                        <a:buNone/>
                        <a:tabLst/>
                        <a:defRPr/>
                      </a:pPr>
                      <a:r>
                        <a:rPr lang="zh-TW" altLang="en-US" sz="1400" dirty="0" smtClean="0">
                          <a:solidFill>
                            <a:schemeClr val="tx1"/>
                          </a:solidFill>
                          <a:latin typeface="微軟正黑體" panose="020B0604030504040204" pitchFamily="34" charset="-120"/>
                          <a:ea typeface="微軟正黑體" panose="020B0604030504040204" pitchFamily="34" charset="-120"/>
                          <a:sym typeface="+mn-lt"/>
                        </a:rPr>
                        <a:t>勵馨基金會台北分事務所</a:t>
                      </a:r>
                    </a:p>
                    <a:p>
                      <a:pPr marL="0" marR="0" lvl="0" indent="0" algn="ctr" defTabSz="457200" rtl="0" eaLnBrk="1" fontAlgn="auto" latinLnBrk="0" hangingPunct="1">
                        <a:lnSpc>
                          <a:spcPct val="150000"/>
                        </a:lnSpc>
                        <a:spcBef>
                          <a:spcPts val="0"/>
                        </a:spcBef>
                        <a:spcAft>
                          <a:spcPts val="0"/>
                        </a:spcAft>
                        <a:buClrTx/>
                        <a:buSzTx/>
                        <a:buFontTx/>
                        <a:buNone/>
                        <a:tabLst/>
                        <a:defRPr/>
                      </a:pPr>
                      <a:r>
                        <a:rPr lang="zh-TW" altLang="en-US" sz="1600" dirty="0" smtClean="0">
                          <a:solidFill>
                            <a:schemeClr val="tx1"/>
                          </a:solidFill>
                          <a:latin typeface="微軟正黑體" panose="020B0604030504040204" pitchFamily="34" charset="-120"/>
                          <a:ea typeface="微軟正黑體" panose="020B0604030504040204" pitchFamily="34" charset="-120"/>
                          <a:sym typeface="+mn-lt"/>
                        </a:rPr>
                        <a:t>王淑芬老師</a:t>
                      </a:r>
                    </a:p>
                  </a:txBody>
                  <a:tcPr/>
                </a:tc>
                <a:extLst>
                  <a:ext uri="{0D108BD9-81ED-4DB2-BD59-A6C34878D82A}">
                    <a16:rowId xmlns="" xmlns:a16="http://schemas.microsoft.com/office/drawing/2014/main" val="2372889088"/>
                  </a:ext>
                </a:extLst>
              </a:tr>
              <a:tr h="410400">
                <a:tc>
                  <a:txBody>
                    <a:bodyPr/>
                    <a:lstStyle/>
                    <a:p>
                      <a:pPr algn="ctr">
                        <a:lnSpc>
                          <a:spcPct val="150000"/>
                        </a:lnSpc>
                      </a:pPr>
                      <a:r>
                        <a:rPr lang="en-US" altLang="zh-TW" sz="1400" b="0" i="0" dirty="0" smtClean="0">
                          <a:solidFill>
                            <a:schemeClr val="tx1"/>
                          </a:solidFill>
                          <a:latin typeface="微軟正黑體" panose="020B0604030504040204" pitchFamily="34" charset="-120"/>
                          <a:ea typeface="微軟正黑體" panose="020B0604030504040204" pitchFamily="34" charset="-120"/>
                        </a:rPr>
                        <a:t>12:00~13:30</a:t>
                      </a:r>
                      <a:endParaRPr lang="zh-TW" altLang="en-US" sz="1400" b="0" i="0" dirty="0">
                        <a:solidFill>
                          <a:schemeClr val="tx1"/>
                        </a:solidFill>
                        <a:latin typeface="微軟正黑體" panose="020B0604030504040204" pitchFamily="34" charset="-120"/>
                        <a:ea typeface="微軟正黑體" panose="020B0604030504040204" pitchFamily="34" charset="-120"/>
                      </a:endParaRPr>
                    </a:p>
                  </a:txBody>
                  <a:tcPr anchor="ctr"/>
                </a:tc>
                <a:tc gridSpan="2">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zh-TW" altLang="en-US" sz="1400" baseline="0" dirty="0" smtClean="0">
                          <a:solidFill>
                            <a:schemeClr val="tx1"/>
                          </a:solidFill>
                          <a:latin typeface="微軟正黑體" panose="020B0604030504040204" pitchFamily="34" charset="-120"/>
                          <a:ea typeface="微軟正黑體" panose="020B0604030504040204" pitchFamily="34" charset="-120"/>
                          <a:sym typeface="+mn-lt"/>
                        </a:rPr>
                        <a:t>休息</a:t>
                      </a:r>
                      <a:endParaRPr lang="en-US" altLang="zh-TW" sz="1400" baseline="0" dirty="0" smtClean="0">
                        <a:solidFill>
                          <a:schemeClr val="tx1"/>
                        </a:solidFill>
                        <a:latin typeface="微軟正黑體" panose="020B0604030504040204" pitchFamily="34" charset="-120"/>
                        <a:ea typeface="微軟正黑體" panose="020B0604030504040204" pitchFamily="34" charset="-120"/>
                        <a:sym typeface="+mn-lt"/>
                      </a:endParaRPr>
                    </a:p>
                  </a:txBody>
                  <a:tcPr/>
                </a:tc>
                <a:tc hMerge="1">
                  <a:txBody>
                    <a:bodyPr/>
                    <a:lstStyle/>
                    <a:p>
                      <a:pPr marL="0" marR="0" lvl="0" indent="0" algn="ctr" defTabSz="457200" rtl="0" eaLnBrk="1" fontAlgn="auto" latinLnBrk="0" hangingPunct="1">
                        <a:lnSpc>
                          <a:spcPct val="150000"/>
                        </a:lnSpc>
                        <a:spcBef>
                          <a:spcPts val="0"/>
                        </a:spcBef>
                        <a:spcAft>
                          <a:spcPts val="0"/>
                        </a:spcAft>
                        <a:buClrTx/>
                        <a:buSzTx/>
                        <a:buFontTx/>
                        <a:buNone/>
                        <a:tabLst/>
                        <a:defRPr/>
                      </a:pPr>
                      <a:endParaRPr lang="zh-TW" altLang="zh-TW" sz="1600" kern="1200" dirty="0" smtClean="0">
                        <a:solidFill>
                          <a:schemeClr val="tx1"/>
                        </a:solidFill>
                        <a:effectLst/>
                        <a:latin typeface="微軟正黑體" panose="020B0604030504040204" pitchFamily="34" charset="-120"/>
                        <a:ea typeface="微軟正黑體" panose="020B0604030504040204" pitchFamily="34" charset="-120"/>
                        <a:cs typeface="+mn-ea"/>
                        <a:sym typeface="+mn-lt"/>
                      </a:endParaRPr>
                    </a:p>
                  </a:txBody>
                  <a:tcPr/>
                </a:tc>
                <a:extLst>
                  <a:ext uri="{0D108BD9-81ED-4DB2-BD59-A6C34878D82A}">
                    <a16:rowId xmlns="" xmlns:a16="http://schemas.microsoft.com/office/drawing/2014/main" val="10004"/>
                  </a:ext>
                </a:extLst>
              </a:tr>
              <a:tr h="1740028">
                <a:tc>
                  <a:txBody>
                    <a:bodyPr/>
                    <a:lstStyle/>
                    <a:p>
                      <a:pPr algn="ctr">
                        <a:lnSpc>
                          <a:spcPct val="150000"/>
                        </a:lnSpc>
                      </a:pPr>
                      <a:r>
                        <a:rPr lang="en-US" altLang="zh-TW" sz="1400" dirty="0" smtClean="0">
                          <a:latin typeface="微軟正黑體" panose="020B0604030504040204" pitchFamily="34" charset="-120"/>
                          <a:ea typeface="微軟正黑體" panose="020B0604030504040204" pitchFamily="34" charset="-120"/>
                        </a:rPr>
                        <a:t>13:30~16:30</a:t>
                      </a:r>
                      <a:endParaRPr lang="zh-TW" altLang="en-US" sz="1400" b="1" i="0" dirty="0">
                        <a:solidFill>
                          <a:schemeClr val="tx1"/>
                        </a:solidFill>
                        <a:latin typeface="微軟正黑體" panose="020B0604030504040204" pitchFamily="34" charset="-120"/>
                        <a:ea typeface="微軟正黑體" panose="020B0604030504040204" pitchFamily="34" charset="-120"/>
                      </a:endParaRPr>
                    </a:p>
                  </a:txBody>
                  <a:tcPr anchor="ctr"/>
                </a:tc>
                <a:tc>
                  <a:txBody>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zh-TW" altLang="en-US" sz="1400" b="1" dirty="0" smtClean="0">
                          <a:latin typeface="微軟正黑體" panose="020B0604030504040204" pitchFamily="34" charset="-120"/>
                          <a:ea typeface="微軟正黑體" panose="020B0604030504040204" pitchFamily="34" charset="-120"/>
                          <a:sym typeface="+mn-lt"/>
                        </a:rPr>
                        <a:t>和青春</a:t>
                      </a:r>
                      <a:r>
                        <a:rPr lang="en-US" altLang="zh-TW" sz="1400" b="1" dirty="0" smtClean="0">
                          <a:latin typeface="微軟正黑體" panose="020B0604030504040204" pitchFamily="34" charset="-120"/>
                          <a:ea typeface="微軟正黑體" panose="020B0604030504040204" pitchFamily="34" charset="-120"/>
                          <a:sym typeface="+mn-lt"/>
                        </a:rPr>
                        <a:t>say goodbye</a:t>
                      </a:r>
                      <a:r>
                        <a:rPr lang="zh-TW" altLang="en-US" sz="1400" b="1" dirty="0" smtClean="0">
                          <a:latin typeface="微軟正黑體" panose="020B0604030504040204" pitchFamily="34" charset="-120"/>
                          <a:ea typeface="微軟正黑體" panose="020B0604030504040204" pitchFamily="34" charset="-120"/>
                          <a:sym typeface="+mn-lt"/>
                        </a:rPr>
                        <a:t>！？</a:t>
                      </a:r>
                      <a:r>
                        <a:rPr lang="en-US" altLang="zh-TW" sz="1400" b="1" dirty="0" smtClean="0">
                          <a:latin typeface="微軟正黑體" panose="020B0604030504040204" pitchFamily="34" charset="-120"/>
                          <a:ea typeface="微軟正黑體" panose="020B0604030504040204" pitchFamily="34" charset="-120"/>
                          <a:sym typeface="+mn-lt"/>
                        </a:rPr>
                        <a:t>--</a:t>
                      </a:r>
                      <a:r>
                        <a:rPr lang="zh-TW" altLang="en-US" sz="1400" b="1" dirty="0" smtClean="0">
                          <a:latin typeface="微軟正黑體" panose="020B0604030504040204" pitchFamily="34" charset="-120"/>
                          <a:ea typeface="微軟正黑體" panose="020B0604030504040204" pitchFamily="34" charset="-120"/>
                          <a:sym typeface="+mn-lt"/>
                        </a:rPr>
                        <a:t>青少年父母轉大人之探討與輔導</a:t>
                      </a:r>
                      <a:endParaRPr lang="en-US" altLang="zh-TW" sz="1400" b="1" dirty="0" smtClean="0">
                        <a:latin typeface="微軟正黑體" panose="020B0604030504040204" pitchFamily="34" charset="-120"/>
                        <a:ea typeface="微軟正黑體" panose="020B0604030504040204" pitchFamily="34" charset="-120"/>
                        <a:sym typeface="+mn-lt"/>
                      </a:endParaRPr>
                    </a:p>
                    <a:p>
                      <a:pPr algn="ctr">
                        <a:lnSpc>
                          <a:spcPct val="150000"/>
                        </a:lnSpc>
                      </a:pPr>
                      <a:r>
                        <a:rPr lang="zh-TW" altLang="en-US" sz="1400" dirty="0" smtClean="0">
                          <a:solidFill>
                            <a:schemeClr val="tx1"/>
                          </a:solidFill>
                          <a:latin typeface="微軟正黑體" panose="020B0604030504040204" pitchFamily="34" charset="-120"/>
                          <a:ea typeface="微軟正黑體" panose="020B0604030504040204" pitchFamily="34" charset="-120"/>
                        </a:rPr>
                        <a:t>勵馨基金會社工諮商部</a:t>
                      </a:r>
                    </a:p>
                    <a:p>
                      <a:pPr algn="ctr">
                        <a:lnSpc>
                          <a:spcPct val="150000"/>
                        </a:lnSpc>
                      </a:pPr>
                      <a:r>
                        <a:rPr lang="zh-TW" altLang="en-US" sz="1600" dirty="0" smtClean="0">
                          <a:solidFill>
                            <a:schemeClr val="tx1"/>
                          </a:solidFill>
                          <a:latin typeface="微軟正黑體" panose="020B0604030504040204" pitchFamily="34" charset="-120"/>
                          <a:ea typeface="微軟正黑體" panose="020B0604030504040204" pitchFamily="34" charset="-120"/>
                        </a:rPr>
                        <a:t>曹宜蓁老師</a:t>
                      </a:r>
                    </a:p>
                  </a:txBody>
                  <a:tcPr/>
                </a:tc>
                <a:tc>
                  <a:txBody>
                    <a:bodyPr/>
                    <a:lstStyle/>
                    <a:p>
                      <a:pPr marL="0" marR="0" indent="0" algn="l" defTabSz="685800" rtl="0" eaLnBrk="1" fontAlgn="auto" latinLnBrk="0" hangingPunct="1">
                        <a:lnSpc>
                          <a:spcPct val="150000"/>
                        </a:lnSpc>
                        <a:spcBef>
                          <a:spcPts val="0"/>
                        </a:spcBef>
                        <a:spcAft>
                          <a:spcPts val="0"/>
                        </a:spcAft>
                        <a:buClrTx/>
                        <a:buSzTx/>
                        <a:buFontTx/>
                        <a:buNone/>
                        <a:tabLst/>
                        <a:defRPr/>
                      </a:pPr>
                      <a:r>
                        <a:rPr lang="zh-TW" altLang="en-US" sz="1400" b="1" dirty="0" smtClean="0">
                          <a:latin typeface="微軟正黑體" panose="020B0604030504040204" pitchFamily="34" charset="-120"/>
                          <a:ea typeface="微軟正黑體" panose="020B0604030504040204" pitchFamily="34" charset="-120"/>
                        </a:rPr>
                        <a:t>幸福升等的秘訣</a:t>
                      </a:r>
                      <a:r>
                        <a:rPr lang="en-US" altLang="zh-TW" sz="1400" b="1" dirty="0" smtClean="0">
                          <a:latin typeface="微軟正黑體" panose="020B0604030504040204" pitchFamily="34" charset="-120"/>
                          <a:ea typeface="微軟正黑體" panose="020B0604030504040204" pitchFamily="34" charset="-120"/>
                        </a:rPr>
                        <a:t>~</a:t>
                      </a:r>
                      <a:r>
                        <a:rPr lang="zh-TW" altLang="en-US" sz="1400" b="1" dirty="0" smtClean="0">
                          <a:latin typeface="微軟正黑體" panose="020B0604030504040204" pitchFamily="34" charset="-120"/>
                          <a:ea typeface="微軟正黑體" panose="020B0604030504040204" pitchFamily="34" charset="-120"/>
                        </a:rPr>
                        <a:t>少男少女們的兩性教育 </a:t>
                      </a:r>
                      <a:endParaRPr lang="en-US" altLang="zh-TW" sz="1400" b="1" dirty="0" smtClean="0">
                        <a:latin typeface="微軟正黑體" panose="020B0604030504040204" pitchFamily="34" charset="-120"/>
                        <a:ea typeface="微軟正黑體" panose="020B0604030504040204" pitchFamily="34" charset="-120"/>
                      </a:endParaRPr>
                    </a:p>
                    <a:p>
                      <a:pPr algn="ctr">
                        <a:lnSpc>
                          <a:spcPct val="150000"/>
                        </a:lnSpc>
                      </a:pPr>
                      <a:r>
                        <a:rPr lang="zh-TW" altLang="en-US" sz="1400" dirty="0" smtClean="0">
                          <a:latin typeface="微軟正黑體" panose="020B0604030504040204" pitchFamily="34" charset="-120"/>
                          <a:ea typeface="微軟正黑體" panose="020B0604030504040204" pitchFamily="34" charset="-120"/>
                        </a:rPr>
                        <a:t>芸光兒童與青少年性諮商中心</a:t>
                      </a:r>
                    </a:p>
                    <a:p>
                      <a:pPr algn="ctr">
                        <a:lnSpc>
                          <a:spcPct val="150000"/>
                        </a:lnSpc>
                      </a:pPr>
                      <a:r>
                        <a:rPr lang="zh-TW" altLang="en-US" sz="1600" dirty="0" smtClean="0">
                          <a:latin typeface="微軟正黑體" panose="020B0604030504040204" pitchFamily="34" charset="-120"/>
                          <a:ea typeface="微軟正黑體" panose="020B0604030504040204" pitchFamily="34" charset="-120"/>
                        </a:rPr>
                        <a:t>王嘉琪老師</a:t>
                      </a:r>
                      <a:endParaRPr lang="zh-TW" altLang="en-US" sz="1600" dirty="0" smtClean="0">
                        <a:solidFill>
                          <a:schemeClr val="tx1">
                            <a:lumMod val="95000"/>
                            <a:lumOff val="5000"/>
                          </a:schemeClr>
                        </a:solidFill>
                        <a:latin typeface="微軟正黑體" panose="020B0604030504040204" pitchFamily="34" charset="-120"/>
                        <a:ea typeface="微軟正黑體" panose="020B0604030504040204" pitchFamily="34" charset="-120"/>
                      </a:endParaRPr>
                    </a:p>
                  </a:txBody>
                  <a:tcPr/>
                </a:tc>
                <a:extLst>
                  <a:ext uri="{0D108BD9-81ED-4DB2-BD59-A6C34878D82A}">
                    <a16:rowId xmlns="" xmlns:a16="http://schemas.microsoft.com/office/drawing/2014/main" val="2621972290"/>
                  </a:ext>
                </a:extLst>
              </a:tr>
            </a:tbl>
          </a:graphicData>
        </a:graphic>
      </p:graphicFrame>
      <p:sp>
        <p:nvSpPr>
          <p:cNvPr id="2" name="投影片編號版面配置區 1"/>
          <p:cNvSpPr>
            <a:spLocks noGrp="1"/>
          </p:cNvSpPr>
          <p:nvPr>
            <p:ph type="sldNum" sz="quarter" idx="12"/>
          </p:nvPr>
        </p:nvSpPr>
        <p:spPr/>
        <p:txBody>
          <a:bodyPr/>
          <a:lstStyle/>
          <a:p>
            <a:fld id="{6C0E2A47-D91B-4786-8510-4C197C67B24E}" type="slidenum">
              <a:rPr lang="zh-TW" altLang="en-US" smtClean="0"/>
              <a:pPr/>
              <a:t>5</a:t>
            </a:fld>
            <a:endParaRPr lang="zh-TW" altLang="en-US"/>
          </a:p>
        </p:txBody>
      </p:sp>
    </p:spTree>
    <p:extLst>
      <p:ext uri="{BB962C8B-B14F-4D97-AF65-F5344CB8AC3E}">
        <p14:creationId xmlns:p14="http://schemas.microsoft.com/office/powerpoint/2010/main" val="2742850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514350" y="299018"/>
            <a:ext cx="5829300" cy="9302182"/>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50000"/>
              </a:lnSpc>
            </a:pPr>
            <a:r>
              <a:rPr lang="zh-TW" altLang="en-US" sz="1800" b="1" dirty="0" smtClean="0">
                <a:latin typeface="微軟正黑體" panose="020B0604030504040204" pitchFamily="34" charset="-120"/>
                <a:ea typeface="微軟正黑體" panose="020B0604030504040204" pitchFamily="34" charset="-120"/>
              </a:rPr>
              <a:t>伍、報名方式</a:t>
            </a:r>
            <a:endParaRPr lang="en-US" altLang="zh-TW" sz="1800" b="1" dirty="0" smtClean="0">
              <a:latin typeface="微軟正黑體" panose="020B0604030504040204" pitchFamily="34" charset="-120"/>
              <a:ea typeface="微軟正黑體" panose="020B0604030504040204" pitchFamily="34" charset="-120"/>
            </a:endParaRPr>
          </a:p>
          <a:p>
            <a:pPr>
              <a:lnSpc>
                <a:spcPct val="150000"/>
              </a:lnSpc>
            </a:pPr>
            <a:endParaRPr lang="zh-TW" altLang="en-US" sz="1800" dirty="0" smtClean="0">
              <a:latin typeface="微軟正黑體" panose="020B0604030504040204" pitchFamily="34" charset="-120"/>
              <a:ea typeface="微軟正黑體" panose="020B0604030504040204" pitchFamily="34" charset="-120"/>
            </a:endParaRPr>
          </a:p>
          <a:p>
            <a:pPr marL="228600" indent="-228600">
              <a:lnSpc>
                <a:spcPct val="150000"/>
              </a:lnSpc>
              <a:buFont typeface="+mj-ea"/>
              <a:buAutoNum type="ea1ChtPeriod"/>
            </a:pPr>
            <a:r>
              <a:rPr lang="zh-TW" altLang="en-US" sz="1400" dirty="0" smtClean="0">
                <a:latin typeface="微軟正黑體" panose="020B0604030504040204" pitchFamily="34" charset="-120"/>
                <a:ea typeface="微軟正黑體" panose="020B0604030504040204" pitchFamily="34" charset="-120"/>
              </a:rPr>
              <a:t>報名網址：</a:t>
            </a:r>
            <a:r>
              <a:rPr lang="en-US" altLang="zh-TW" sz="1400" dirty="0">
                <a:latin typeface="微軟正黑體" panose="020B0604030504040204" pitchFamily="34" charset="-120"/>
                <a:ea typeface="微軟正黑體" panose="020B0604030504040204" pitchFamily="34" charset="-120"/>
              </a:rPr>
              <a:t>https://forms.gle/eJzY6TbNTUhF5gWd8</a:t>
            </a:r>
            <a:endParaRPr lang="en-US" altLang="zh-TW" sz="1400" dirty="0" smtClean="0">
              <a:latin typeface="微軟正黑體" panose="020B0604030504040204" pitchFamily="34" charset="-120"/>
              <a:ea typeface="微軟正黑體" panose="020B0604030504040204" pitchFamily="34" charset="-120"/>
            </a:endParaRPr>
          </a:p>
          <a:p>
            <a:pPr marL="228600" indent="-228600">
              <a:lnSpc>
                <a:spcPct val="150000"/>
              </a:lnSpc>
              <a:buFont typeface="+mj-ea"/>
              <a:buAutoNum type="ea1ChtPeriod"/>
            </a:pPr>
            <a:endParaRPr lang="zh-TW" altLang="en-US" sz="1400" dirty="0" smtClean="0">
              <a:latin typeface="微軟正黑體" panose="020B0604030504040204" pitchFamily="34" charset="-120"/>
              <a:ea typeface="微軟正黑體" panose="020B0604030504040204" pitchFamily="34" charset="-120"/>
            </a:endParaRPr>
          </a:p>
          <a:p>
            <a:pPr marL="228600" indent="-228600">
              <a:lnSpc>
                <a:spcPct val="150000"/>
              </a:lnSpc>
              <a:buFont typeface="+mj-ea"/>
              <a:buAutoNum type="ea1ChtPeriod"/>
            </a:pPr>
            <a:r>
              <a:rPr lang="zh-TW" altLang="en-US" sz="1400" dirty="0" smtClean="0">
                <a:latin typeface="微軟正黑體" panose="020B0604030504040204" pitchFamily="34" charset="-120"/>
                <a:ea typeface="微軟正黑體" panose="020B0604030504040204" pitchFamily="34" charset="-120"/>
              </a:rPr>
              <a:t>報名時間：即日起</a:t>
            </a:r>
            <a:r>
              <a:rPr lang="en-US" altLang="zh-TW" sz="1400" dirty="0" smtClean="0">
                <a:latin typeface="微軟正黑體" panose="020B0604030504040204" pitchFamily="34" charset="-120"/>
                <a:ea typeface="微軟正黑體" panose="020B0604030504040204" pitchFamily="34" charset="-120"/>
              </a:rPr>
              <a:t> ~ 5/3</a:t>
            </a:r>
          </a:p>
          <a:p>
            <a:pPr>
              <a:lnSpc>
                <a:spcPct val="150000"/>
              </a:lnSpc>
            </a:pPr>
            <a:r>
              <a:rPr lang="zh-TW" altLang="en-US" sz="1400" dirty="0" smtClean="0">
                <a:latin typeface="微軟正黑體" panose="020B0604030504040204" pitchFamily="34" charset="-120"/>
                <a:ea typeface="微軟正黑體" panose="020B0604030504040204" pitchFamily="34" charset="-120"/>
              </a:rPr>
              <a:t>　　　　　　</a:t>
            </a:r>
            <a:r>
              <a:rPr lang="en-US" altLang="zh-TW" sz="1400" dirty="0" smtClean="0">
                <a:latin typeface="微軟正黑體" panose="020B0604030504040204" pitchFamily="34" charset="-120"/>
                <a:ea typeface="微軟正黑體" panose="020B0604030504040204" pitchFamily="34" charset="-120"/>
              </a:rPr>
              <a:t>(</a:t>
            </a:r>
            <a:r>
              <a:rPr lang="zh-TW" altLang="en-US" sz="1400" dirty="0" smtClean="0">
                <a:latin typeface="微軟正黑體" panose="020B0604030504040204" pitchFamily="34" charset="-120"/>
                <a:ea typeface="微軟正黑體" panose="020B0604030504040204" pitchFamily="34" charset="-120"/>
              </a:rPr>
              <a:t>因</a:t>
            </a:r>
            <a:r>
              <a:rPr lang="zh-TW" altLang="en-US" sz="1400" dirty="0">
                <a:latin typeface="微軟正黑體" panose="020B0604030504040204" pitchFamily="34" charset="-120"/>
                <a:ea typeface="微軟正黑體" panose="020B0604030504040204" pitchFamily="34" charset="-120"/>
              </a:rPr>
              <a:t>每場次人數有限，如有意參加請盡快報名。</a:t>
            </a:r>
            <a:r>
              <a:rPr lang="en-US" altLang="zh-TW" sz="1400" dirty="0">
                <a:latin typeface="微軟正黑體" panose="020B0604030504040204" pitchFamily="34" charset="-120"/>
                <a:ea typeface="微軟正黑體" panose="020B0604030504040204" pitchFamily="34" charset="-120"/>
              </a:rPr>
              <a:t>)</a:t>
            </a:r>
            <a:endParaRPr lang="zh-TW" altLang="en-US" sz="1400" dirty="0" smtClean="0">
              <a:latin typeface="微軟正黑體" panose="020B0604030504040204" pitchFamily="34" charset="-120"/>
              <a:ea typeface="微軟正黑體" panose="020B0604030504040204" pitchFamily="34" charset="-120"/>
            </a:endParaRPr>
          </a:p>
          <a:p>
            <a:pPr marL="342900" indent="-342900">
              <a:lnSpc>
                <a:spcPct val="150000"/>
              </a:lnSpc>
              <a:buFont typeface="+mj-ea"/>
              <a:buAutoNum type="ea1ChtPeriod" startAt="3"/>
            </a:pPr>
            <a:r>
              <a:rPr lang="zh-TW" altLang="en-US" sz="1400" dirty="0" smtClean="0">
                <a:latin typeface="微軟正黑體" panose="020B0604030504040204" pitchFamily="34" charset="-120"/>
                <a:ea typeface="微軟正黑體" panose="020B0604030504040204" pitchFamily="34" charset="-120"/>
              </a:rPr>
              <a:t>聯繫窗口：</a:t>
            </a:r>
            <a:endParaRPr lang="en-US" altLang="zh-TW" sz="1400" dirty="0" smtClean="0">
              <a:latin typeface="微軟正黑體" panose="020B0604030504040204" pitchFamily="34" charset="-120"/>
              <a:ea typeface="微軟正黑體" panose="020B0604030504040204" pitchFamily="34" charset="-120"/>
            </a:endParaRPr>
          </a:p>
          <a:p>
            <a:pPr marL="228600" indent="-228600">
              <a:lnSpc>
                <a:spcPct val="150000"/>
              </a:lnSpc>
              <a:buFont typeface="+mj-ea"/>
              <a:buAutoNum type="ea1ChtPeriod" startAt="3"/>
            </a:pPr>
            <a:endParaRPr lang="en-US" altLang="zh-TW" sz="1400" dirty="0" smtClean="0">
              <a:latin typeface="微軟正黑體" panose="020B0604030504040204" pitchFamily="34" charset="-120"/>
              <a:ea typeface="微軟正黑體" panose="020B0604030504040204" pitchFamily="34" charset="-120"/>
            </a:endParaRPr>
          </a:p>
          <a:p>
            <a:pPr>
              <a:lnSpc>
                <a:spcPct val="150000"/>
              </a:lnSpc>
            </a:pPr>
            <a:r>
              <a:rPr lang="zh-TW" altLang="en-US" sz="1400" dirty="0">
                <a:latin typeface="微軟正黑體" panose="020B0604030504040204" pitchFamily="34" charset="-120"/>
                <a:ea typeface="微軟正黑體" panose="020B0604030504040204" pitchFamily="34" charset="-120"/>
              </a:rPr>
              <a:t> 　「未成年懷孕預防及家庭支持宣導暨專業人員教育訓練計畫</a:t>
            </a:r>
            <a:r>
              <a:rPr lang="zh-TW" altLang="en-US" sz="1400" dirty="0" smtClean="0">
                <a:latin typeface="微軟正黑體" panose="020B0604030504040204" pitchFamily="34" charset="-120"/>
                <a:ea typeface="微軟正黑體" panose="020B0604030504040204" pitchFamily="34" charset="-120"/>
              </a:rPr>
              <a:t>」</a:t>
            </a:r>
            <a:endParaRPr lang="en-US" altLang="zh-TW" sz="1400" dirty="0" smtClean="0">
              <a:latin typeface="微軟正黑體" panose="020B0604030504040204" pitchFamily="34" charset="-120"/>
              <a:ea typeface="微軟正黑體" panose="020B0604030504040204" pitchFamily="34" charset="-120"/>
            </a:endParaRPr>
          </a:p>
          <a:p>
            <a:pPr>
              <a:lnSpc>
                <a:spcPct val="150000"/>
              </a:lnSpc>
            </a:pPr>
            <a:r>
              <a:rPr lang="zh-TW" altLang="en-US" sz="1400" dirty="0" smtClean="0">
                <a:latin typeface="微軟正黑體" panose="020B0604030504040204" pitchFamily="34" charset="-120"/>
                <a:ea typeface="微軟正黑體" panose="020B0604030504040204" pitchFamily="34" charset="-120"/>
              </a:rPr>
              <a:t>　　專案</a:t>
            </a:r>
            <a:r>
              <a:rPr lang="zh-TW" altLang="en-US" sz="1400" dirty="0">
                <a:latin typeface="微軟正黑體" panose="020B0604030504040204" pitchFamily="34" charset="-120"/>
                <a:ea typeface="微軟正黑體" panose="020B0604030504040204" pitchFamily="34" charset="-120"/>
              </a:rPr>
              <a:t>聯絡人 岳先生</a:t>
            </a:r>
          </a:p>
          <a:p>
            <a:pPr>
              <a:lnSpc>
                <a:spcPct val="150000"/>
              </a:lnSpc>
            </a:pPr>
            <a:r>
              <a:rPr lang="zh-TW" altLang="en-US" sz="1400" dirty="0">
                <a:latin typeface="微軟正黑體" panose="020B0604030504040204" pitchFamily="34" charset="-120"/>
                <a:ea typeface="微軟正黑體" panose="020B0604030504040204" pitchFamily="34" charset="-120"/>
              </a:rPr>
              <a:t>　　電話：</a:t>
            </a:r>
            <a:r>
              <a:rPr lang="en-US" altLang="zh-TW" sz="1400" dirty="0">
                <a:latin typeface="微軟正黑體" panose="020B0604030504040204" pitchFamily="34" charset="-120"/>
                <a:ea typeface="微軟正黑體" panose="020B0604030504040204" pitchFamily="34" charset="-120"/>
              </a:rPr>
              <a:t>(02)2775-6940 / (09)8008-6730</a:t>
            </a:r>
          </a:p>
          <a:p>
            <a:pPr>
              <a:lnSpc>
                <a:spcPct val="150000"/>
              </a:lnSpc>
            </a:pPr>
            <a:r>
              <a:rPr lang="en-US" altLang="zh-TW" sz="1400" dirty="0">
                <a:latin typeface="微軟正黑體" panose="020B0604030504040204" pitchFamily="34" charset="-120"/>
                <a:ea typeface="微軟正黑體" panose="020B0604030504040204" pitchFamily="34" charset="-120"/>
              </a:rPr>
              <a:t>    </a:t>
            </a:r>
            <a:r>
              <a:rPr lang="zh-TW" altLang="en-US" sz="1400" dirty="0">
                <a:latin typeface="微軟正黑體" panose="020B0604030504040204" pitchFamily="34" charset="-120"/>
                <a:ea typeface="微軟正黑體" panose="020B0604030504040204" pitchFamily="34" charset="-120"/>
              </a:rPr>
              <a:t>　</a:t>
            </a:r>
            <a:r>
              <a:rPr lang="en-US" altLang="zh-TW" sz="1400" dirty="0">
                <a:latin typeface="微軟正黑體" panose="020B0604030504040204" pitchFamily="34" charset="-120"/>
                <a:ea typeface="微軟正黑體" panose="020B0604030504040204" pitchFamily="34" charset="-120"/>
              </a:rPr>
              <a:t>E-mail</a:t>
            </a:r>
            <a:r>
              <a:rPr lang="zh-TW" altLang="en-US" sz="1400" dirty="0">
                <a:latin typeface="微軟正黑體" panose="020B0604030504040204" pitchFamily="34" charset="-120"/>
                <a:ea typeface="微軟正黑體" panose="020B0604030504040204" pitchFamily="34" charset="-120"/>
              </a:rPr>
              <a:t>：</a:t>
            </a:r>
            <a:r>
              <a:rPr lang="en-US" altLang="zh-TW" sz="1400" dirty="0">
                <a:latin typeface="微軟正黑體" panose="020B0604030504040204" pitchFamily="34" charset="-120"/>
                <a:ea typeface="微軟正黑體" panose="020B0604030504040204" pitchFamily="34" charset="-120"/>
              </a:rPr>
              <a:t>moom0806@cts.com.tw</a:t>
            </a:r>
            <a:endParaRPr lang="en-US" altLang="zh-TW" sz="1200" dirty="0" smtClean="0">
              <a:latin typeface="微軟正黑體" panose="020B0604030504040204" pitchFamily="34" charset="-120"/>
              <a:ea typeface="微軟正黑體" panose="020B0604030504040204" pitchFamily="34" charset="-120"/>
            </a:endParaRPr>
          </a:p>
          <a:p>
            <a:endParaRPr lang="en-US" altLang="zh-TW" sz="1200" dirty="0" smtClean="0">
              <a:latin typeface="微軟正黑體" panose="020B0604030504040204" pitchFamily="34" charset="-120"/>
              <a:ea typeface="微軟正黑體" panose="020B0604030504040204" pitchFamily="34" charset="-120"/>
            </a:endParaRPr>
          </a:p>
          <a:p>
            <a:endParaRPr lang="zh-TW" altLang="zh-TW" sz="1200" dirty="0" smtClean="0">
              <a:latin typeface="微軟正黑體" panose="020B0604030504040204" pitchFamily="34" charset="-120"/>
              <a:ea typeface="微軟正黑體" panose="020B0604030504040204" pitchFamily="34" charset="-120"/>
            </a:endParaRPr>
          </a:p>
          <a:p>
            <a:r>
              <a:rPr lang="zh-TW" altLang="en-US" sz="1200" dirty="0" smtClean="0">
                <a:latin typeface="微軟正黑體" panose="020B0604030504040204" pitchFamily="34" charset="-120"/>
                <a:ea typeface="微軟正黑體" panose="020B0604030504040204" pitchFamily="34" charset="-120"/>
              </a:rPr>
              <a:t/>
            </a:r>
            <a:br>
              <a:rPr lang="zh-TW" altLang="en-US" sz="1200" dirty="0" smtClean="0">
                <a:latin typeface="微軟正黑體" panose="020B0604030504040204" pitchFamily="34" charset="-120"/>
                <a:ea typeface="微軟正黑體" panose="020B0604030504040204" pitchFamily="34" charset="-120"/>
              </a:rPr>
            </a:br>
            <a:r>
              <a:rPr lang="zh-TW" altLang="en-US" sz="1200" dirty="0" smtClean="0">
                <a:latin typeface="微軟正黑體" panose="020B0604030504040204" pitchFamily="34" charset="-120"/>
                <a:ea typeface="微軟正黑體" panose="020B0604030504040204" pitchFamily="34" charset="-120"/>
              </a:rPr>
              <a:t/>
            </a:r>
            <a:br>
              <a:rPr lang="zh-TW" altLang="en-US" sz="1200" dirty="0" smtClean="0">
                <a:latin typeface="微軟正黑體" panose="020B0604030504040204" pitchFamily="34" charset="-120"/>
                <a:ea typeface="微軟正黑體" panose="020B0604030504040204" pitchFamily="34" charset="-120"/>
              </a:rPr>
            </a:br>
            <a:endParaRPr lang="zh-TW" altLang="zh-TW" sz="1200" b="1" dirty="0">
              <a:latin typeface="微軟正黑體" panose="020B0604030504040204" pitchFamily="34" charset="-120"/>
              <a:ea typeface="微軟正黑體" panose="020B0604030504040204" pitchFamily="34" charset="-120"/>
            </a:endParaRPr>
          </a:p>
        </p:txBody>
      </p:sp>
      <p:sp>
        <p:nvSpPr>
          <p:cNvPr id="2" name="投影片編號版面配置區 1"/>
          <p:cNvSpPr>
            <a:spLocks noGrp="1"/>
          </p:cNvSpPr>
          <p:nvPr>
            <p:ph type="sldNum" sz="quarter" idx="12"/>
          </p:nvPr>
        </p:nvSpPr>
        <p:spPr/>
        <p:txBody>
          <a:bodyPr/>
          <a:lstStyle/>
          <a:p>
            <a:fld id="{6C0E2A47-D91B-4786-8510-4C197C67B24E}" type="slidenum">
              <a:rPr lang="zh-TW" altLang="en-US" smtClean="0"/>
              <a:pPr/>
              <a:t>6</a:t>
            </a:fld>
            <a:endParaRPr lang="zh-TW" altLang="en-US"/>
          </a:p>
        </p:txBody>
      </p:sp>
    </p:spTree>
    <p:extLst>
      <p:ext uri="{BB962C8B-B14F-4D97-AF65-F5344CB8AC3E}">
        <p14:creationId xmlns:p14="http://schemas.microsoft.com/office/powerpoint/2010/main" val="39980507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609</TotalTime>
  <Words>269</Words>
  <Application>Microsoft Office PowerPoint</Application>
  <PresentationFormat>A4 紙張 (210x297 公釐)</PresentationFormat>
  <Paragraphs>173</Paragraphs>
  <Slides>6</Slides>
  <Notes>0</Notes>
  <HiddenSlides>0</HiddenSlides>
  <MMClips>0</MMClips>
  <ScaleCrop>false</ScaleCrop>
  <HeadingPairs>
    <vt:vector size="4" baseType="variant">
      <vt:variant>
        <vt:lpstr>佈景主題</vt:lpstr>
      </vt:variant>
      <vt:variant>
        <vt:i4>1</vt:i4>
      </vt:variant>
      <vt:variant>
        <vt:lpstr>投影片標題</vt:lpstr>
      </vt:variant>
      <vt:variant>
        <vt:i4>6</vt:i4>
      </vt:variant>
    </vt:vector>
  </HeadingPairs>
  <TitlesOfParts>
    <vt:vector size="7" baseType="lpstr">
      <vt:lpstr>Office 佈景主題</vt:lpstr>
      <vt:lpstr>壹、緣起    根據內政部戶政司的資料所記載: 106年台灣平均初婚年齡男性為 31.9 歲，女性則為 29.6 歲；女性生育第一胎的平均年齡是 30.8 歲。然而，台灣每年約有 3000 位女孩比起同儕提早 10 年升格為母親，若以人口群來推估，近三年來未滿 20 歲並育的三歲以下幼兒的未成年母親已有將近 1 萬名。  　　和 16 年前相比，台灣的20歲以下的未成年少女生育率雖已從 12‰下降至4‰，然而從民國 98 年迄今，未成年生育率始終維持 4‰， 根據106 年內政部統計， 共有 2727 位未滿20歲的少女升格母親；而根據勵馨基金會近十年的統計，在求助的一千多位懷孕的少女中，未滿 20 歲者更占了75%，大多數更集中在 16 至 19 歲；這也顯示了台灣的青少年生子比例還在持續上升中。         聯合國人口基金會在 102 年的報告指出青少年一旦懷孕成為母親，其生活與未來發展便將有可能因而有了急遽惡性的改變。譬如她們的受教權可能會因此而終結，貧窮的情況也極有可能加乘。聯合國人口基金會也指出只有少部分的年輕人對性生活與生育有做足準備，或擁有正確的資訊。　　  　　游美惠（2002）分析台灣的性教育在內容上只強調生物性的生殖論述以及教條化的呈現性知識，卻不談論性別間的關係以及其他性教育知識。青少年對避孕的執行方式也存在著許多的迷思，對於避孕行為也常有著知行不一的落差，也因此，未婚懷孕是非常需要被正視的。</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未成年懷孕宣導計畫 研習手冊</dc:title>
  <dc:creator>User</dc:creator>
  <cp:lastModifiedBy>徐雅玫</cp:lastModifiedBy>
  <cp:revision>109</cp:revision>
  <dcterms:created xsi:type="dcterms:W3CDTF">2019-03-14T06:08:27Z</dcterms:created>
  <dcterms:modified xsi:type="dcterms:W3CDTF">2019-04-30T03:25:00Z</dcterms:modified>
</cp:coreProperties>
</file>