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1A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48C3C-5738-42FD-8017-D9FC58BD649E}"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BA6C7DDD-D11E-4CC2-8CDC-E8936BF796CC}">
      <dgm:prSet/>
      <dgm:spPr/>
      <dgm:t>
        <a:bodyPr/>
        <a:lstStyle/>
        <a:p>
          <a:r>
            <a:rPr lang="en-US" dirty="0"/>
            <a:t>Located on the island of Hispaniola next to the Dominican Republic</a:t>
          </a:r>
        </a:p>
      </dgm:t>
    </dgm:pt>
    <dgm:pt modelId="{EA3A464D-7B1A-4C99-97FB-C94D0A1BF817}" type="parTrans" cxnId="{F9C720D9-2C52-423B-962E-7C19A57B7305}">
      <dgm:prSet/>
      <dgm:spPr/>
      <dgm:t>
        <a:bodyPr/>
        <a:lstStyle/>
        <a:p>
          <a:endParaRPr lang="en-US"/>
        </a:p>
      </dgm:t>
    </dgm:pt>
    <dgm:pt modelId="{A9846AB4-0F02-455A-9A51-07135D7B561C}" type="sibTrans" cxnId="{F9C720D9-2C52-423B-962E-7C19A57B7305}">
      <dgm:prSet/>
      <dgm:spPr/>
      <dgm:t>
        <a:bodyPr/>
        <a:lstStyle/>
        <a:p>
          <a:endParaRPr lang="en-US"/>
        </a:p>
      </dgm:t>
    </dgm:pt>
    <dgm:pt modelId="{1FA1BC03-4A8E-4344-B9E6-86E126FDB1F9}">
      <dgm:prSet/>
      <dgm:spPr/>
      <dgm:t>
        <a:bodyPr/>
        <a:lstStyle/>
        <a:p>
          <a:r>
            <a:rPr lang="en-US"/>
            <a:t>First independent nation in Latin America (1804 after slave rebellion)</a:t>
          </a:r>
        </a:p>
      </dgm:t>
    </dgm:pt>
    <dgm:pt modelId="{B4869A5D-12DA-4E9F-B5E2-8893339D101F}" type="parTrans" cxnId="{B17AE6E1-08A3-44FE-B5E2-4E0855C89BCA}">
      <dgm:prSet/>
      <dgm:spPr/>
      <dgm:t>
        <a:bodyPr/>
        <a:lstStyle/>
        <a:p>
          <a:endParaRPr lang="en-US"/>
        </a:p>
      </dgm:t>
    </dgm:pt>
    <dgm:pt modelId="{6AFABCBC-9B77-47DB-9B6F-64EFF2951545}" type="sibTrans" cxnId="{B17AE6E1-08A3-44FE-B5E2-4E0855C89BCA}">
      <dgm:prSet/>
      <dgm:spPr/>
      <dgm:t>
        <a:bodyPr/>
        <a:lstStyle/>
        <a:p>
          <a:endParaRPr lang="en-US"/>
        </a:p>
      </dgm:t>
    </dgm:pt>
    <dgm:pt modelId="{DFE2BD46-DFD4-4FD5-ABFC-EF1CE4CF9A28}">
      <dgm:prSet/>
      <dgm:spPr/>
      <dgm:t>
        <a:bodyPr/>
        <a:lstStyle/>
        <a:p>
          <a:r>
            <a:rPr lang="en-US"/>
            <a:t>A unique mix of West African, French, Spanish, and Taino influences</a:t>
          </a:r>
        </a:p>
      </dgm:t>
    </dgm:pt>
    <dgm:pt modelId="{C40A0083-0EA8-4D3D-871B-FE9B03CEFDD5}" type="parTrans" cxnId="{1973B099-C66F-43AA-B4B5-8D17329A1A7B}">
      <dgm:prSet/>
      <dgm:spPr/>
      <dgm:t>
        <a:bodyPr/>
        <a:lstStyle/>
        <a:p>
          <a:endParaRPr lang="en-US"/>
        </a:p>
      </dgm:t>
    </dgm:pt>
    <dgm:pt modelId="{147233C9-CB5C-4C40-BF55-158ED6A0EEFA}" type="sibTrans" cxnId="{1973B099-C66F-43AA-B4B5-8D17329A1A7B}">
      <dgm:prSet/>
      <dgm:spPr/>
      <dgm:t>
        <a:bodyPr/>
        <a:lstStyle/>
        <a:p>
          <a:endParaRPr lang="en-US"/>
        </a:p>
      </dgm:t>
    </dgm:pt>
    <dgm:pt modelId="{9F5D8A6C-1065-4917-A278-FE65EE07D79D}">
      <dgm:prSet/>
      <dgm:spPr/>
      <dgm:t>
        <a:bodyPr/>
        <a:lstStyle/>
        <a:p>
          <a:r>
            <a:rPr lang="en-US"/>
            <a:t>Vodou blends West African spirituality and Catholic rituals</a:t>
          </a:r>
        </a:p>
      </dgm:t>
    </dgm:pt>
    <dgm:pt modelId="{AD383418-11EA-42CD-8DE4-2C8B880DFA47}" type="parTrans" cxnId="{3DD37D9E-653B-4374-BC11-6349DD2296A5}">
      <dgm:prSet/>
      <dgm:spPr/>
      <dgm:t>
        <a:bodyPr/>
        <a:lstStyle/>
        <a:p>
          <a:endParaRPr lang="en-US"/>
        </a:p>
      </dgm:t>
    </dgm:pt>
    <dgm:pt modelId="{ACE6DD18-2236-4613-AA39-B2B25886681A}" type="sibTrans" cxnId="{3DD37D9E-653B-4374-BC11-6349DD2296A5}">
      <dgm:prSet/>
      <dgm:spPr/>
      <dgm:t>
        <a:bodyPr/>
        <a:lstStyle/>
        <a:p>
          <a:endParaRPr lang="en-US"/>
        </a:p>
      </dgm:t>
    </dgm:pt>
    <dgm:pt modelId="{71982E3A-64CB-4C1E-AADC-FC5C2E02A16B}">
      <dgm:prSet/>
      <dgm:spPr/>
      <dgm:t>
        <a:bodyPr/>
        <a:lstStyle/>
        <a:p>
          <a:r>
            <a:rPr lang="en-US"/>
            <a:t>Beautiful artwork in painting, sequin banners, woodcarvings</a:t>
          </a:r>
        </a:p>
      </dgm:t>
    </dgm:pt>
    <dgm:pt modelId="{7AE7A670-B3AA-4864-804E-E2DC4A810552}" type="parTrans" cxnId="{8D38FD11-7051-4126-99D3-153436CFC58E}">
      <dgm:prSet/>
      <dgm:spPr/>
      <dgm:t>
        <a:bodyPr/>
        <a:lstStyle/>
        <a:p>
          <a:endParaRPr lang="en-US"/>
        </a:p>
      </dgm:t>
    </dgm:pt>
    <dgm:pt modelId="{99EC77CA-098D-4A9E-9227-981F86040301}" type="sibTrans" cxnId="{8D38FD11-7051-4126-99D3-153436CFC58E}">
      <dgm:prSet/>
      <dgm:spPr/>
      <dgm:t>
        <a:bodyPr/>
        <a:lstStyle/>
        <a:p>
          <a:endParaRPr lang="en-US"/>
        </a:p>
      </dgm:t>
    </dgm:pt>
    <dgm:pt modelId="{99D06153-464B-4B17-9AA3-70E9E16F2262}">
      <dgm:prSet/>
      <dgm:spPr/>
      <dgm:t>
        <a:bodyPr/>
        <a:lstStyle/>
        <a:p>
          <a:r>
            <a:rPr lang="en-US"/>
            <a:t>Spicy cuisine features staples like griot (fried pork), diri djon djon (mushroom rice)</a:t>
          </a:r>
        </a:p>
      </dgm:t>
    </dgm:pt>
    <dgm:pt modelId="{9924FEAB-B963-4D86-9156-18919FFC194F}" type="parTrans" cxnId="{AC3DD1D4-086E-4857-9112-523111ABCB0A}">
      <dgm:prSet/>
      <dgm:spPr/>
      <dgm:t>
        <a:bodyPr/>
        <a:lstStyle/>
        <a:p>
          <a:endParaRPr lang="en-US"/>
        </a:p>
      </dgm:t>
    </dgm:pt>
    <dgm:pt modelId="{6E5336BC-F27B-401E-9F0D-892AC521C474}" type="sibTrans" cxnId="{AC3DD1D4-086E-4857-9112-523111ABCB0A}">
      <dgm:prSet/>
      <dgm:spPr/>
      <dgm:t>
        <a:bodyPr/>
        <a:lstStyle/>
        <a:p>
          <a:endParaRPr lang="en-US"/>
        </a:p>
      </dgm:t>
    </dgm:pt>
    <dgm:pt modelId="{F4A368A0-8C0D-4676-8E42-AA033E9CB9D0}" type="pres">
      <dgm:prSet presAssocID="{C3948C3C-5738-42FD-8017-D9FC58BD649E}" presName="diagram" presStyleCnt="0">
        <dgm:presLayoutVars>
          <dgm:dir/>
          <dgm:resizeHandles val="exact"/>
        </dgm:presLayoutVars>
      </dgm:prSet>
      <dgm:spPr/>
    </dgm:pt>
    <dgm:pt modelId="{CE059D27-2810-4BA2-B78E-D04B4ED6B80E}" type="pres">
      <dgm:prSet presAssocID="{BA6C7DDD-D11E-4CC2-8CDC-E8936BF796CC}" presName="node" presStyleLbl="node1" presStyleIdx="0" presStyleCnt="6">
        <dgm:presLayoutVars>
          <dgm:bulletEnabled val="1"/>
        </dgm:presLayoutVars>
      </dgm:prSet>
      <dgm:spPr/>
    </dgm:pt>
    <dgm:pt modelId="{38E3BE35-DD5F-450D-8364-5E4CFF2CC63D}" type="pres">
      <dgm:prSet presAssocID="{A9846AB4-0F02-455A-9A51-07135D7B561C}" presName="sibTrans" presStyleCnt="0"/>
      <dgm:spPr/>
    </dgm:pt>
    <dgm:pt modelId="{B664D8C4-7DFA-4EEA-BB5D-2F3D1A656332}" type="pres">
      <dgm:prSet presAssocID="{1FA1BC03-4A8E-4344-B9E6-86E126FDB1F9}" presName="node" presStyleLbl="node1" presStyleIdx="1" presStyleCnt="6">
        <dgm:presLayoutVars>
          <dgm:bulletEnabled val="1"/>
        </dgm:presLayoutVars>
      </dgm:prSet>
      <dgm:spPr/>
    </dgm:pt>
    <dgm:pt modelId="{0FD4A4E8-8A50-458C-AB27-BBF1E15F8916}" type="pres">
      <dgm:prSet presAssocID="{6AFABCBC-9B77-47DB-9B6F-64EFF2951545}" presName="sibTrans" presStyleCnt="0"/>
      <dgm:spPr/>
    </dgm:pt>
    <dgm:pt modelId="{C1692336-6C4D-49DF-8723-8A99F659BC83}" type="pres">
      <dgm:prSet presAssocID="{DFE2BD46-DFD4-4FD5-ABFC-EF1CE4CF9A28}" presName="node" presStyleLbl="node1" presStyleIdx="2" presStyleCnt="6">
        <dgm:presLayoutVars>
          <dgm:bulletEnabled val="1"/>
        </dgm:presLayoutVars>
      </dgm:prSet>
      <dgm:spPr/>
    </dgm:pt>
    <dgm:pt modelId="{6D7AA8C6-0FD4-4718-AAB1-6FB0A1DC68EC}" type="pres">
      <dgm:prSet presAssocID="{147233C9-CB5C-4C40-BF55-158ED6A0EEFA}" presName="sibTrans" presStyleCnt="0"/>
      <dgm:spPr/>
    </dgm:pt>
    <dgm:pt modelId="{AE0BB996-E050-4B26-8173-CBC675E31859}" type="pres">
      <dgm:prSet presAssocID="{9F5D8A6C-1065-4917-A278-FE65EE07D79D}" presName="node" presStyleLbl="node1" presStyleIdx="3" presStyleCnt="6">
        <dgm:presLayoutVars>
          <dgm:bulletEnabled val="1"/>
        </dgm:presLayoutVars>
      </dgm:prSet>
      <dgm:spPr/>
    </dgm:pt>
    <dgm:pt modelId="{745A6A65-7470-4E4E-BCC7-F238A7C6B2F9}" type="pres">
      <dgm:prSet presAssocID="{ACE6DD18-2236-4613-AA39-B2B25886681A}" presName="sibTrans" presStyleCnt="0"/>
      <dgm:spPr/>
    </dgm:pt>
    <dgm:pt modelId="{F20525CC-C61A-4523-88B9-FB9341EE3CBA}" type="pres">
      <dgm:prSet presAssocID="{71982E3A-64CB-4C1E-AADC-FC5C2E02A16B}" presName="node" presStyleLbl="node1" presStyleIdx="4" presStyleCnt="6">
        <dgm:presLayoutVars>
          <dgm:bulletEnabled val="1"/>
        </dgm:presLayoutVars>
      </dgm:prSet>
      <dgm:spPr/>
    </dgm:pt>
    <dgm:pt modelId="{65830198-5B81-4D04-A52E-E641F606CCEA}" type="pres">
      <dgm:prSet presAssocID="{99EC77CA-098D-4A9E-9227-981F86040301}" presName="sibTrans" presStyleCnt="0"/>
      <dgm:spPr/>
    </dgm:pt>
    <dgm:pt modelId="{6818BA1D-E62A-4D00-B433-2E458BC91C8C}" type="pres">
      <dgm:prSet presAssocID="{99D06153-464B-4B17-9AA3-70E9E16F2262}" presName="node" presStyleLbl="node1" presStyleIdx="5" presStyleCnt="6">
        <dgm:presLayoutVars>
          <dgm:bulletEnabled val="1"/>
        </dgm:presLayoutVars>
      </dgm:prSet>
      <dgm:spPr/>
    </dgm:pt>
  </dgm:ptLst>
  <dgm:cxnLst>
    <dgm:cxn modelId="{E3FC7F0F-CCA2-4A45-A80E-FE9037045C1B}" type="presOf" srcId="{DFE2BD46-DFD4-4FD5-ABFC-EF1CE4CF9A28}" destId="{C1692336-6C4D-49DF-8723-8A99F659BC83}" srcOrd="0" destOrd="0" presId="urn:microsoft.com/office/officeart/2005/8/layout/default"/>
    <dgm:cxn modelId="{8D38FD11-7051-4126-99D3-153436CFC58E}" srcId="{C3948C3C-5738-42FD-8017-D9FC58BD649E}" destId="{71982E3A-64CB-4C1E-AADC-FC5C2E02A16B}" srcOrd="4" destOrd="0" parTransId="{7AE7A670-B3AA-4864-804E-E2DC4A810552}" sibTransId="{99EC77CA-098D-4A9E-9227-981F86040301}"/>
    <dgm:cxn modelId="{3CF9F722-A350-4D0C-A805-E3BEA34C14D7}" type="presOf" srcId="{C3948C3C-5738-42FD-8017-D9FC58BD649E}" destId="{F4A368A0-8C0D-4676-8E42-AA033E9CB9D0}" srcOrd="0" destOrd="0" presId="urn:microsoft.com/office/officeart/2005/8/layout/default"/>
    <dgm:cxn modelId="{C2604A2D-1AA9-4EA6-A5C4-12123FBC6AE7}" type="presOf" srcId="{1FA1BC03-4A8E-4344-B9E6-86E126FDB1F9}" destId="{B664D8C4-7DFA-4EEA-BB5D-2F3D1A656332}" srcOrd="0" destOrd="0" presId="urn:microsoft.com/office/officeart/2005/8/layout/default"/>
    <dgm:cxn modelId="{DC32386B-AA23-494C-9509-714FB0447FD9}" type="presOf" srcId="{99D06153-464B-4B17-9AA3-70E9E16F2262}" destId="{6818BA1D-E62A-4D00-B433-2E458BC91C8C}" srcOrd="0" destOrd="0" presId="urn:microsoft.com/office/officeart/2005/8/layout/default"/>
    <dgm:cxn modelId="{DCEEC14F-DBCB-4F28-A30F-F17A61F3F764}" type="presOf" srcId="{71982E3A-64CB-4C1E-AADC-FC5C2E02A16B}" destId="{F20525CC-C61A-4523-88B9-FB9341EE3CBA}" srcOrd="0" destOrd="0" presId="urn:microsoft.com/office/officeart/2005/8/layout/default"/>
    <dgm:cxn modelId="{1973B099-C66F-43AA-B4B5-8D17329A1A7B}" srcId="{C3948C3C-5738-42FD-8017-D9FC58BD649E}" destId="{DFE2BD46-DFD4-4FD5-ABFC-EF1CE4CF9A28}" srcOrd="2" destOrd="0" parTransId="{C40A0083-0EA8-4D3D-871B-FE9B03CEFDD5}" sibTransId="{147233C9-CB5C-4C40-BF55-158ED6A0EEFA}"/>
    <dgm:cxn modelId="{3DD37D9E-653B-4374-BC11-6349DD2296A5}" srcId="{C3948C3C-5738-42FD-8017-D9FC58BD649E}" destId="{9F5D8A6C-1065-4917-A278-FE65EE07D79D}" srcOrd="3" destOrd="0" parTransId="{AD383418-11EA-42CD-8DE4-2C8B880DFA47}" sibTransId="{ACE6DD18-2236-4613-AA39-B2B25886681A}"/>
    <dgm:cxn modelId="{AC3DD1D4-086E-4857-9112-523111ABCB0A}" srcId="{C3948C3C-5738-42FD-8017-D9FC58BD649E}" destId="{99D06153-464B-4B17-9AA3-70E9E16F2262}" srcOrd="5" destOrd="0" parTransId="{9924FEAB-B963-4D86-9156-18919FFC194F}" sibTransId="{6E5336BC-F27B-401E-9F0D-892AC521C474}"/>
    <dgm:cxn modelId="{F9C720D9-2C52-423B-962E-7C19A57B7305}" srcId="{C3948C3C-5738-42FD-8017-D9FC58BD649E}" destId="{BA6C7DDD-D11E-4CC2-8CDC-E8936BF796CC}" srcOrd="0" destOrd="0" parTransId="{EA3A464D-7B1A-4C99-97FB-C94D0A1BF817}" sibTransId="{A9846AB4-0F02-455A-9A51-07135D7B561C}"/>
    <dgm:cxn modelId="{84E91EDC-1A7D-45AA-B1D8-05A086E27CBB}" type="presOf" srcId="{BA6C7DDD-D11E-4CC2-8CDC-E8936BF796CC}" destId="{CE059D27-2810-4BA2-B78E-D04B4ED6B80E}" srcOrd="0" destOrd="0" presId="urn:microsoft.com/office/officeart/2005/8/layout/default"/>
    <dgm:cxn modelId="{B17AE6E1-08A3-44FE-B5E2-4E0855C89BCA}" srcId="{C3948C3C-5738-42FD-8017-D9FC58BD649E}" destId="{1FA1BC03-4A8E-4344-B9E6-86E126FDB1F9}" srcOrd="1" destOrd="0" parTransId="{B4869A5D-12DA-4E9F-B5E2-8893339D101F}" sibTransId="{6AFABCBC-9B77-47DB-9B6F-64EFF2951545}"/>
    <dgm:cxn modelId="{E3355EFA-8656-4ABA-BF1E-9DE052A786CD}" type="presOf" srcId="{9F5D8A6C-1065-4917-A278-FE65EE07D79D}" destId="{AE0BB996-E050-4B26-8173-CBC675E31859}" srcOrd="0" destOrd="0" presId="urn:microsoft.com/office/officeart/2005/8/layout/default"/>
    <dgm:cxn modelId="{3B487CD8-2654-4FCD-9D7E-3827E6C8EC53}" type="presParOf" srcId="{F4A368A0-8C0D-4676-8E42-AA033E9CB9D0}" destId="{CE059D27-2810-4BA2-B78E-D04B4ED6B80E}" srcOrd="0" destOrd="0" presId="urn:microsoft.com/office/officeart/2005/8/layout/default"/>
    <dgm:cxn modelId="{B9841EA2-C1B3-4DA1-BB86-28A9397D4BA6}" type="presParOf" srcId="{F4A368A0-8C0D-4676-8E42-AA033E9CB9D0}" destId="{38E3BE35-DD5F-450D-8364-5E4CFF2CC63D}" srcOrd="1" destOrd="0" presId="urn:microsoft.com/office/officeart/2005/8/layout/default"/>
    <dgm:cxn modelId="{B2D742B8-8E46-48D4-9933-9A3FFD7ABDFC}" type="presParOf" srcId="{F4A368A0-8C0D-4676-8E42-AA033E9CB9D0}" destId="{B664D8C4-7DFA-4EEA-BB5D-2F3D1A656332}" srcOrd="2" destOrd="0" presId="urn:microsoft.com/office/officeart/2005/8/layout/default"/>
    <dgm:cxn modelId="{1AF12785-34A5-4362-A97A-A5A3C788D419}" type="presParOf" srcId="{F4A368A0-8C0D-4676-8E42-AA033E9CB9D0}" destId="{0FD4A4E8-8A50-458C-AB27-BBF1E15F8916}" srcOrd="3" destOrd="0" presId="urn:microsoft.com/office/officeart/2005/8/layout/default"/>
    <dgm:cxn modelId="{05862A61-CBFF-4D23-9171-0F965074BE34}" type="presParOf" srcId="{F4A368A0-8C0D-4676-8E42-AA033E9CB9D0}" destId="{C1692336-6C4D-49DF-8723-8A99F659BC83}" srcOrd="4" destOrd="0" presId="urn:microsoft.com/office/officeart/2005/8/layout/default"/>
    <dgm:cxn modelId="{93DF8146-B564-4E15-9717-10411EB442EE}" type="presParOf" srcId="{F4A368A0-8C0D-4676-8E42-AA033E9CB9D0}" destId="{6D7AA8C6-0FD4-4718-AAB1-6FB0A1DC68EC}" srcOrd="5" destOrd="0" presId="urn:microsoft.com/office/officeart/2005/8/layout/default"/>
    <dgm:cxn modelId="{991B5910-20AB-40C0-A195-1946CC285D73}" type="presParOf" srcId="{F4A368A0-8C0D-4676-8E42-AA033E9CB9D0}" destId="{AE0BB996-E050-4B26-8173-CBC675E31859}" srcOrd="6" destOrd="0" presId="urn:microsoft.com/office/officeart/2005/8/layout/default"/>
    <dgm:cxn modelId="{D195AE9D-642C-4154-A5FF-CBAA63C26CC0}" type="presParOf" srcId="{F4A368A0-8C0D-4676-8E42-AA033E9CB9D0}" destId="{745A6A65-7470-4E4E-BCC7-F238A7C6B2F9}" srcOrd="7" destOrd="0" presId="urn:microsoft.com/office/officeart/2005/8/layout/default"/>
    <dgm:cxn modelId="{39A4AAA1-B037-4EF2-B97E-98D1B62950AA}" type="presParOf" srcId="{F4A368A0-8C0D-4676-8E42-AA033E9CB9D0}" destId="{F20525CC-C61A-4523-88B9-FB9341EE3CBA}" srcOrd="8" destOrd="0" presId="urn:microsoft.com/office/officeart/2005/8/layout/default"/>
    <dgm:cxn modelId="{CB25CC05-D764-44BE-A21A-FBCE8E43E2ED}" type="presParOf" srcId="{F4A368A0-8C0D-4676-8E42-AA033E9CB9D0}" destId="{65830198-5B81-4D04-A52E-E641F606CCEA}" srcOrd="9" destOrd="0" presId="urn:microsoft.com/office/officeart/2005/8/layout/default"/>
    <dgm:cxn modelId="{4BF963B8-D909-4DFA-9FAA-6CB222B71BF9}" type="presParOf" srcId="{F4A368A0-8C0D-4676-8E42-AA033E9CB9D0}" destId="{6818BA1D-E62A-4D00-B433-2E458BC91C8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59D27-2810-4BA2-B78E-D04B4ED6B80E}">
      <dsp:nvSpPr>
        <dsp:cNvPr id="0" name=""/>
        <dsp:cNvSpPr/>
      </dsp:nvSpPr>
      <dsp:spPr>
        <a:xfrm>
          <a:off x="0" y="472175"/>
          <a:ext cx="1953471" cy="117208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Located on the island of Hispaniola next to the Dominican Republic</a:t>
          </a:r>
        </a:p>
      </dsp:txBody>
      <dsp:txXfrm>
        <a:off x="0" y="472175"/>
        <a:ext cx="1953471" cy="1172083"/>
      </dsp:txXfrm>
    </dsp:sp>
    <dsp:sp modelId="{B664D8C4-7DFA-4EEA-BB5D-2F3D1A656332}">
      <dsp:nvSpPr>
        <dsp:cNvPr id="0" name=""/>
        <dsp:cNvSpPr/>
      </dsp:nvSpPr>
      <dsp:spPr>
        <a:xfrm>
          <a:off x="2148819" y="472175"/>
          <a:ext cx="1953471" cy="1172083"/>
        </a:xfrm>
        <a:prstGeom prst="rect">
          <a:avLst/>
        </a:prstGeom>
        <a:solidFill>
          <a:schemeClr val="accent5">
            <a:hueOff val="3481973"/>
            <a:satOff val="1538"/>
            <a:lumOff val="-168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First independent nation in Latin America (1804 after slave rebellion)</a:t>
          </a:r>
        </a:p>
      </dsp:txBody>
      <dsp:txXfrm>
        <a:off x="2148819" y="472175"/>
        <a:ext cx="1953471" cy="1172083"/>
      </dsp:txXfrm>
    </dsp:sp>
    <dsp:sp modelId="{C1692336-6C4D-49DF-8723-8A99F659BC83}">
      <dsp:nvSpPr>
        <dsp:cNvPr id="0" name=""/>
        <dsp:cNvSpPr/>
      </dsp:nvSpPr>
      <dsp:spPr>
        <a:xfrm>
          <a:off x="4297638" y="472175"/>
          <a:ext cx="1953471" cy="1172083"/>
        </a:xfrm>
        <a:prstGeom prst="rect">
          <a:avLst/>
        </a:prstGeom>
        <a:solidFill>
          <a:schemeClr val="accent5">
            <a:hueOff val="6963945"/>
            <a:satOff val="3077"/>
            <a:lumOff val="-337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unique mix of West African, French, Spanish, and Taino influences</a:t>
          </a:r>
        </a:p>
      </dsp:txBody>
      <dsp:txXfrm>
        <a:off x="4297638" y="472175"/>
        <a:ext cx="1953471" cy="1172083"/>
      </dsp:txXfrm>
    </dsp:sp>
    <dsp:sp modelId="{AE0BB996-E050-4B26-8173-CBC675E31859}">
      <dsp:nvSpPr>
        <dsp:cNvPr id="0" name=""/>
        <dsp:cNvSpPr/>
      </dsp:nvSpPr>
      <dsp:spPr>
        <a:xfrm>
          <a:off x="0" y="1839605"/>
          <a:ext cx="1953471" cy="1172083"/>
        </a:xfrm>
        <a:prstGeom prst="rect">
          <a:avLst/>
        </a:prstGeom>
        <a:solidFill>
          <a:schemeClr val="accent5">
            <a:hueOff val="10445919"/>
            <a:satOff val="4615"/>
            <a:lumOff val="-5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Vodou blends West African spirituality and Catholic rituals</a:t>
          </a:r>
        </a:p>
      </dsp:txBody>
      <dsp:txXfrm>
        <a:off x="0" y="1839605"/>
        <a:ext cx="1953471" cy="1172083"/>
      </dsp:txXfrm>
    </dsp:sp>
    <dsp:sp modelId="{F20525CC-C61A-4523-88B9-FB9341EE3CBA}">
      <dsp:nvSpPr>
        <dsp:cNvPr id="0" name=""/>
        <dsp:cNvSpPr/>
      </dsp:nvSpPr>
      <dsp:spPr>
        <a:xfrm>
          <a:off x="2148819" y="1839605"/>
          <a:ext cx="1953471" cy="1172083"/>
        </a:xfrm>
        <a:prstGeom prst="rect">
          <a:avLst/>
        </a:prstGeom>
        <a:solidFill>
          <a:schemeClr val="accent5">
            <a:hueOff val="13927891"/>
            <a:satOff val="6154"/>
            <a:lumOff val="-674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Beautiful artwork in painting, sequin banners, woodcarvings</a:t>
          </a:r>
        </a:p>
      </dsp:txBody>
      <dsp:txXfrm>
        <a:off x="2148819" y="1839605"/>
        <a:ext cx="1953471" cy="1172083"/>
      </dsp:txXfrm>
    </dsp:sp>
    <dsp:sp modelId="{6818BA1D-E62A-4D00-B433-2E458BC91C8C}">
      <dsp:nvSpPr>
        <dsp:cNvPr id="0" name=""/>
        <dsp:cNvSpPr/>
      </dsp:nvSpPr>
      <dsp:spPr>
        <a:xfrm>
          <a:off x="4297638" y="1839605"/>
          <a:ext cx="1953471" cy="1172083"/>
        </a:xfrm>
        <a:prstGeom prst="rect">
          <a:avLst/>
        </a:prstGeom>
        <a:solidFill>
          <a:schemeClr val="accent5">
            <a:hueOff val="17409864"/>
            <a:satOff val="7692"/>
            <a:lumOff val="-84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Spicy cuisine features staples like griot (fried pork), diri djon djon (mushroom rice)</a:t>
          </a:r>
        </a:p>
      </dsp:txBody>
      <dsp:txXfrm>
        <a:off x="4297638" y="1839605"/>
        <a:ext cx="1953471" cy="1172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1T16:43:22.589"/>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12/11/2023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7221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4036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1631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021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593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943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671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001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1070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19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74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12/11/2023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99648498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objects and objects on a table&#10;&#10;Description automatically generated">
            <a:extLst>
              <a:ext uri="{FF2B5EF4-FFF2-40B4-BE49-F238E27FC236}">
                <a16:creationId xmlns:a16="http://schemas.microsoft.com/office/drawing/2014/main" id="{3CB3EE2B-3E2D-5DC6-0007-2E71826B764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9630" r="-1" b="24105"/>
          <a:stretch/>
        </p:blipFill>
        <p:spPr>
          <a:xfrm>
            <a:off x="20" y="10"/>
            <a:ext cx="12188930" cy="6857990"/>
          </a:xfrm>
          <a:prstGeom prst="rect">
            <a:avLst/>
          </a:prstGeom>
          <a:solidFill>
            <a:schemeClr val="bg1"/>
          </a:solidFill>
        </p:spPr>
      </p:pic>
      <p:sp>
        <p:nvSpPr>
          <p:cNvPr id="2" name="Title 1">
            <a:extLst>
              <a:ext uri="{FF2B5EF4-FFF2-40B4-BE49-F238E27FC236}">
                <a16:creationId xmlns:a16="http://schemas.microsoft.com/office/drawing/2014/main" id="{1FA4D357-050A-E767-D59E-C41E45BCEA9F}"/>
              </a:ext>
            </a:extLst>
          </p:cNvPr>
          <p:cNvSpPr>
            <a:spLocks noGrp="1"/>
          </p:cNvSpPr>
          <p:nvPr>
            <p:ph type="ctrTitle"/>
          </p:nvPr>
        </p:nvSpPr>
        <p:spPr>
          <a:xfrm>
            <a:off x="1524000" y="1122363"/>
            <a:ext cx="9144000" cy="3063240"/>
          </a:xfrm>
        </p:spPr>
        <p:txBody>
          <a:bodyPr>
            <a:normAutofit/>
          </a:bodyPr>
          <a:lstStyle/>
          <a:p>
            <a:pPr algn="ctr"/>
            <a:r>
              <a:rPr lang="en-US" dirty="0">
                <a:latin typeface="Amaranth" panose="02000503050000020004" pitchFamily="2" charset="0"/>
              </a:rPr>
              <a:t>Cultural Taboos in Haiti</a:t>
            </a:r>
          </a:p>
        </p:txBody>
      </p:sp>
      <p:sp>
        <p:nvSpPr>
          <p:cNvPr id="3" name="Subtitle 2">
            <a:extLst>
              <a:ext uri="{FF2B5EF4-FFF2-40B4-BE49-F238E27FC236}">
                <a16:creationId xmlns:a16="http://schemas.microsoft.com/office/drawing/2014/main" id="{FB6A9E90-A375-1FB1-D8EA-1A573A53EEE6}"/>
              </a:ext>
            </a:extLst>
          </p:cNvPr>
          <p:cNvSpPr>
            <a:spLocks noGrp="1"/>
          </p:cNvSpPr>
          <p:nvPr>
            <p:ph type="subTitle" idx="1"/>
          </p:nvPr>
        </p:nvSpPr>
        <p:spPr>
          <a:xfrm>
            <a:off x="1524000" y="4599432"/>
            <a:ext cx="9144000" cy="1225296"/>
          </a:xfrm>
        </p:spPr>
        <p:txBody>
          <a:bodyPr>
            <a:normAutofit lnSpcReduction="10000"/>
          </a:bodyPr>
          <a:lstStyle/>
          <a:p>
            <a:pPr algn="ctr"/>
            <a:r>
              <a:rPr lang="en-US" sz="3200" dirty="0">
                <a:latin typeface="Inria Sans Light" pitchFamily="50" charset="0"/>
              </a:rPr>
              <a:t>Understanding a Vibrant Island Culture</a:t>
            </a:r>
          </a:p>
          <a:p>
            <a:pPr algn="ctr"/>
            <a:r>
              <a:rPr lang="en-US" sz="3200" dirty="0">
                <a:latin typeface="Inria Sans Light" pitchFamily="50" charset="0"/>
              </a:rPr>
              <a:t>By Emmanuel (</a:t>
            </a:r>
            <a:r>
              <a:rPr lang="zh-CN" altLang="en-US" sz="3200" dirty="0">
                <a:latin typeface="Inria Sans Light" pitchFamily="50" charset="0"/>
              </a:rPr>
              <a:t>貝司</a:t>
            </a:r>
            <a:r>
              <a:rPr lang="en-US" sz="3200" dirty="0">
                <a:latin typeface="Inria Sans Light" pitchFamily="50" charset="0"/>
              </a:rPr>
              <a:t>)</a:t>
            </a:r>
          </a:p>
        </p:txBody>
      </p:sp>
      <p:sp>
        <p:nvSpPr>
          <p:cNvPr id="25"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0707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cratching head of a person&#10;&#10;Description automatically generated">
            <a:extLst>
              <a:ext uri="{FF2B5EF4-FFF2-40B4-BE49-F238E27FC236}">
                <a16:creationId xmlns:a16="http://schemas.microsoft.com/office/drawing/2014/main" id="{DE692555-DB46-B930-5D94-D985E25CD513}"/>
              </a:ext>
            </a:extLst>
          </p:cNvPr>
          <p:cNvPicPr>
            <a:picLocks noChangeAspect="1"/>
          </p:cNvPicPr>
          <p:nvPr/>
        </p:nvPicPr>
        <p:blipFill rotWithShape="1">
          <a:blip r:embed="rId2">
            <a:extLst>
              <a:ext uri="{28A0092B-C50C-407E-A947-70E740481C1C}">
                <a14:useLocalDpi xmlns:a14="http://schemas.microsoft.com/office/drawing/2010/main" val="0"/>
              </a:ext>
            </a:extLst>
          </a:blip>
          <a:srcRect l="26851" r="14043"/>
          <a:stretch/>
        </p:blipFill>
        <p:spPr>
          <a:xfrm>
            <a:off x="993219" y="965199"/>
            <a:ext cx="2912507" cy="4927602"/>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DA8B7"/>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313D177-0547-8D81-0229-1CAE2175E13F}"/>
              </a:ext>
            </a:extLst>
          </p:cNvPr>
          <p:cNvSpPr>
            <a:spLocks noGrp="1"/>
          </p:cNvSpPr>
          <p:nvPr>
            <p:ph type="title"/>
          </p:nvPr>
        </p:nvSpPr>
        <p:spPr>
          <a:xfrm>
            <a:off x="5759354" y="638089"/>
            <a:ext cx="5337270" cy="1476801"/>
          </a:xfrm>
        </p:spPr>
        <p:txBody>
          <a:bodyPr anchor="b">
            <a:normAutofit/>
          </a:bodyPr>
          <a:lstStyle/>
          <a:p>
            <a:pPr>
              <a:lnSpc>
                <a:spcPct val="90000"/>
              </a:lnSpc>
            </a:pPr>
            <a:r>
              <a:rPr lang="en-US" dirty="0">
                <a:solidFill>
                  <a:srgbClr val="FFFFFF"/>
                </a:solidFill>
                <a:latin typeface="Amaranth" panose="02000503050000020004" pitchFamily="2" charset="0"/>
              </a:rPr>
              <a:t>Ask Before Touching Heads</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5DA8B7"/>
          </a:solidFill>
          <a:ln w="38100" cap="rnd">
            <a:solidFill>
              <a:srgbClr val="5DA8B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EB20C-DCA4-6ACB-DF2F-06582D8C6FD8}"/>
              </a:ext>
            </a:extLst>
          </p:cNvPr>
          <p:cNvSpPr>
            <a:spLocks noGrp="1"/>
          </p:cNvSpPr>
          <p:nvPr>
            <p:ph idx="1"/>
          </p:nvPr>
        </p:nvSpPr>
        <p:spPr>
          <a:xfrm>
            <a:off x="5759354" y="2664886"/>
            <a:ext cx="5461095" cy="3550789"/>
          </a:xfrm>
        </p:spPr>
        <p:txBody>
          <a:bodyPr anchor="t">
            <a:normAutofit/>
          </a:bodyPr>
          <a:lstStyle/>
          <a:p>
            <a:pPr>
              <a:spcBef>
                <a:spcPts val="0"/>
              </a:spcBef>
            </a:pPr>
            <a:r>
              <a:rPr lang="en-US" dirty="0">
                <a:solidFill>
                  <a:srgbClr val="FFFFFF"/>
                </a:solidFill>
                <a:latin typeface="Inria Sans Light" pitchFamily="50" charset="0"/>
              </a:rPr>
              <a:t>Touching another’s head very offensive</a:t>
            </a:r>
          </a:p>
          <a:p>
            <a:pPr>
              <a:spcBef>
                <a:spcPts val="0"/>
              </a:spcBef>
            </a:pPr>
            <a:r>
              <a:rPr lang="en-US" dirty="0">
                <a:solidFill>
                  <a:srgbClr val="FFFFFF"/>
                </a:solidFill>
                <a:latin typeface="Inria Sans Light" pitchFamily="50" charset="0"/>
              </a:rPr>
              <a:t>Always ask permission first</a:t>
            </a:r>
          </a:p>
          <a:p>
            <a:pPr>
              <a:spcBef>
                <a:spcPts val="0"/>
              </a:spcBef>
            </a:pPr>
            <a:r>
              <a:rPr lang="en-US" dirty="0">
                <a:solidFill>
                  <a:srgbClr val="FFFFFF"/>
                </a:solidFill>
                <a:latin typeface="Inria Sans Light" pitchFamily="50" charset="0"/>
              </a:rPr>
              <a:t>Even affectionate touch between couples disrespectful</a:t>
            </a:r>
          </a:p>
          <a:p>
            <a:endParaRPr lang="en-US" dirty="0">
              <a:solidFill>
                <a:srgbClr val="FFFFFF"/>
              </a:solidFill>
            </a:endParaRPr>
          </a:p>
        </p:txBody>
      </p:sp>
      <mc:AlternateContent xmlns:mc="http://schemas.openxmlformats.org/markup-compatibility/2006">
        <mc:Choice xmlns:p14="http://schemas.microsoft.com/office/powerpoint/2010/main" Requires="p14">
          <p:contentPart p14:bwMode="auto" r:id="rId3">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80426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C19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BC3F0-0FFE-70E6-0DCC-9B3B304722F1}"/>
              </a:ext>
            </a:extLst>
          </p:cNvPr>
          <p:cNvSpPr>
            <a:spLocks noGrp="1"/>
          </p:cNvSpPr>
          <p:nvPr>
            <p:ph type="title"/>
          </p:nvPr>
        </p:nvSpPr>
        <p:spPr>
          <a:xfrm>
            <a:off x="640080" y="329184"/>
            <a:ext cx="6894576" cy="1783080"/>
          </a:xfrm>
        </p:spPr>
        <p:txBody>
          <a:bodyPr anchor="b">
            <a:normAutofit/>
          </a:bodyPr>
          <a:lstStyle/>
          <a:p>
            <a:pPr>
              <a:lnSpc>
                <a:spcPct val="90000"/>
              </a:lnSpc>
            </a:pPr>
            <a:r>
              <a:rPr lang="en-US" sz="6100" dirty="0">
                <a:latin typeface="Amaranth" panose="02000503050000020004" pitchFamily="2" charset="0"/>
              </a:rPr>
              <a:t>Avoid Discussing Money</a:t>
            </a:r>
          </a:p>
        </p:txBody>
      </p:sp>
      <p:sp>
        <p:nvSpPr>
          <p:cNvPr id="3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78577E-5BC2-5747-32FD-8420633D7B63}"/>
              </a:ext>
            </a:extLst>
          </p:cNvPr>
          <p:cNvSpPr>
            <a:spLocks noGrp="1"/>
          </p:cNvSpPr>
          <p:nvPr>
            <p:ph idx="1"/>
          </p:nvPr>
        </p:nvSpPr>
        <p:spPr>
          <a:xfrm>
            <a:off x="640080" y="2706624"/>
            <a:ext cx="6894576" cy="3483864"/>
          </a:xfrm>
        </p:spPr>
        <p:txBody>
          <a:bodyPr>
            <a:normAutofit/>
          </a:bodyPr>
          <a:lstStyle/>
          <a:p>
            <a:pPr>
              <a:spcBef>
                <a:spcPts val="0"/>
              </a:spcBef>
              <a:spcAft>
                <a:spcPts val="0"/>
              </a:spcAft>
              <a:buFont typeface="Arial" panose="020B0604020202020204" pitchFamily="34" charset="0"/>
              <a:buChar char="•"/>
            </a:pPr>
            <a:r>
              <a:rPr lang="en-US" dirty="0">
                <a:effectLst/>
                <a:latin typeface="Inria Sans Light" pitchFamily="50" charset="0"/>
              </a:rPr>
              <a:t>Considered a private matter</a:t>
            </a:r>
          </a:p>
          <a:p>
            <a:pPr>
              <a:spcBef>
                <a:spcPts val="0"/>
              </a:spcBef>
              <a:spcAft>
                <a:spcPts val="0"/>
              </a:spcAft>
              <a:buFont typeface="Arial" panose="020B0604020202020204" pitchFamily="34" charset="0"/>
              <a:buChar char="•"/>
            </a:pPr>
            <a:r>
              <a:rPr lang="en-US" dirty="0">
                <a:effectLst/>
                <a:latin typeface="Inria Sans Light" pitchFamily="50" charset="0"/>
              </a:rPr>
              <a:t>Don’t ask people about their income or finances</a:t>
            </a:r>
          </a:p>
          <a:p>
            <a:pPr>
              <a:spcBef>
                <a:spcPts val="0"/>
              </a:spcBef>
              <a:spcAft>
                <a:spcPts val="0"/>
              </a:spcAft>
              <a:buFont typeface="Arial" panose="020B0604020202020204" pitchFamily="34" charset="0"/>
              <a:buChar char="•"/>
            </a:pPr>
            <a:r>
              <a:rPr lang="en-US" dirty="0">
                <a:effectLst/>
                <a:latin typeface="Inria Sans Light" pitchFamily="50" charset="0"/>
              </a:rPr>
              <a:t>Similarly, don't reveal specifics about your own financial situation</a:t>
            </a:r>
          </a:p>
          <a:p>
            <a:endParaRPr lang="en-US" dirty="0"/>
          </a:p>
        </p:txBody>
      </p:sp>
      <p:pic>
        <p:nvPicPr>
          <p:cNvPr id="5" name="Picture 4" descr="A person and person sitting on a bench holding money&#10;&#10;Description automatically generated">
            <a:extLst>
              <a:ext uri="{FF2B5EF4-FFF2-40B4-BE49-F238E27FC236}">
                <a16:creationId xmlns:a16="http://schemas.microsoft.com/office/drawing/2014/main" id="{FD182A6F-3692-780D-B3B3-2B94CF3A3B9F}"/>
              </a:ext>
            </a:extLst>
          </p:cNvPr>
          <p:cNvPicPr>
            <a:picLocks noChangeAspect="1"/>
          </p:cNvPicPr>
          <p:nvPr/>
        </p:nvPicPr>
        <p:blipFill rotWithShape="1">
          <a:blip r:embed="rId2">
            <a:extLst>
              <a:ext uri="{28A0092B-C50C-407E-A947-70E740481C1C}">
                <a14:useLocalDpi xmlns:a14="http://schemas.microsoft.com/office/drawing/2010/main" val="0"/>
              </a:ext>
            </a:extLst>
          </a:blip>
          <a:srcRect l="33390" r="7518"/>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19269185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56660-7C65-987F-2245-8B338AB2C595}"/>
              </a:ext>
            </a:extLst>
          </p:cNvPr>
          <p:cNvSpPr>
            <a:spLocks noGrp="1"/>
          </p:cNvSpPr>
          <p:nvPr>
            <p:ph type="title"/>
          </p:nvPr>
        </p:nvSpPr>
        <p:spPr>
          <a:xfrm>
            <a:off x="640080" y="325369"/>
            <a:ext cx="4368602" cy="1956841"/>
          </a:xfrm>
        </p:spPr>
        <p:txBody>
          <a:bodyPr anchor="b">
            <a:normAutofit/>
          </a:bodyPr>
          <a:lstStyle/>
          <a:p>
            <a:r>
              <a:rPr lang="en-US" sz="6600" dirty="0">
                <a:latin typeface="Amaranth" panose="02000503050000020004" pitchFamily="2" charset="0"/>
              </a:rPr>
              <a:t>Conclusion</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9B45E"/>
          </a:solidFill>
          <a:ln w="38100" cap="rnd">
            <a:solidFill>
              <a:srgbClr val="E9B45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B89774-7D45-DD22-1332-7367A3D48B6B}"/>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US" sz="2200" dirty="0">
                <a:latin typeface="Inria Sans Light" pitchFamily="50" charset="0"/>
              </a:rPr>
              <a:t>To show respect for Haitian culture, it's important to be aware of their taboos. By learning about the differences in values and avoiding offense, visitors can establish good connections. Familiarity with key taboos helps to facilitate respectful cultural exchange.</a:t>
            </a:r>
          </a:p>
        </p:txBody>
      </p:sp>
      <p:pic>
        <p:nvPicPr>
          <p:cNvPr id="7" name="Picture 6" descr="A collage of various objects and objects&#10;&#10;Description automatically generated">
            <a:extLst>
              <a:ext uri="{FF2B5EF4-FFF2-40B4-BE49-F238E27FC236}">
                <a16:creationId xmlns:a16="http://schemas.microsoft.com/office/drawing/2014/main" id="{FFEB941D-783E-3D80-7844-0C79910E3936}"/>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3898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92CC8E-420A-BEE4-8047-0046CB929E3A}"/>
              </a:ext>
            </a:extLst>
          </p:cNvPr>
          <p:cNvPicPr>
            <a:picLocks noChangeAspect="1"/>
          </p:cNvPicPr>
          <p:nvPr/>
        </p:nvPicPr>
        <p:blipFill rotWithShape="1">
          <a:blip r:embed="rId2">
            <a:extLst>
              <a:ext uri="{28A0092B-C50C-407E-A947-70E740481C1C}">
                <a14:useLocalDpi xmlns:a14="http://schemas.microsoft.com/office/drawing/2010/main" val="0"/>
              </a:ext>
            </a:extLst>
          </a:blip>
          <a:srcRect t="4057" r="-1" b="39678"/>
          <a:stretch/>
        </p:blipFill>
        <p:spPr>
          <a:xfrm>
            <a:off x="-1" y="-1"/>
            <a:ext cx="12188952" cy="6858000"/>
          </a:xfrm>
          <a:prstGeom prst="rect">
            <a:avLst/>
          </a:prstGeom>
        </p:spPr>
      </p:pic>
      <p:sp>
        <p:nvSpPr>
          <p:cNvPr id="17" name="Rectangle 16">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5F31E-2C40-81B1-BAB9-4A0F089C968C}"/>
              </a:ext>
            </a:extLst>
          </p:cNvPr>
          <p:cNvSpPr>
            <a:spLocks noGrp="1"/>
          </p:cNvSpPr>
          <p:nvPr>
            <p:ph type="title"/>
          </p:nvPr>
        </p:nvSpPr>
        <p:spPr>
          <a:xfrm>
            <a:off x="641604" y="4553712"/>
            <a:ext cx="10908792" cy="1069848"/>
          </a:xfrm>
        </p:spPr>
        <p:txBody>
          <a:bodyPr vert="horz" lIns="91440" tIns="45720" rIns="91440" bIns="45720" rtlCol="0" anchor="ctr">
            <a:normAutofit/>
          </a:bodyPr>
          <a:lstStyle/>
          <a:p>
            <a:r>
              <a:rPr lang="en-US" sz="6000" dirty="0">
                <a:solidFill>
                  <a:schemeClr val="bg1"/>
                </a:solidFill>
                <a:latin typeface="Amaranth" panose="02000503050000020004" pitchFamily="2" charset="0"/>
              </a:rPr>
              <a:t>Thank You!</a:t>
            </a:r>
          </a:p>
        </p:txBody>
      </p:sp>
    </p:spTree>
    <p:extLst>
      <p:ext uri="{BB962C8B-B14F-4D97-AF65-F5344CB8AC3E}">
        <p14:creationId xmlns:p14="http://schemas.microsoft.com/office/powerpoint/2010/main" val="35542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3042A-76EF-29AB-4D0B-59EE7AACE961}"/>
              </a:ext>
            </a:extLst>
          </p:cNvPr>
          <p:cNvSpPr>
            <a:spLocks noGrp="1"/>
          </p:cNvSpPr>
          <p:nvPr>
            <p:ph type="title"/>
          </p:nvPr>
        </p:nvSpPr>
        <p:spPr>
          <a:xfrm>
            <a:off x="5297762" y="329184"/>
            <a:ext cx="6251110" cy="1783080"/>
          </a:xfrm>
        </p:spPr>
        <p:txBody>
          <a:bodyPr anchor="b">
            <a:normAutofit fontScale="90000"/>
          </a:bodyPr>
          <a:lstStyle/>
          <a:p>
            <a:pPr>
              <a:lnSpc>
                <a:spcPct val="90000"/>
              </a:lnSpc>
            </a:pPr>
            <a:r>
              <a:rPr lang="en-US" sz="5000" dirty="0">
                <a:latin typeface="Amaranth" panose="02000503050000020004" pitchFamily="2" charset="0"/>
              </a:rPr>
              <a:t>An Overview of Haitian History &amp; Culture</a:t>
            </a:r>
          </a:p>
        </p:txBody>
      </p:sp>
      <p:sp>
        <p:nvSpPr>
          <p:cNvPr id="4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F9E4E"/>
          </a:solidFill>
          <a:ln w="38100" cap="rnd">
            <a:solidFill>
              <a:srgbClr val="CF9E4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playing instruments&#10;&#10;Description automatically generated">
            <a:extLst>
              <a:ext uri="{FF2B5EF4-FFF2-40B4-BE49-F238E27FC236}">
                <a16:creationId xmlns:a16="http://schemas.microsoft.com/office/drawing/2014/main" id="{495711FB-FA11-94C9-48B3-A31849F9EA77}"/>
              </a:ext>
            </a:extLst>
          </p:cNvPr>
          <p:cNvPicPr>
            <a:picLocks noChangeAspect="1"/>
          </p:cNvPicPr>
          <p:nvPr/>
        </p:nvPicPr>
        <p:blipFill rotWithShape="1">
          <a:blip r:embed="rId2">
            <a:extLst>
              <a:ext uri="{28A0092B-C50C-407E-A947-70E740481C1C}">
                <a14:useLocalDpi xmlns:a14="http://schemas.microsoft.com/office/drawing/2010/main" val="0"/>
              </a:ext>
            </a:extLst>
          </a:blip>
          <a:srcRect l="14247" r="1784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graphicFrame>
        <p:nvGraphicFramePr>
          <p:cNvPr id="5" name="Content Placeholder 2">
            <a:extLst>
              <a:ext uri="{FF2B5EF4-FFF2-40B4-BE49-F238E27FC236}">
                <a16:creationId xmlns:a16="http://schemas.microsoft.com/office/drawing/2014/main" id="{6709D2DE-EFF4-3F2D-F821-DC7E2267FF7B}"/>
              </a:ext>
            </a:extLst>
          </p:cNvPr>
          <p:cNvGraphicFramePr>
            <a:graphicFrameLocks noGrp="1"/>
          </p:cNvGraphicFramePr>
          <p:nvPr>
            <p:ph idx="1"/>
            <p:extLst>
              <p:ext uri="{D42A27DB-BD31-4B8C-83A1-F6EECF244321}">
                <p14:modId xmlns:p14="http://schemas.microsoft.com/office/powerpoint/2010/main" val="2297793402"/>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7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809E1-1EA4-1AFB-AA85-7B09B5353ED3}"/>
              </a:ext>
            </a:extLst>
          </p:cNvPr>
          <p:cNvSpPr>
            <a:spLocks noGrp="1"/>
          </p:cNvSpPr>
          <p:nvPr>
            <p:ph type="title"/>
          </p:nvPr>
        </p:nvSpPr>
        <p:spPr>
          <a:xfrm>
            <a:off x="5297762" y="329184"/>
            <a:ext cx="6251110" cy="1783080"/>
          </a:xfrm>
        </p:spPr>
        <p:txBody>
          <a:bodyPr anchor="b">
            <a:normAutofit/>
          </a:bodyPr>
          <a:lstStyle/>
          <a:p>
            <a:pPr>
              <a:lnSpc>
                <a:spcPct val="90000"/>
              </a:lnSpc>
            </a:pPr>
            <a:r>
              <a:rPr lang="en-US" sz="6100" dirty="0">
                <a:latin typeface="Amaranth" panose="02000503050000020004" pitchFamily="2" charset="0"/>
              </a:rPr>
              <a:t>Defining Cultural Taboos</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5A251"/>
          </a:solidFill>
          <a:ln w="38100" cap="rnd">
            <a:solidFill>
              <a:srgbClr val="D5A25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568411-CF51-520B-CBB1-ABDB418AC788}"/>
              </a:ext>
            </a:extLst>
          </p:cNvPr>
          <p:cNvSpPr>
            <a:spLocks noGrp="1"/>
          </p:cNvSpPr>
          <p:nvPr>
            <p:ph idx="1"/>
          </p:nvPr>
        </p:nvSpPr>
        <p:spPr>
          <a:xfrm>
            <a:off x="5297762" y="2706624"/>
            <a:ext cx="6251110" cy="3483864"/>
          </a:xfrm>
        </p:spPr>
        <p:txBody>
          <a:bodyPr>
            <a:normAutofit/>
          </a:bodyPr>
          <a:lstStyle/>
          <a:p>
            <a:pPr>
              <a:lnSpc>
                <a:spcPct val="100000"/>
              </a:lnSpc>
              <a:spcBef>
                <a:spcPts val="0"/>
              </a:spcBef>
              <a:spcAft>
                <a:spcPts val="0"/>
              </a:spcAft>
              <a:buFont typeface="Arial" panose="020B0604020202020204" pitchFamily="34" charset="0"/>
              <a:buChar char="•"/>
            </a:pPr>
            <a:r>
              <a:rPr lang="en-US" sz="2600" dirty="0">
                <a:effectLst/>
                <a:latin typeface="Inria Sans Light" pitchFamily="50" charset="0"/>
              </a:rPr>
              <a:t>Behaviors considered unacceptable or offensive in a society</a:t>
            </a:r>
          </a:p>
          <a:p>
            <a:pPr>
              <a:lnSpc>
                <a:spcPct val="100000"/>
              </a:lnSpc>
              <a:spcBef>
                <a:spcPts val="0"/>
              </a:spcBef>
              <a:spcAft>
                <a:spcPts val="0"/>
              </a:spcAft>
              <a:buFont typeface="Arial" panose="020B0604020202020204" pitchFamily="34" charset="0"/>
              <a:buChar char="•"/>
            </a:pPr>
            <a:r>
              <a:rPr lang="en-US" sz="2600" dirty="0">
                <a:effectLst/>
                <a:latin typeface="Inria Sans Light" pitchFamily="50" charset="0"/>
              </a:rPr>
              <a:t>Relate to dress, body language, conversation topics and more</a:t>
            </a:r>
          </a:p>
          <a:p>
            <a:pPr>
              <a:lnSpc>
                <a:spcPct val="100000"/>
              </a:lnSpc>
              <a:spcBef>
                <a:spcPts val="0"/>
              </a:spcBef>
              <a:spcAft>
                <a:spcPts val="0"/>
              </a:spcAft>
              <a:buFont typeface="Arial" panose="020B0604020202020204" pitchFamily="34" charset="0"/>
              <a:buChar char="•"/>
            </a:pPr>
            <a:r>
              <a:rPr lang="en-US" sz="2600" dirty="0">
                <a:effectLst/>
                <a:latin typeface="Inria Sans Light" pitchFamily="50" charset="0"/>
              </a:rPr>
              <a:t>Rooted in spiritual beliefs, etiquette around elders, death rituals</a:t>
            </a:r>
          </a:p>
          <a:p>
            <a:pPr>
              <a:lnSpc>
                <a:spcPct val="100000"/>
              </a:lnSpc>
              <a:spcBef>
                <a:spcPts val="0"/>
              </a:spcBef>
              <a:spcAft>
                <a:spcPts val="0"/>
              </a:spcAft>
              <a:buFont typeface="Arial" panose="020B0604020202020204" pitchFamily="34" charset="0"/>
              <a:buChar char="•"/>
            </a:pPr>
            <a:r>
              <a:rPr lang="en-US" sz="2600" dirty="0">
                <a:effectLst/>
                <a:latin typeface="Inria Sans Light" pitchFamily="50" charset="0"/>
              </a:rPr>
              <a:t>Knowing taboos prevents causing unintentional offense</a:t>
            </a:r>
          </a:p>
          <a:p>
            <a:pPr>
              <a:lnSpc>
                <a:spcPct val="100000"/>
              </a:lnSpc>
            </a:pPr>
            <a:endParaRPr lang="en-US" sz="2600" dirty="0"/>
          </a:p>
        </p:txBody>
      </p:sp>
      <p:pic>
        <p:nvPicPr>
          <p:cNvPr id="5" name="Picture 4" descr="A collage of various images of people and objects&#10;&#10;Description automatically generated">
            <a:extLst>
              <a:ext uri="{FF2B5EF4-FFF2-40B4-BE49-F238E27FC236}">
                <a16:creationId xmlns:a16="http://schemas.microsoft.com/office/drawing/2014/main" id="{58DF7D52-3C10-D4DE-8A4A-0019030562D4}"/>
              </a:ext>
            </a:extLst>
          </p:cNvPr>
          <p:cNvPicPr>
            <a:picLocks noChangeAspect="1"/>
          </p:cNvPicPr>
          <p:nvPr/>
        </p:nvPicPr>
        <p:blipFill rotWithShape="1">
          <a:blip r:embed="rId2">
            <a:extLst>
              <a:ext uri="{28A0092B-C50C-407E-A947-70E740481C1C}">
                <a14:useLocalDpi xmlns:a14="http://schemas.microsoft.com/office/drawing/2010/main" val="0"/>
              </a:ext>
            </a:extLst>
          </a:blip>
          <a:srcRect l="17121" r="1496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666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6D7C7-FB6E-C549-072C-70C24DC40866}"/>
              </a:ext>
            </a:extLst>
          </p:cNvPr>
          <p:cNvSpPr>
            <a:spLocks noGrp="1"/>
          </p:cNvSpPr>
          <p:nvPr>
            <p:ph type="title"/>
          </p:nvPr>
        </p:nvSpPr>
        <p:spPr>
          <a:xfrm>
            <a:off x="7034585" y="703293"/>
            <a:ext cx="4584921" cy="1949815"/>
          </a:xfrm>
        </p:spPr>
        <p:txBody>
          <a:bodyPr anchor="b">
            <a:normAutofit/>
          </a:bodyPr>
          <a:lstStyle/>
          <a:p>
            <a:r>
              <a:rPr lang="en-US" sz="6000" dirty="0">
                <a:latin typeface="Amaranth" panose="02000503050000020004" pitchFamily="2" charset="0"/>
              </a:rPr>
              <a:t>Why Taboos Matter</a:t>
            </a:r>
          </a:p>
        </p:txBody>
      </p:sp>
      <p:pic>
        <p:nvPicPr>
          <p:cNvPr id="5" name="Picture 4" descr="A person sitting next to a person playing a guitar&#10;&#10;Description automatically generated">
            <a:extLst>
              <a:ext uri="{FF2B5EF4-FFF2-40B4-BE49-F238E27FC236}">
                <a16:creationId xmlns:a16="http://schemas.microsoft.com/office/drawing/2014/main" id="{6837C59C-4596-926C-AA5E-0C84E6FD5C06}"/>
              </a:ext>
            </a:extLst>
          </p:cNvPr>
          <p:cNvPicPr>
            <a:picLocks noChangeAspect="1"/>
          </p:cNvPicPr>
          <p:nvPr/>
        </p:nvPicPr>
        <p:blipFill rotWithShape="1">
          <a:blip r:embed="rId2">
            <a:extLst>
              <a:ext uri="{28A0092B-C50C-407E-A947-70E740481C1C}">
                <a14:useLocalDpi xmlns:a14="http://schemas.microsoft.com/office/drawing/2010/main" val="0"/>
              </a:ext>
            </a:extLst>
          </a:blip>
          <a:srcRect r="3" b="1832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9"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A8B40"/>
          </a:solidFill>
          <a:ln w="38100" cap="rnd">
            <a:solidFill>
              <a:srgbClr val="BA8B4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62CC28-F907-5D4A-F86E-F24E86C56C22}"/>
              </a:ext>
            </a:extLst>
          </p:cNvPr>
          <p:cNvSpPr>
            <a:spLocks noGrp="1"/>
          </p:cNvSpPr>
          <p:nvPr>
            <p:ph idx="1"/>
          </p:nvPr>
        </p:nvSpPr>
        <p:spPr>
          <a:xfrm>
            <a:off x="7034585" y="3164618"/>
            <a:ext cx="4584921" cy="3021497"/>
          </a:xfrm>
        </p:spPr>
        <p:txBody>
          <a:bodyPr anchor="t">
            <a:normAutofit/>
          </a:bodyPr>
          <a:lstStyle/>
          <a:p>
            <a:pPr>
              <a:lnSpc>
                <a:spcPct val="100000"/>
              </a:lnSpc>
              <a:spcBef>
                <a:spcPts val="0"/>
              </a:spcBef>
              <a:spcAft>
                <a:spcPts val="0"/>
              </a:spcAft>
              <a:buFont typeface="Arial" panose="020B0604020202020204" pitchFamily="34" charset="0"/>
              <a:buChar char="•"/>
            </a:pPr>
            <a:r>
              <a:rPr lang="en-US" sz="2200" dirty="0">
                <a:effectLst/>
                <a:latin typeface="Inria Sans Light" pitchFamily="50" charset="0"/>
              </a:rPr>
              <a:t>Shows respect for cultural values, norms, and beliefs</a:t>
            </a:r>
          </a:p>
          <a:p>
            <a:pPr>
              <a:lnSpc>
                <a:spcPct val="100000"/>
              </a:lnSpc>
              <a:spcBef>
                <a:spcPts val="0"/>
              </a:spcBef>
              <a:spcAft>
                <a:spcPts val="0"/>
              </a:spcAft>
              <a:buFont typeface="Arial" panose="020B0604020202020204" pitchFamily="34" charset="0"/>
              <a:buChar char="•"/>
            </a:pPr>
            <a:r>
              <a:rPr lang="en-US" sz="2200" dirty="0">
                <a:effectLst/>
                <a:latin typeface="Inria Sans Light" pitchFamily="50" charset="0"/>
              </a:rPr>
              <a:t>Fosters positive relations when visiting or working in Haiti</a:t>
            </a:r>
          </a:p>
          <a:p>
            <a:pPr>
              <a:lnSpc>
                <a:spcPct val="100000"/>
              </a:lnSpc>
              <a:spcBef>
                <a:spcPts val="0"/>
              </a:spcBef>
              <a:spcAft>
                <a:spcPts val="0"/>
              </a:spcAft>
              <a:buFont typeface="Arial" panose="020B0604020202020204" pitchFamily="34" charset="0"/>
              <a:buChar char="•"/>
            </a:pPr>
            <a:r>
              <a:rPr lang="en-US" sz="2200" dirty="0">
                <a:effectLst/>
                <a:latin typeface="Inria Sans Light" pitchFamily="50" charset="0"/>
              </a:rPr>
              <a:t>Helps avoid souring your experience or damaging ties</a:t>
            </a:r>
          </a:p>
          <a:p>
            <a:pPr>
              <a:lnSpc>
                <a:spcPct val="100000"/>
              </a:lnSpc>
              <a:spcBef>
                <a:spcPts val="0"/>
              </a:spcBef>
              <a:spcAft>
                <a:spcPts val="0"/>
              </a:spcAft>
              <a:buFont typeface="Arial" panose="020B0604020202020204" pitchFamily="34" charset="0"/>
              <a:buChar char="•"/>
            </a:pPr>
            <a:r>
              <a:rPr lang="en-US" sz="2200" dirty="0">
                <a:effectLst/>
                <a:latin typeface="Inria Sans Light" pitchFamily="50" charset="0"/>
              </a:rPr>
              <a:t>Taboo awareness manifests openness and cultural appreciation</a:t>
            </a:r>
          </a:p>
          <a:p>
            <a:pPr>
              <a:lnSpc>
                <a:spcPct val="100000"/>
              </a:lnSpc>
            </a:pPr>
            <a:endParaRPr lang="en-US" sz="2200" dirty="0">
              <a:latin typeface="Inria Sans Light" pitchFamily="50" charset="0"/>
            </a:endParaRPr>
          </a:p>
        </p:txBody>
      </p:sp>
    </p:spTree>
    <p:extLst>
      <p:ext uri="{BB962C8B-B14F-4D97-AF65-F5344CB8AC3E}">
        <p14:creationId xmlns:p14="http://schemas.microsoft.com/office/powerpoint/2010/main" val="20435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village with people and huts&#10;&#10;Description automatically generated">
            <a:extLst>
              <a:ext uri="{FF2B5EF4-FFF2-40B4-BE49-F238E27FC236}">
                <a16:creationId xmlns:a16="http://schemas.microsoft.com/office/drawing/2014/main" id="{C1C6173F-A3C0-78F4-DE51-40991705681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1731" r="-1" b="12004"/>
          <a:stretch/>
        </p:blipFill>
        <p:spPr>
          <a:xfrm>
            <a:off x="20" y="10"/>
            <a:ext cx="12188930" cy="6857990"/>
          </a:xfrm>
          <a:prstGeom prst="rect">
            <a:avLst/>
          </a:prstGeom>
        </p:spPr>
      </p:pic>
      <p:sp>
        <p:nvSpPr>
          <p:cNvPr id="2" name="Title 1">
            <a:extLst>
              <a:ext uri="{FF2B5EF4-FFF2-40B4-BE49-F238E27FC236}">
                <a16:creationId xmlns:a16="http://schemas.microsoft.com/office/drawing/2014/main" id="{F391D584-CA5E-927B-D917-525607CEFC4B}"/>
              </a:ext>
            </a:extLst>
          </p:cNvPr>
          <p:cNvSpPr>
            <a:spLocks noGrp="1"/>
          </p:cNvSpPr>
          <p:nvPr>
            <p:ph type="title"/>
          </p:nvPr>
        </p:nvSpPr>
        <p:spPr>
          <a:xfrm>
            <a:off x="1524000" y="1122363"/>
            <a:ext cx="9144000" cy="3063240"/>
          </a:xfrm>
        </p:spPr>
        <p:txBody>
          <a:bodyPr vert="horz" lIns="91440" tIns="45720" rIns="91440" bIns="45720" rtlCol="0" anchor="b">
            <a:normAutofit/>
          </a:bodyPr>
          <a:lstStyle/>
          <a:p>
            <a:r>
              <a:rPr lang="en-US" sz="9600" dirty="0">
                <a:latin typeface="Amaranth" panose="02000503050000020004" pitchFamily="2" charset="0"/>
              </a:rPr>
              <a:t>Cultural Taboos in Haiti</a:t>
            </a:r>
          </a:p>
        </p:txBody>
      </p:sp>
      <p:sp>
        <p:nvSpPr>
          <p:cNvPr id="1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264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ll with a tree painted on it&#10;&#10;Description automatically generated">
            <a:extLst>
              <a:ext uri="{FF2B5EF4-FFF2-40B4-BE49-F238E27FC236}">
                <a16:creationId xmlns:a16="http://schemas.microsoft.com/office/drawing/2014/main" id="{28405182-BD61-9803-D724-83DB0B771CD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642" b="33108"/>
          <a:stretch/>
        </p:blipFill>
        <p:spPr>
          <a:xfrm>
            <a:off x="20" y="10"/>
            <a:ext cx="12191979" cy="6857990"/>
          </a:xfrm>
          <a:prstGeom prst="rect">
            <a:avLst/>
          </a:prstGeom>
        </p:spPr>
      </p:pic>
      <p:sp>
        <p:nvSpPr>
          <p:cNvPr id="2" name="Title 1">
            <a:extLst>
              <a:ext uri="{FF2B5EF4-FFF2-40B4-BE49-F238E27FC236}">
                <a16:creationId xmlns:a16="http://schemas.microsoft.com/office/drawing/2014/main" id="{E7D49A19-841F-279A-5871-0F069FAD6227}"/>
              </a:ext>
            </a:extLst>
          </p:cNvPr>
          <p:cNvSpPr>
            <a:spLocks noGrp="1"/>
          </p:cNvSpPr>
          <p:nvPr>
            <p:ph type="title"/>
          </p:nvPr>
        </p:nvSpPr>
        <p:spPr>
          <a:xfrm>
            <a:off x="640080" y="853673"/>
            <a:ext cx="4023360" cy="5004794"/>
          </a:xfrm>
        </p:spPr>
        <p:txBody>
          <a:bodyPr>
            <a:normAutofit/>
          </a:bodyPr>
          <a:lstStyle/>
          <a:p>
            <a:r>
              <a:rPr lang="en-US" sz="7200" dirty="0">
                <a:latin typeface="Amaranth" panose="02000503050000020004" pitchFamily="2" charset="0"/>
              </a:rPr>
              <a:t>Avoid Color Purple</a:t>
            </a:r>
          </a:p>
        </p:txBody>
      </p:sp>
      <p:sp>
        <p:nvSpPr>
          <p:cNvPr id="3" name="Content Placeholder 2">
            <a:extLst>
              <a:ext uri="{FF2B5EF4-FFF2-40B4-BE49-F238E27FC236}">
                <a16:creationId xmlns:a16="http://schemas.microsoft.com/office/drawing/2014/main" id="{7905EAE7-C94D-D81E-7780-9C1D374C5BDE}"/>
              </a:ext>
            </a:extLst>
          </p:cNvPr>
          <p:cNvSpPr>
            <a:spLocks noGrp="1"/>
          </p:cNvSpPr>
          <p:nvPr>
            <p:ph idx="1"/>
          </p:nvPr>
        </p:nvSpPr>
        <p:spPr>
          <a:xfrm>
            <a:off x="5599083" y="853673"/>
            <a:ext cx="5715000" cy="5004794"/>
          </a:xfrm>
        </p:spPr>
        <p:txBody>
          <a:bodyPr anchor="ctr">
            <a:normAutofit/>
          </a:bodyPr>
          <a:lstStyle/>
          <a:p>
            <a:pPr>
              <a:spcBef>
                <a:spcPts val="0"/>
              </a:spcBef>
              <a:spcAft>
                <a:spcPts val="0"/>
              </a:spcAft>
              <a:buFont typeface="Arial" panose="020B0604020202020204" pitchFamily="34" charset="0"/>
              <a:buChar char="•"/>
            </a:pPr>
            <a:r>
              <a:rPr lang="en-US" dirty="0">
                <a:effectLst/>
                <a:latin typeface="Inria Sans Light" pitchFamily="50" charset="0"/>
              </a:rPr>
              <a:t>Associated with grieving rituals &amp; foreboding of death</a:t>
            </a:r>
          </a:p>
          <a:p>
            <a:pPr>
              <a:spcBef>
                <a:spcPts val="0"/>
              </a:spcBef>
              <a:spcAft>
                <a:spcPts val="0"/>
              </a:spcAft>
              <a:buFont typeface="Arial" panose="020B0604020202020204" pitchFamily="34" charset="0"/>
              <a:buChar char="•"/>
            </a:pPr>
            <a:r>
              <a:rPr lang="en-US" dirty="0">
                <a:effectLst/>
                <a:latin typeface="Inria Sans Light" pitchFamily="50" charset="0"/>
              </a:rPr>
              <a:t>Never wear purple clothing during celebrations, weddings</a:t>
            </a:r>
          </a:p>
          <a:p>
            <a:pPr>
              <a:spcBef>
                <a:spcPts val="0"/>
              </a:spcBef>
              <a:spcAft>
                <a:spcPts val="0"/>
              </a:spcAft>
              <a:buFont typeface="Arial" panose="020B0604020202020204" pitchFamily="34" charset="0"/>
              <a:buChar char="•"/>
            </a:pPr>
            <a:r>
              <a:rPr lang="en-US" dirty="0">
                <a:effectLst/>
                <a:latin typeface="Inria Sans Light" pitchFamily="50" charset="0"/>
              </a:rPr>
              <a:t>Decorating with purple flowers is also unacceptable</a:t>
            </a:r>
          </a:p>
          <a:p>
            <a:endParaRPr lang="en-US" dirty="0"/>
          </a:p>
        </p:txBody>
      </p:sp>
      <p:sp>
        <p:nvSpPr>
          <p:cNvPr id="21"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05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9B8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03514-0681-4F17-58A3-625DD69A0002}"/>
              </a:ext>
            </a:extLst>
          </p:cNvPr>
          <p:cNvSpPr>
            <a:spLocks noGrp="1"/>
          </p:cNvSpPr>
          <p:nvPr>
            <p:ph type="title"/>
          </p:nvPr>
        </p:nvSpPr>
        <p:spPr>
          <a:xfrm>
            <a:off x="4654296" y="329184"/>
            <a:ext cx="6894576" cy="1783080"/>
          </a:xfrm>
        </p:spPr>
        <p:txBody>
          <a:bodyPr anchor="b">
            <a:normAutofit/>
          </a:bodyPr>
          <a:lstStyle/>
          <a:p>
            <a:pPr>
              <a:lnSpc>
                <a:spcPct val="90000"/>
              </a:lnSpc>
            </a:pPr>
            <a:r>
              <a:rPr lang="en-US" sz="6100" dirty="0">
                <a:latin typeface="Amaranth" panose="02000503050000020004" pitchFamily="2" charset="0"/>
              </a:rPr>
              <a:t>Do Not Point with Fingers</a:t>
            </a:r>
          </a:p>
        </p:txBody>
      </p:sp>
      <p:sp>
        <p:nvSpPr>
          <p:cNvPr id="2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CFCD1C-B941-34BC-3903-817649B783A3}"/>
              </a:ext>
            </a:extLst>
          </p:cNvPr>
          <p:cNvSpPr>
            <a:spLocks noGrp="1"/>
          </p:cNvSpPr>
          <p:nvPr>
            <p:ph idx="1"/>
          </p:nvPr>
        </p:nvSpPr>
        <p:spPr>
          <a:xfrm>
            <a:off x="4654296" y="2706624"/>
            <a:ext cx="6894576" cy="3483864"/>
          </a:xfrm>
        </p:spPr>
        <p:txBody>
          <a:bodyPr>
            <a:normAutofit/>
          </a:bodyPr>
          <a:lstStyle/>
          <a:p>
            <a:pPr>
              <a:spcBef>
                <a:spcPts val="0"/>
              </a:spcBef>
              <a:spcAft>
                <a:spcPts val="0"/>
              </a:spcAft>
              <a:buFont typeface="Arial" panose="020B0604020202020204" pitchFamily="34" charset="0"/>
              <a:buChar char="•"/>
            </a:pPr>
            <a:r>
              <a:rPr lang="en-US" dirty="0">
                <a:effectLst/>
                <a:latin typeface="Inria Sans Light" pitchFamily="50" charset="0"/>
              </a:rPr>
              <a:t>Highly disrespectful and demeaning gesture</a:t>
            </a:r>
          </a:p>
          <a:p>
            <a:pPr>
              <a:spcBef>
                <a:spcPts val="0"/>
              </a:spcBef>
              <a:spcAft>
                <a:spcPts val="0"/>
              </a:spcAft>
              <a:buFont typeface="Arial" panose="020B0604020202020204" pitchFamily="34" charset="0"/>
              <a:buChar char="•"/>
            </a:pPr>
            <a:r>
              <a:rPr lang="en-US" dirty="0">
                <a:effectLst/>
                <a:latin typeface="Inria Sans Light" pitchFamily="50" charset="0"/>
              </a:rPr>
              <a:t>Also, very rude to put hands on hips when frustrated</a:t>
            </a:r>
          </a:p>
          <a:p>
            <a:endParaRPr lang="en-US" dirty="0"/>
          </a:p>
        </p:txBody>
      </p:sp>
      <p:pic>
        <p:nvPicPr>
          <p:cNvPr id="5" name="Picture 4" descr="A person pointing at another person&#10;&#10;Description automatically generated">
            <a:extLst>
              <a:ext uri="{FF2B5EF4-FFF2-40B4-BE49-F238E27FC236}">
                <a16:creationId xmlns:a16="http://schemas.microsoft.com/office/drawing/2014/main" id="{B526FC7E-B605-8A33-390F-E4768197E19C}"/>
              </a:ext>
            </a:extLst>
          </p:cNvPr>
          <p:cNvPicPr>
            <a:picLocks noChangeAspect="1"/>
          </p:cNvPicPr>
          <p:nvPr/>
        </p:nvPicPr>
        <p:blipFill rotWithShape="1">
          <a:blip r:embed="rId2">
            <a:extLst>
              <a:ext uri="{28A0092B-C50C-407E-A947-70E740481C1C}">
                <a14:useLocalDpi xmlns:a14="http://schemas.microsoft.com/office/drawing/2010/main" val="0"/>
              </a:ext>
            </a:extLst>
          </a:blip>
          <a:srcRect l="22309" r="18584"/>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1376522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ED1D94F-BC8C-4ABD-9133-E5FE8FD0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hoodie with a finger on his mouth&#10;&#10;Description automatically generated">
            <a:extLst>
              <a:ext uri="{FF2B5EF4-FFF2-40B4-BE49-F238E27FC236}">
                <a16:creationId xmlns:a16="http://schemas.microsoft.com/office/drawing/2014/main" id="{40CCFC63-0F6D-79C8-F148-F83FE3B2CBB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32611" b="11139"/>
          <a:stretch/>
        </p:blipFill>
        <p:spPr>
          <a:xfrm>
            <a:off x="20" y="10"/>
            <a:ext cx="12191980" cy="6857989"/>
          </a:xfrm>
          <a:prstGeom prst="rect">
            <a:avLst/>
          </a:prstGeom>
        </p:spPr>
      </p:pic>
      <p:sp>
        <p:nvSpPr>
          <p:cNvPr id="2" name="Title 1">
            <a:extLst>
              <a:ext uri="{FF2B5EF4-FFF2-40B4-BE49-F238E27FC236}">
                <a16:creationId xmlns:a16="http://schemas.microsoft.com/office/drawing/2014/main" id="{81F84E38-F64A-B4FC-DD4E-CE627270E473}"/>
              </a:ext>
            </a:extLst>
          </p:cNvPr>
          <p:cNvSpPr>
            <a:spLocks noGrp="1"/>
          </p:cNvSpPr>
          <p:nvPr>
            <p:ph type="title"/>
          </p:nvPr>
        </p:nvSpPr>
        <p:spPr>
          <a:xfrm>
            <a:off x="7525512" y="494951"/>
            <a:ext cx="4023360" cy="5722227"/>
          </a:xfrm>
        </p:spPr>
        <p:txBody>
          <a:bodyPr>
            <a:normAutofit/>
          </a:bodyPr>
          <a:lstStyle/>
          <a:p>
            <a:r>
              <a:rPr lang="en-US" sz="7200" dirty="0">
                <a:latin typeface="Amaranth" panose="02000503050000020004" pitchFamily="2" charset="0"/>
              </a:rPr>
              <a:t>Do Not Whistle at Night</a:t>
            </a:r>
          </a:p>
        </p:txBody>
      </p:sp>
      <p:sp>
        <p:nvSpPr>
          <p:cNvPr id="3" name="Content Placeholder 2">
            <a:extLst>
              <a:ext uri="{FF2B5EF4-FFF2-40B4-BE49-F238E27FC236}">
                <a16:creationId xmlns:a16="http://schemas.microsoft.com/office/drawing/2014/main" id="{F0EDDCB6-836E-29C7-01CC-AA100F68B2B1}"/>
              </a:ext>
            </a:extLst>
          </p:cNvPr>
          <p:cNvSpPr>
            <a:spLocks noGrp="1"/>
          </p:cNvSpPr>
          <p:nvPr>
            <p:ph idx="1"/>
          </p:nvPr>
        </p:nvSpPr>
        <p:spPr>
          <a:xfrm>
            <a:off x="841248" y="850392"/>
            <a:ext cx="5824728" cy="5001768"/>
          </a:xfrm>
        </p:spPr>
        <p:txBody>
          <a:bodyPr anchor="ctr">
            <a:normAutofit/>
          </a:bodyPr>
          <a:lstStyle/>
          <a:p>
            <a:pPr>
              <a:spcBef>
                <a:spcPts val="0"/>
              </a:spcBef>
              <a:spcAft>
                <a:spcPts val="0"/>
              </a:spcAft>
              <a:buFont typeface="Arial" panose="020B0604020202020204" pitchFamily="34" charset="0"/>
              <a:buChar char="•"/>
            </a:pPr>
            <a:r>
              <a:rPr lang="en-US" dirty="0">
                <a:effectLst/>
                <a:latin typeface="Inria Sans Light" pitchFamily="50" charset="0"/>
              </a:rPr>
              <a:t>Whistling is thought to attract evil spirits and wicked forces</a:t>
            </a:r>
          </a:p>
          <a:p>
            <a:pPr>
              <a:spcBef>
                <a:spcPts val="0"/>
              </a:spcBef>
              <a:spcAft>
                <a:spcPts val="0"/>
              </a:spcAft>
              <a:buFont typeface="Arial" panose="020B0604020202020204" pitchFamily="34" charset="0"/>
              <a:buChar char="•"/>
            </a:pPr>
            <a:r>
              <a:rPr lang="en-US" dirty="0">
                <a:effectLst/>
                <a:latin typeface="Inria Sans Light" pitchFamily="50" charset="0"/>
              </a:rPr>
              <a:t>Avoid whistling near home to not endanger family</a:t>
            </a:r>
          </a:p>
          <a:p>
            <a:pPr>
              <a:spcBef>
                <a:spcPts val="0"/>
              </a:spcBef>
              <a:spcAft>
                <a:spcPts val="0"/>
              </a:spcAft>
              <a:buFont typeface="Arial" panose="020B0604020202020204" pitchFamily="34" charset="0"/>
              <a:buChar char="•"/>
            </a:pPr>
            <a:r>
              <a:rPr lang="en-US" dirty="0">
                <a:effectLst/>
                <a:latin typeface="Inria Sans Light" pitchFamily="50" charset="0"/>
              </a:rPr>
              <a:t>Some believe night whistling signals impending death</a:t>
            </a:r>
          </a:p>
          <a:p>
            <a:endParaRPr lang="en-US" dirty="0"/>
          </a:p>
        </p:txBody>
      </p:sp>
      <p:sp>
        <p:nvSpPr>
          <p:cNvPr id="15" name="sketchy content container">
            <a:extLst>
              <a:ext uri="{FF2B5EF4-FFF2-40B4-BE49-F238E27FC236}">
                <a16:creationId xmlns:a16="http://schemas.microsoft.com/office/drawing/2014/main" id="{65C49067-A40C-4881-A0C6-21B612551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494951"/>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6698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in front of a clothing rack with a person covering his face&#10;&#10;Description automatically generated">
            <a:extLst>
              <a:ext uri="{FF2B5EF4-FFF2-40B4-BE49-F238E27FC236}">
                <a16:creationId xmlns:a16="http://schemas.microsoft.com/office/drawing/2014/main" id="{C37CFBBC-8B36-8F14-FF7D-CA5D19FA021A}"/>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7964" b="25787"/>
          <a:stretch/>
        </p:blipFill>
        <p:spPr>
          <a:xfrm>
            <a:off x="20" y="10"/>
            <a:ext cx="12191979" cy="6857990"/>
          </a:xfrm>
          <a:prstGeom prst="rect">
            <a:avLst/>
          </a:prstGeom>
        </p:spPr>
      </p:pic>
      <p:sp>
        <p:nvSpPr>
          <p:cNvPr id="2" name="Title 1">
            <a:extLst>
              <a:ext uri="{FF2B5EF4-FFF2-40B4-BE49-F238E27FC236}">
                <a16:creationId xmlns:a16="http://schemas.microsoft.com/office/drawing/2014/main" id="{99C0C3F3-C933-8687-6EA5-1D781A64F4E4}"/>
              </a:ext>
            </a:extLst>
          </p:cNvPr>
          <p:cNvSpPr>
            <a:spLocks noGrp="1"/>
          </p:cNvSpPr>
          <p:nvPr>
            <p:ph type="title"/>
          </p:nvPr>
        </p:nvSpPr>
        <p:spPr>
          <a:xfrm>
            <a:off x="838200" y="365125"/>
            <a:ext cx="10515600" cy="1325563"/>
          </a:xfrm>
        </p:spPr>
        <p:txBody>
          <a:bodyPr>
            <a:normAutofit/>
          </a:bodyPr>
          <a:lstStyle/>
          <a:p>
            <a:pPr>
              <a:lnSpc>
                <a:spcPct val="90000"/>
              </a:lnSpc>
            </a:pPr>
            <a:r>
              <a:rPr lang="en-US" sz="5600" dirty="0">
                <a:latin typeface="Amaranth" panose="02000503050000020004" pitchFamily="2" charset="0"/>
              </a:rPr>
              <a:t>Avoid Wearing Black to Weddings</a:t>
            </a:r>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8A7230-0103-7296-0007-8A72C5673CC1}"/>
              </a:ext>
            </a:extLst>
          </p:cNvPr>
          <p:cNvSpPr>
            <a:spLocks noGrp="1"/>
          </p:cNvSpPr>
          <p:nvPr>
            <p:ph idx="1"/>
          </p:nvPr>
        </p:nvSpPr>
        <p:spPr>
          <a:xfrm>
            <a:off x="838200" y="2004446"/>
            <a:ext cx="10515600" cy="4176897"/>
          </a:xfrm>
        </p:spPr>
        <p:txBody>
          <a:bodyPr>
            <a:normAutofit/>
          </a:bodyPr>
          <a:lstStyle/>
          <a:p>
            <a:pPr>
              <a:spcBef>
                <a:spcPts val="0"/>
              </a:spcBef>
            </a:pPr>
            <a:r>
              <a:rPr lang="en-US" dirty="0">
                <a:latin typeface="Inria Sans Light" pitchFamily="50" charset="0"/>
              </a:rPr>
              <a:t>The color black signifies grief, loss, and death</a:t>
            </a:r>
          </a:p>
          <a:p>
            <a:pPr>
              <a:spcBef>
                <a:spcPts val="0"/>
              </a:spcBef>
            </a:pPr>
            <a:r>
              <a:rPr lang="en-US" dirty="0">
                <a:latin typeface="Inria Sans Light" pitchFamily="50" charset="0"/>
              </a:rPr>
              <a:t>Inappropriate color when celebrating unions at weddings</a:t>
            </a:r>
          </a:p>
          <a:p>
            <a:pPr>
              <a:spcBef>
                <a:spcPts val="0"/>
              </a:spcBef>
            </a:pPr>
            <a:r>
              <a:rPr lang="en-US" dirty="0">
                <a:latin typeface="Inria Sans Light" pitchFamily="50" charset="0"/>
              </a:rPr>
              <a:t>Stick to bright, cheerful colors like white, yellow, pink</a:t>
            </a:r>
          </a:p>
          <a:p>
            <a:endParaRPr lang="en-US" dirty="0"/>
          </a:p>
        </p:txBody>
      </p:sp>
    </p:spTree>
    <p:extLst>
      <p:ext uri="{BB962C8B-B14F-4D97-AF65-F5344CB8AC3E}">
        <p14:creationId xmlns:p14="http://schemas.microsoft.com/office/powerpoint/2010/main" val="1860048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198</TotalTime>
  <Words>376</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Amaranth</vt:lpstr>
      <vt:lpstr>Arial</vt:lpstr>
      <vt:lpstr>Inria Sans Light</vt:lpstr>
      <vt:lpstr>Modern Love</vt:lpstr>
      <vt:lpstr>The Hand</vt:lpstr>
      <vt:lpstr>SketchyVTI</vt:lpstr>
      <vt:lpstr>Cultural Taboos in Haiti</vt:lpstr>
      <vt:lpstr>An Overview of Haitian History &amp; Culture</vt:lpstr>
      <vt:lpstr>Defining Cultural Taboos</vt:lpstr>
      <vt:lpstr>Why Taboos Matter</vt:lpstr>
      <vt:lpstr>Cultural Taboos in Haiti</vt:lpstr>
      <vt:lpstr>Avoid Color Purple</vt:lpstr>
      <vt:lpstr>Do Not Point with Fingers</vt:lpstr>
      <vt:lpstr>Do Not Whistle at Night</vt:lpstr>
      <vt:lpstr>Avoid Wearing Black to Weddings</vt:lpstr>
      <vt:lpstr>Ask Before Touching Heads</vt:lpstr>
      <vt:lpstr>Avoid Discussing Money</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Taboos in Haiti</dc:title>
  <dc:creator>office</dc:creator>
  <cp:lastModifiedBy>office</cp:lastModifiedBy>
  <cp:revision>4</cp:revision>
  <dcterms:created xsi:type="dcterms:W3CDTF">2023-12-11T14:15:56Z</dcterms:created>
  <dcterms:modified xsi:type="dcterms:W3CDTF">2023-12-11T17:35:53Z</dcterms:modified>
</cp:coreProperties>
</file>